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Default Extension="WAV" ContentType="audio/wav"/>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29" r:id="rId2"/>
    <p:sldId id="546" r:id="rId3"/>
    <p:sldId id="531" r:id="rId4"/>
    <p:sldId id="532" r:id="rId5"/>
    <p:sldId id="533" r:id="rId6"/>
    <p:sldId id="534" r:id="rId7"/>
    <p:sldId id="545" r:id="rId8"/>
    <p:sldId id="535" r:id="rId9"/>
    <p:sldId id="536" r:id="rId10"/>
    <p:sldId id="537" r:id="rId11"/>
    <p:sldId id="538" r:id="rId12"/>
    <p:sldId id="539" r:id="rId13"/>
    <p:sldId id="547" r:id="rId14"/>
    <p:sldId id="528" r:id="rId15"/>
    <p:sldId id="471" r:id="rId16"/>
    <p:sldId id="548" r:id="rId17"/>
    <p:sldId id="515" r:id="rId18"/>
    <p:sldId id="491" r:id="rId19"/>
    <p:sldId id="549" r:id="rId20"/>
    <p:sldId id="541" r:id="rId21"/>
    <p:sldId id="542" r:id="rId22"/>
    <p:sldId id="518" r:id="rId23"/>
    <p:sldId id="488" r:id="rId24"/>
    <p:sldId id="392" r:id="rId25"/>
    <p:sldId id="489" r:id="rId26"/>
  </p:sldIdLst>
  <p:sldSz cx="9906000" cy="6858000" type="A4"/>
  <p:notesSz cx="7099300" cy="10234613"/>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66FF"/>
    <a:srgbClr val="FF00FF"/>
    <a:srgbClr val="0000FF"/>
    <a:srgbClr val="C0C0C0"/>
    <a:srgbClr val="FFCCCC"/>
    <a:srgbClr val="EAEAEA"/>
    <a:srgbClr val="CCFFCC"/>
    <a:srgbClr val="FFFEF7"/>
    <a:srgbClr val="3333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44" autoAdjust="0"/>
    <p:restoredTop sz="94647" autoAdjust="0"/>
  </p:normalViewPr>
  <p:slideViewPr>
    <p:cSldViewPr>
      <p:cViewPr varScale="1">
        <p:scale>
          <a:sx n="122" d="100"/>
          <a:sy n="122" d="100"/>
        </p:scale>
        <p:origin x="-450" y="-90"/>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 Id="rId5" Type="http://schemas.openxmlformats.org/officeDocument/2006/relationships/image" Target="../media/image164.wmf"/><Relationship Id="rId4" Type="http://schemas.openxmlformats.org/officeDocument/2006/relationships/image" Target="../media/image16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0.wmf"/><Relationship Id="rId1" Type="http://schemas.openxmlformats.org/officeDocument/2006/relationships/image" Target="../media/image16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10" Type="http://schemas.openxmlformats.org/officeDocument/2006/relationships/image" Target="../media/image39.wmf"/><Relationship Id="rId4" Type="http://schemas.openxmlformats.org/officeDocument/2006/relationships/image" Target="../media/image33.wmf"/><Relationship Id="rId9"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5.wmf"/><Relationship Id="rId18" Type="http://schemas.openxmlformats.org/officeDocument/2006/relationships/image" Target="../media/image50.wmf"/><Relationship Id="rId3" Type="http://schemas.openxmlformats.org/officeDocument/2006/relationships/image" Target="../media/image32.wmf"/><Relationship Id="rId21" Type="http://schemas.openxmlformats.org/officeDocument/2006/relationships/image" Target="../media/image53.wmf"/><Relationship Id="rId7" Type="http://schemas.openxmlformats.org/officeDocument/2006/relationships/image" Target="../media/image36.wmf"/><Relationship Id="rId12" Type="http://schemas.openxmlformats.org/officeDocument/2006/relationships/image" Target="../media/image44.wmf"/><Relationship Id="rId17" Type="http://schemas.openxmlformats.org/officeDocument/2006/relationships/image" Target="../media/image49.wmf"/><Relationship Id="rId2" Type="http://schemas.openxmlformats.org/officeDocument/2006/relationships/image" Target="../media/image31.wmf"/><Relationship Id="rId16" Type="http://schemas.openxmlformats.org/officeDocument/2006/relationships/image" Target="../media/image48.wmf"/><Relationship Id="rId20" Type="http://schemas.openxmlformats.org/officeDocument/2006/relationships/image" Target="../media/image52.wmf"/><Relationship Id="rId1" Type="http://schemas.openxmlformats.org/officeDocument/2006/relationships/image" Target="../media/image30.wmf"/><Relationship Id="rId6" Type="http://schemas.openxmlformats.org/officeDocument/2006/relationships/image" Target="../media/image35.wmf"/><Relationship Id="rId11" Type="http://schemas.openxmlformats.org/officeDocument/2006/relationships/image" Target="../media/image43.wmf"/><Relationship Id="rId5" Type="http://schemas.openxmlformats.org/officeDocument/2006/relationships/image" Target="../media/image34.wmf"/><Relationship Id="rId15" Type="http://schemas.openxmlformats.org/officeDocument/2006/relationships/image" Target="../media/image47.wmf"/><Relationship Id="rId23" Type="http://schemas.openxmlformats.org/officeDocument/2006/relationships/image" Target="../media/image55.wmf"/><Relationship Id="rId10" Type="http://schemas.openxmlformats.org/officeDocument/2006/relationships/image" Target="../media/image39.wmf"/><Relationship Id="rId19" Type="http://schemas.openxmlformats.org/officeDocument/2006/relationships/image" Target="../media/image51.wmf"/><Relationship Id="rId4" Type="http://schemas.openxmlformats.org/officeDocument/2006/relationships/image" Target="../media/image33.wmf"/><Relationship Id="rId9" Type="http://schemas.openxmlformats.org/officeDocument/2006/relationships/image" Target="../media/image38.wmf"/><Relationship Id="rId14" Type="http://schemas.openxmlformats.org/officeDocument/2006/relationships/image" Target="../media/image46.wmf"/><Relationship Id="rId22"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91.emf"/><Relationship Id="rId3" Type="http://schemas.openxmlformats.org/officeDocument/2006/relationships/image" Target="../media/image81.emf"/><Relationship Id="rId7" Type="http://schemas.openxmlformats.org/officeDocument/2006/relationships/image" Target="../media/image85.wmf"/><Relationship Id="rId12" Type="http://schemas.openxmlformats.org/officeDocument/2006/relationships/image" Target="../media/image90.emf"/><Relationship Id="rId2" Type="http://schemas.openxmlformats.org/officeDocument/2006/relationships/image" Target="../media/image80.wmf"/><Relationship Id="rId16" Type="http://schemas.openxmlformats.org/officeDocument/2006/relationships/image" Target="../media/image94.wmf"/><Relationship Id="rId1" Type="http://schemas.openxmlformats.org/officeDocument/2006/relationships/image" Target="../media/image79.wmf"/><Relationship Id="rId6" Type="http://schemas.openxmlformats.org/officeDocument/2006/relationships/image" Target="../media/image84.wmf"/><Relationship Id="rId11" Type="http://schemas.openxmlformats.org/officeDocument/2006/relationships/image" Target="../media/image89.emf"/><Relationship Id="rId5" Type="http://schemas.openxmlformats.org/officeDocument/2006/relationships/image" Target="../media/image83.wmf"/><Relationship Id="rId15" Type="http://schemas.openxmlformats.org/officeDocument/2006/relationships/image" Target="../media/image93.emf"/><Relationship Id="rId10" Type="http://schemas.openxmlformats.org/officeDocument/2006/relationships/image" Target="../media/image88.emf"/><Relationship Id="rId4" Type="http://schemas.openxmlformats.org/officeDocument/2006/relationships/image" Target="../media/image82.wmf"/><Relationship Id="rId9" Type="http://schemas.openxmlformats.org/officeDocument/2006/relationships/image" Target="../media/image87.wmf"/><Relationship Id="rId14" Type="http://schemas.openxmlformats.org/officeDocument/2006/relationships/image" Target="../media/image9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emf"/><Relationship Id="rId1" Type="http://schemas.openxmlformats.org/officeDocument/2006/relationships/image" Target="../media/image99.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14.emf"/><Relationship Id="rId13" Type="http://schemas.openxmlformats.org/officeDocument/2006/relationships/image" Target="../media/image119.emf"/><Relationship Id="rId3" Type="http://schemas.openxmlformats.org/officeDocument/2006/relationships/image" Target="../media/image109.emf"/><Relationship Id="rId7" Type="http://schemas.openxmlformats.org/officeDocument/2006/relationships/image" Target="../media/image113.emf"/><Relationship Id="rId12" Type="http://schemas.openxmlformats.org/officeDocument/2006/relationships/image" Target="../media/image118.emf"/><Relationship Id="rId17" Type="http://schemas.openxmlformats.org/officeDocument/2006/relationships/image" Target="../media/image123.wmf"/><Relationship Id="rId2" Type="http://schemas.openxmlformats.org/officeDocument/2006/relationships/image" Target="../media/image108.emf"/><Relationship Id="rId16" Type="http://schemas.openxmlformats.org/officeDocument/2006/relationships/image" Target="../media/image122.emf"/><Relationship Id="rId1" Type="http://schemas.openxmlformats.org/officeDocument/2006/relationships/image" Target="../media/image107.png"/><Relationship Id="rId6" Type="http://schemas.openxmlformats.org/officeDocument/2006/relationships/image" Target="../media/image112.emf"/><Relationship Id="rId11" Type="http://schemas.openxmlformats.org/officeDocument/2006/relationships/image" Target="../media/image117.emf"/><Relationship Id="rId5" Type="http://schemas.openxmlformats.org/officeDocument/2006/relationships/image" Target="../media/image111.emf"/><Relationship Id="rId15" Type="http://schemas.openxmlformats.org/officeDocument/2006/relationships/image" Target="../media/image121.emf"/><Relationship Id="rId10" Type="http://schemas.openxmlformats.org/officeDocument/2006/relationships/image" Target="../media/image116.emf"/><Relationship Id="rId4" Type="http://schemas.openxmlformats.org/officeDocument/2006/relationships/image" Target="../media/image110.emf"/><Relationship Id="rId9" Type="http://schemas.openxmlformats.org/officeDocument/2006/relationships/image" Target="../media/image115.emf"/><Relationship Id="rId14" Type="http://schemas.openxmlformats.org/officeDocument/2006/relationships/image" Target="../media/image120.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37.emf"/><Relationship Id="rId13" Type="http://schemas.openxmlformats.org/officeDocument/2006/relationships/image" Target="../media/image142.emf"/><Relationship Id="rId18" Type="http://schemas.openxmlformats.org/officeDocument/2006/relationships/image" Target="../media/image147.emf"/><Relationship Id="rId3" Type="http://schemas.openxmlformats.org/officeDocument/2006/relationships/image" Target="../media/image132.emf"/><Relationship Id="rId21" Type="http://schemas.openxmlformats.org/officeDocument/2006/relationships/image" Target="../media/image150.emf"/><Relationship Id="rId7" Type="http://schemas.openxmlformats.org/officeDocument/2006/relationships/image" Target="../media/image136.emf"/><Relationship Id="rId12" Type="http://schemas.openxmlformats.org/officeDocument/2006/relationships/image" Target="../media/image141.emf"/><Relationship Id="rId17" Type="http://schemas.openxmlformats.org/officeDocument/2006/relationships/image" Target="../media/image146.emf"/><Relationship Id="rId25" Type="http://schemas.openxmlformats.org/officeDocument/2006/relationships/image" Target="../media/image154.emf"/><Relationship Id="rId2" Type="http://schemas.openxmlformats.org/officeDocument/2006/relationships/image" Target="../media/image131.emf"/><Relationship Id="rId16" Type="http://schemas.openxmlformats.org/officeDocument/2006/relationships/image" Target="../media/image145.emf"/><Relationship Id="rId20" Type="http://schemas.openxmlformats.org/officeDocument/2006/relationships/image" Target="../media/image149.emf"/><Relationship Id="rId1" Type="http://schemas.openxmlformats.org/officeDocument/2006/relationships/image" Target="../media/image107.png"/><Relationship Id="rId6" Type="http://schemas.openxmlformats.org/officeDocument/2006/relationships/image" Target="../media/image135.emf"/><Relationship Id="rId11" Type="http://schemas.openxmlformats.org/officeDocument/2006/relationships/image" Target="../media/image140.emf"/><Relationship Id="rId24" Type="http://schemas.openxmlformats.org/officeDocument/2006/relationships/image" Target="../media/image153.emf"/><Relationship Id="rId5" Type="http://schemas.openxmlformats.org/officeDocument/2006/relationships/image" Target="../media/image134.emf"/><Relationship Id="rId15" Type="http://schemas.openxmlformats.org/officeDocument/2006/relationships/image" Target="../media/image144.emf"/><Relationship Id="rId23" Type="http://schemas.openxmlformats.org/officeDocument/2006/relationships/image" Target="../media/image152.emf"/><Relationship Id="rId10" Type="http://schemas.openxmlformats.org/officeDocument/2006/relationships/image" Target="../media/image139.emf"/><Relationship Id="rId19" Type="http://schemas.openxmlformats.org/officeDocument/2006/relationships/image" Target="../media/image148.emf"/><Relationship Id="rId4" Type="http://schemas.openxmlformats.org/officeDocument/2006/relationships/image" Target="../media/image133.emf"/><Relationship Id="rId9" Type="http://schemas.openxmlformats.org/officeDocument/2006/relationships/image" Target="../media/image138.emf"/><Relationship Id="rId14" Type="http://schemas.openxmlformats.org/officeDocument/2006/relationships/image" Target="../media/image143.emf"/><Relationship Id="rId22" Type="http://schemas.openxmlformats.org/officeDocument/2006/relationships/image" Target="../media/image1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pitchFamily="34"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779463" y="768350"/>
            <a:ext cx="5540375" cy="383698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pitchFamily="34" charset="0"/>
                <a:cs typeface="+mn-cs"/>
              </a:defRPr>
            </a:lvl1pPr>
          </a:lstStyle>
          <a:p>
            <a:pPr>
              <a:defRPr/>
            </a:pPr>
            <a:fld id="{2A34BDE2-A45F-4507-9E48-B3D00408F77B}" type="slidenum">
              <a:rPr lang="en-US"/>
              <a:pPr>
                <a:defRPr/>
              </a:pPr>
              <a:t>‹#›</a:t>
            </a:fld>
            <a:endParaRPr lang="en-US"/>
          </a:p>
        </p:txBody>
      </p:sp>
    </p:spTree>
    <p:extLst>
      <p:ext uri="{BB962C8B-B14F-4D97-AF65-F5344CB8AC3E}">
        <p14:creationId xmlns:p14="http://schemas.microsoft.com/office/powerpoint/2010/main" xmlns="" val="3785031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1BAD9682-9F45-4987-A8D4-BBC0BA910271}" type="slidenum">
              <a:rPr lang="en-GB" sz="1300">
                <a:latin typeface="Arial" charset="0"/>
              </a:rPr>
              <a:pPr algn="r"/>
              <a:t>20</a:t>
            </a:fld>
            <a:endParaRPr lang="en-GB" sz="1300">
              <a:latin typeface="Arial" charset="0"/>
            </a:endParaRPr>
          </a:p>
        </p:txBody>
      </p:sp>
      <p:sp>
        <p:nvSpPr>
          <p:cNvPr id="37891" name="Rectangle 2"/>
          <p:cNvSpPr>
            <a:spLocks noGrp="1" noRot="1" noChangeAspect="1" noChangeArrowheads="1" noTextEdit="1"/>
          </p:cNvSpPr>
          <p:nvPr>
            <p:ph type="sldImg"/>
          </p:nvPr>
        </p:nvSpPr>
        <p:spPr>
          <a:xfrm>
            <a:off x="958850" y="889000"/>
            <a:ext cx="5181600" cy="3589338"/>
          </a:xfrm>
          <a:ln/>
        </p:spPr>
      </p:sp>
      <p:sp>
        <p:nvSpPr>
          <p:cNvPr id="37892" name="Rectangle 3"/>
          <p:cNvSpPr>
            <a:spLocks noGrp="1" noChangeArrowheads="1"/>
          </p:cNvSpPr>
          <p:nvPr>
            <p:ph type="body" idx="1"/>
          </p:nvPr>
        </p:nvSpPr>
        <p:spPr>
          <a:xfrm>
            <a:off x="944931" y="4879210"/>
            <a:ext cx="5209440" cy="4625122"/>
          </a:xfrm>
          <a:noFill/>
          <a:ln/>
        </p:spPr>
        <p:txBody>
          <a:bodyPr/>
          <a:lstStyle/>
          <a:p>
            <a:pPr eaLnBrk="1" hangingPunct="1"/>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5EEAF-E8CF-44D8-AC98-4905CC94462D}"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ED678E-999C-4638-B315-39447AFD0402}"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4"/>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3" y="274644"/>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480F7-4329-40D0-A9E5-798F47959A0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2"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9199" y="1600200"/>
            <a:ext cx="4381501"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9199" y="3938594"/>
            <a:ext cx="4381501"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54E76-E9A1-4592-810C-0114DD9C2093}"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6"/>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8CD12E-1785-4390-9104-9EE6B420B41B}"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A056B8-BF31-4EC3-9F7B-FD257E6FD5DF}"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4CEA73-DCAE-43F7-BE43-FF589D7B2307}"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2BBDF5-2FA4-4E7D-B407-0032BB079A47}"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A709B6-44EC-4396-9F96-EF4A07556AD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9006AC-2934-4311-8772-649DC3E96484}"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2FC678-1D35-45C5-822C-EE2BB1B6FFD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59664CFC-D401-4C2F-A215-E4E727A141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64.png"/><Relationship Id="rId7" Type="http://schemas.openxmlformats.org/officeDocument/2006/relationships/oleObject" Target="../embeddings/oleObject38.bin"/><Relationship Id="rId12" Type="http://schemas.openxmlformats.org/officeDocument/2006/relationships/image" Target="../media/image67.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37.bin"/><Relationship Id="rId11" Type="http://schemas.openxmlformats.org/officeDocument/2006/relationships/oleObject" Target="../embeddings/oleObject42.bin"/><Relationship Id="rId5" Type="http://schemas.openxmlformats.org/officeDocument/2006/relationships/image" Target="../media/image66.jpeg"/><Relationship Id="rId10" Type="http://schemas.openxmlformats.org/officeDocument/2006/relationships/oleObject" Target="../embeddings/oleObject41.bin"/><Relationship Id="rId4" Type="http://schemas.openxmlformats.org/officeDocument/2006/relationships/image" Target="../media/image65.png"/><Relationship Id="rId9" Type="http://schemas.openxmlformats.org/officeDocument/2006/relationships/oleObject" Target="../embeddings/oleObject40.bin"/></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slideLayout" Target="../slideLayouts/slideLayout7.xml"/><Relationship Id="rId7" Type="http://schemas.openxmlformats.org/officeDocument/2006/relationships/image" Target="../media/image72.png"/><Relationship Id="rId12" Type="http://schemas.openxmlformats.org/officeDocument/2006/relationships/image" Target="../media/image57.png"/><Relationship Id="rId2" Type="http://schemas.openxmlformats.org/officeDocument/2006/relationships/audio" Target="../media/media3.WAV"/><Relationship Id="rId1" Type="http://schemas.openxmlformats.org/officeDocument/2006/relationships/vmlDrawing" Target="../drawings/vmlDrawing5.vml"/><Relationship Id="rId6" Type="http://schemas.openxmlformats.org/officeDocument/2006/relationships/image" Target="../media/image66.jpeg"/><Relationship Id="rId11" Type="http://schemas.openxmlformats.org/officeDocument/2006/relationships/oleObject" Target="../embeddings/oleObject44.bin"/><Relationship Id="rId5" Type="http://schemas.openxmlformats.org/officeDocument/2006/relationships/image" Target="../media/image71.jpeg"/><Relationship Id="rId10" Type="http://schemas.openxmlformats.org/officeDocument/2006/relationships/image" Target="../media/image73.png"/><Relationship Id="rId4" Type="http://schemas.openxmlformats.org/officeDocument/2006/relationships/image" Target="../media/image70.png"/><Relationship Id="rId9" Type="http://schemas.microsoft.com/office/2007/relationships/media" Target="../media/media3.WAV"/></Relationships>
</file>

<file path=ppt/slides/_rels/slide15.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28.jpeg"/><Relationship Id="rId3" Type="http://schemas.openxmlformats.org/officeDocument/2006/relationships/slideLayout" Target="../slideLayouts/slideLayout7.xml"/><Relationship Id="rId7" Type="http://schemas.openxmlformats.org/officeDocument/2006/relationships/image" Target="../media/image76.png"/><Relationship Id="rId12" Type="http://schemas.openxmlformats.org/officeDocument/2006/relationships/hyperlink" Target="http://www.google.co.uk/url?url=http://blog.medisin.ntnu.no/tag/stanislas-dehaene/?lang=en&amp;rct=j&amp;frm=1&amp;q=&amp;esrc=s&amp;sa=U&amp;ei=XFBJVLStBKKe7gbOtYD4AQ&amp;ved=0CBoQ9QEwAQ&amp;sig2=yvWz3HrTh2BsqfterjjHAQ&amp;usg=AFQjCNEDbjVJynwSWJscVIVkAMCO2VM7Sg" TargetMode="External"/><Relationship Id="rId2" Type="http://schemas.openxmlformats.org/officeDocument/2006/relationships/audio" Target="../media/media5.WAV"/><Relationship Id="rId1" Type="http://schemas.openxmlformats.org/officeDocument/2006/relationships/audio" Target="../media/media4.WAV"/><Relationship Id="rId6" Type="http://schemas.openxmlformats.org/officeDocument/2006/relationships/image" Target="../media/image75.png"/><Relationship Id="rId11" Type="http://schemas.microsoft.com/office/2007/relationships/media" Target="../media/media5.WAV"/><Relationship Id="rId5" Type="http://schemas.openxmlformats.org/officeDocument/2006/relationships/image" Target="../media/image65.png"/><Relationship Id="rId10" Type="http://schemas.openxmlformats.org/officeDocument/2006/relationships/image" Target="../media/image78.png"/><Relationship Id="rId4" Type="http://schemas.openxmlformats.org/officeDocument/2006/relationships/image" Target="../media/image74.png"/><Relationship Id="rId9" Type="http://schemas.microsoft.com/office/2007/relationships/media" Target="../media/media4.WAV"/><Relationship Id="rId1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oleObject" Target="../embeddings/oleObject49.bin"/><Relationship Id="rId18" Type="http://schemas.openxmlformats.org/officeDocument/2006/relationships/oleObject" Target="../embeddings/oleObject54.bin"/><Relationship Id="rId3" Type="http://schemas.openxmlformats.org/officeDocument/2006/relationships/slideLayout" Target="../slideLayouts/slideLayout7.xml"/><Relationship Id="rId21" Type="http://schemas.openxmlformats.org/officeDocument/2006/relationships/oleObject" Target="../embeddings/oleObject56.bin"/><Relationship Id="rId7" Type="http://schemas.openxmlformats.org/officeDocument/2006/relationships/image" Target="../media/image96.jpeg"/><Relationship Id="rId12" Type="http://schemas.openxmlformats.org/officeDocument/2006/relationships/oleObject" Target="../embeddings/oleObject48.bin"/><Relationship Id="rId17" Type="http://schemas.openxmlformats.org/officeDocument/2006/relationships/oleObject" Target="../embeddings/oleObject53.bin"/><Relationship Id="rId25" Type="http://schemas.openxmlformats.org/officeDocument/2006/relationships/oleObject" Target="../embeddings/oleObject60.bin"/><Relationship Id="rId2" Type="http://schemas.openxmlformats.org/officeDocument/2006/relationships/video" Target="../media/media6.wmv"/><Relationship Id="rId16" Type="http://schemas.openxmlformats.org/officeDocument/2006/relationships/oleObject" Target="../embeddings/oleObject52.bin"/><Relationship Id="rId20" Type="http://schemas.openxmlformats.org/officeDocument/2006/relationships/oleObject" Target="../embeddings/oleObject55.bin"/><Relationship Id="rId1" Type="http://schemas.openxmlformats.org/officeDocument/2006/relationships/vmlDrawing" Target="../drawings/vmlDrawing6.vml"/><Relationship Id="rId6" Type="http://schemas.openxmlformats.org/officeDocument/2006/relationships/image" Target="../media/image95.png"/><Relationship Id="rId11" Type="http://schemas.openxmlformats.org/officeDocument/2006/relationships/image" Target="../media/image97.jpeg"/><Relationship Id="rId24" Type="http://schemas.openxmlformats.org/officeDocument/2006/relationships/oleObject" Target="../embeddings/oleObject59.bin"/><Relationship Id="rId5" Type="http://schemas.microsoft.com/office/2007/relationships/media" Target="../media/media6.wmv"/><Relationship Id="rId15" Type="http://schemas.openxmlformats.org/officeDocument/2006/relationships/oleObject" Target="../embeddings/oleObject51.bin"/><Relationship Id="rId23" Type="http://schemas.openxmlformats.org/officeDocument/2006/relationships/oleObject" Target="../embeddings/oleObject58.bin"/><Relationship Id="rId10" Type="http://schemas.openxmlformats.org/officeDocument/2006/relationships/oleObject" Target="../embeddings/oleObject47.bin"/><Relationship Id="rId19" Type="http://schemas.openxmlformats.org/officeDocument/2006/relationships/image" Target="../media/image98.jpeg"/><Relationship Id="rId4" Type="http://schemas.openxmlformats.org/officeDocument/2006/relationships/image" Target="../media/image4.png"/><Relationship Id="rId9" Type="http://schemas.openxmlformats.org/officeDocument/2006/relationships/oleObject" Target="../embeddings/oleObject46.bin"/><Relationship Id="rId14" Type="http://schemas.openxmlformats.org/officeDocument/2006/relationships/oleObject" Target="../embeddings/oleObject50.bin"/><Relationship Id="rId22" Type="http://schemas.openxmlformats.org/officeDocument/2006/relationships/oleObject" Target="../embeddings/oleObject57.bin"/></Relationships>
</file>

<file path=ppt/slides/_rels/slide1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oleObject" Target="../embeddings/oleObject63.bin"/><Relationship Id="rId3" Type="http://schemas.openxmlformats.org/officeDocument/2006/relationships/slideLayout" Target="../slideLayouts/slideLayout7.xml"/><Relationship Id="rId7" Type="http://schemas.openxmlformats.org/officeDocument/2006/relationships/image" Target="../media/image103.png"/><Relationship Id="rId12" Type="http://schemas.openxmlformats.org/officeDocument/2006/relationships/image" Target="../media/image98.jpeg"/><Relationship Id="rId2" Type="http://schemas.openxmlformats.org/officeDocument/2006/relationships/video" Target="../media/media7.wmv"/><Relationship Id="rId1" Type="http://schemas.openxmlformats.org/officeDocument/2006/relationships/vmlDrawing" Target="../drawings/vmlDrawing7.vml"/><Relationship Id="rId6" Type="http://schemas.microsoft.com/office/2007/relationships/media" Target="../media/media7.wmv"/><Relationship Id="rId11" Type="http://schemas.openxmlformats.org/officeDocument/2006/relationships/image" Target="../media/image105.jpeg"/><Relationship Id="rId5" Type="http://schemas.openxmlformats.org/officeDocument/2006/relationships/image" Target="../media/image102.png"/><Relationship Id="rId15" Type="http://schemas.openxmlformats.org/officeDocument/2006/relationships/image" Target="../media/image106.jpeg"/><Relationship Id="rId10" Type="http://schemas.openxmlformats.org/officeDocument/2006/relationships/oleObject" Target="../embeddings/oleObject62.bin"/><Relationship Id="rId4" Type="http://schemas.openxmlformats.org/officeDocument/2006/relationships/image" Target="../media/image4.png"/><Relationship Id="rId9" Type="http://schemas.openxmlformats.org/officeDocument/2006/relationships/oleObject" Target="../embeddings/oleObject61.bin"/><Relationship Id="rId14" Type="http://schemas.openxmlformats.org/officeDocument/2006/relationships/hyperlink" Target="http://www.google.co.uk/url?url=http://www.scienzainrete.it/documenti/autori/giacomo-rizzolatti&amp;rct=j&amp;frm=1&amp;q=&amp;esrc=s&amp;sa=U&amp;ei=o1BJVKXcBKSE7gbsyYBY&amp;ved=0CBoQ9QEwAg&amp;sig2=snT6QuEdWn0Cm8DT98UVwg&amp;usg=AFQjCNFewzEGMhRnD1n0oMW7g1ReRhMzp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125.jpeg"/><Relationship Id="rId13" Type="http://schemas.openxmlformats.org/officeDocument/2006/relationships/oleObject" Target="../embeddings/oleObject68.bin"/><Relationship Id="rId18" Type="http://schemas.openxmlformats.org/officeDocument/2006/relationships/oleObject" Target="../embeddings/oleObject73.bin"/><Relationship Id="rId3" Type="http://schemas.openxmlformats.org/officeDocument/2006/relationships/slideLayout" Target="../slideLayouts/slideLayout7.xml"/><Relationship Id="rId21" Type="http://schemas.openxmlformats.org/officeDocument/2006/relationships/oleObject" Target="../embeddings/oleObject76.bin"/><Relationship Id="rId7" Type="http://schemas.openxmlformats.org/officeDocument/2006/relationships/oleObject" Target="../embeddings/oleObject65.bin"/><Relationship Id="rId12" Type="http://schemas.openxmlformats.org/officeDocument/2006/relationships/oleObject" Target="../embeddings/oleObject67.bin"/><Relationship Id="rId17" Type="http://schemas.openxmlformats.org/officeDocument/2006/relationships/oleObject" Target="../embeddings/oleObject72.bin"/><Relationship Id="rId25" Type="http://schemas.openxmlformats.org/officeDocument/2006/relationships/image" Target="../media/image128.jpeg"/><Relationship Id="rId2" Type="http://schemas.openxmlformats.org/officeDocument/2006/relationships/video" Target="../media/media8.wmv"/><Relationship Id="rId16" Type="http://schemas.openxmlformats.org/officeDocument/2006/relationships/oleObject" Target="../embeddings/oleObject71.bin"/><Relationship Id="rId20" Type="http://schemas.openxmlformats.org/officeDocument/2006/relationships/oleObject" Target="../embeddings/oleObject75.bin"/><Relationship Id="rId29" Type="http://schemas.openxmlformats.org/officeDocument/2006/relationships/image" Target="../media/image130.jpeg"/><Relationship Id="rId1" Type="http://schemas.openxmlformats.org/officeDocument/2006/relationships/vmlDrawing" Target="../drawings/vmlDrawing8.vml"/><Relationship Id="rId6" Type="http://schemas.openxmlformats.org/officeDocument/2006/relationships/image" Target="../media/image124.png"/><Relationship Id="rId11" Type="http://schemas.openxmlformats.org/officeDocument/2006/relationships/image" Target="../media/image127.png"/><Relationship Id="rId24" Type="http://schemas.openxmlformats.org/officeDocument/2006/relationships/oleObject" Target="../embeddings/oleObject79.bin"/><Relationship Id="rId5" Type="http://schemas.openxmlformats.org/officeDocument/2006/relationships/oleObject" Target="../embeddings/oleObject64.bin"/><Relationship Id="rId15" Type="http://schemas.openxmlformats.org/officeDocument/2006/relationships/oleObject" Target="../embeddings/oleObject70.bin"/><Relationship Id="rId23" Type="http://schemas.openxmlformats.org/officeDocument/2006/relationships/oleObject" Target="../embeddings/oleObject78.bin"/><Relationship Id="rId28" Type="http://schemas.openxmlformats.org/officeDocument/2006/relationships/image" Target="../media/image129.png"/><Relationship Id="rId10" Type="http://schemas.openxmlformats.org/officeDocument/2006/relationships/oleObject" Target="../embeddings/oleObject66.bin"/><Relationship Id="rId19" Type="http://schemas.openxmlformats.org/officeDocument/2006/relationships/oleObject" Target="../embeddings/oleObject74.bin"/><Relationship Id="rId4" Type="http://schemas.openxmlformats.org/officeDocument/2006/relationships/notesSlide" Target="../notesSlides/notesSlide1.xml"/><Relationship Id="rId9" Type="http://schemas.openxmlformats.org/officeDocument/2006/relationships/image" Target="../media/image126.png"/><Relationship Id="rId14" Type="http://schemas.openxmlformats.org/officeDocument/2006/relationships/oleObject" Target="../embeddings/oleObject69.bin"/><Relationship Id="rId22" Type="http://schemas.openxmlformats.org/officeDocument/2006/relationships/oleObject" Target="../embeddings/oleObject77.bin"/><Relationship Id="rId27" Type="http://schemas.microsoft.com/office/2007/relationships/media" Target="../media/media8.wmv"/><Relationship Id="rId30" Type="http://schemas.openxmlformats.org/officeDocument/2006/relationships/oleObject" Target="../embeddings/oleObject80.bin"/></Relationships>
</file>

<file path=ppt/slides/_rels/slide21.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oleObject" Target="../embeddings/oleObject83.bin"/><Relationship Id="rId18" Type="http://schemas.openxmlformats.org/officeDocument/2006/relationships/oleObject" Target="../embeddings/oleObject88.bin"/><Relationship Id="rId26" Type="http://schemas.openxmlformats.org/officeDocument/2006/relationships/oleObject" Target="../embeddings/oleObject96.bin"/><Relationship Id="rId39" Type="http://schemas.openxmlformats.org/officeDocument/2006/relationships/hyperlink" Target="http://www.google.co.uk/url?url=http://www.neuroscience.cam.ac.uk/news/article.php?permalink=7851628908&amp;rct=j&amp;frm=1&amp;q=&amp;esrc=s&amp;sa=U&amp;ei=y1BJVPmlFuyv7AaBoYGICQ&amp;ved=0CBgQ9QEwAQ&amp;sig2=uhV1iDkJ9E7mGi3-l7HNtw&amp;usg=AFQjCNEi2fJqK9yoUJzHE_aGGdihmEmJjQ" TargetMode="External"/><Relationship Id="rId3" Type="http://schemas.openxmlformats.org/officeDocument/2006/relationships/video" Target="../media/media11.wmv"/><Relationship Id="rId21" Type="http://schemas.openxmlformats.org/officeDocument/2006/relationships/oleObject" Target="../embeddings/oleObject91.bin"/><Relationship Id="rId34" Type="http://schemas.openxmlformats.org/officeDocument/2006/relationships/oleObject" Target="../embeddings/oleObject104.bin"/><Relationship Id="rId7" Type="http://schemas.microsoft.com/office/2007/relationships/media" Target="../media/media11.wmv"/><Relationship Id="rId12" Type="http://schemas.openxmlformats.org/officeDocument/2006/relationships/oleObject" Target="../embeddings/oleObject82.bin"/><Relationship Id="rId17" Type="http://schemas.openxmlformats.org/officeDocument/2006/relationships/oleObject" Target="../embeddings/oleObject87.bin"/><Relationship Id="rId25" Type="http://schemas.openxmlformats.org/officeDocument/2006/relationships/oleObject" Target="../embeddings/oleObject95.bin"/><Relationship Id="rId33" Type="http://schemas.openxmlformats.org/officeDocument/2006/relationships/oleObject" Target="../embeddings/oleObject103.bin"/><Relationship Id="rId38" Type="http://schemas.openxmlformats.org/officeDocument/2006/relationships/image" Target="../media/image128.jpeg"/><Relationship Id="rId2" Type="http://schemas.openxmlformats.org/officeDocument/2006/relationships/video" Target="../media/media10.wmv"/><Relationship Id="rId16" Type="http://schemas.openxmlformats.org/officeDocument/2006/relationships/oleObject" Target="../embeddings/oleObject86.bin"/><Relationship Id="rId20" Type="http://schemas.openxmlformats.org/officeDocument/2006/relationships/oleObject" Target="../embeddings/oleObject90.bin"/><Relationship Id="rId29" Type="http://schemas.openxmlformats.org/officeDocument/2006/relationships/oleObject" Target="../embeddings/oleObject99.bin"/><Relationship Id="rId1" Type="http://schemas.openxmlformats.org/officeDocument/2006/relationships/vmlDrawing" Target="../drawings/vmlDrawing9.vml"/><Relationship Id="rId6" Type="http://schemas.openxmlformats.org/officeDocument/2006/relationships/image" Target="../media/image155.png"/><Relationship Id="rId11" Type="http://schemas.openxmlformats.org/officeDocument/2006/relationships/image" Target="../media/image157.png"/><Relationship Id="rId24" Type="http://schemas.openxmlformats.org/officeDocument/2006/relationships/oleObject" Target="../embeddings/oleObject94.bin"/><Relationship Id="rId32" Type="http://schemas.openxmlformats.org/officeDocument/2006/relationships/oleObject" Target="../embeddings/oleObject102.bin"/><Relationship Id="rId37" Type="http://schemas.openxmlformats.org/officeDocument/2006/relationships/image" Target="../media/image158.png"/><Relationship Id="rId40" Type="http://schemas.openxmlformats.org/officeDocument/2006/relationships/image" Target="../media/image159.jpeg"/><Relationship Id="rId5" Type="http://schemas.microsoft.com/office/2007/relationships/media" Target="../media/media10.wmv"/><Relationship Id="rId15" Type="http://schemas.openxmlformats.org/officeDocument/2006/relationships/oleObject" Target="../embeddings/oleObject85.bin"/><Relationship Id="rId23" Type="http://schemas.openxmlformats.org/officeDocument/2006/relationships/oleObject" Target="../embeddings/oleObject93.bin"/><Relationship Id="rId28" Type="http://schemas.openxmlformats.org/officeDocument/2006/relationships/oleObject" Target="../embeddings/oleObject98.bin"/><Relationship Id="rId36" Type="http://schemas.openxmlformats.org/officeDocument/2006/relationships/oleObject" Target="../embeddings/oleObject106.bin"/><Relationship Id="rId10" Type="http://schemas.openxmlformats.org/officeDocument/2006/relationships/image" Target="../media/image156.png"/><Relationship Id="rId19" Type="http://schemas.openxmlformats.org/officeDocument/2006/relationships/oleObject" Target="../embeddings/oleObject89.bin"/><Relationship Id="rId31" Type="http://schemas.openxmlformats.org/officeDocument/2006/relationships/oleObject" Target="../embeddings/oleObject101.bin"/><Relationship Id="rId4" Type="http://schemas.openxmlformats.org/officeDocument/2006/relationships/slideLayout" Target="../slideLayouts/slideLayout7.xml"/><Relationship Id="rId9" Type="http://schemas.openxmlformats.org/officeDocument/2006/relationships/oleObject" Target="../embeddings/oleObject81.bin"/><Relationship Id="rId14" Type="http://schemas.openxmlformats.org/officeDocument/2006/relationships/oleObject" Target="../embeddings/oleObject84.bin"/><Relationship Id="rId22" Type="http://schemas.openxmlformats.org/officeDocument/2006/relationships/oleObject" Target="../embeddings/oleObject92.bin"/><Relationship Id="rId27" Type="http://schemas.openxmlformats.org/officeDocument/2006/relationships/oleObject" Target="../embeddings/oleObject97.bin"/><Relationship Id="rId30" Type="http://schemas.openxmlformats.org/officeDocument/2006/relationships/oleObject" Target="../embeddings/oleObject100.bin"/><Relationship Id="rId35" Type="http://schemas.openxmlformats.org/officeDocument/2006/relationships/oleObject" Target="../embeddings/oleObject105.bin"/></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65.jpeg"/><Relationship Id="rId3" Type="http://schemas.openxmlformats.org/officeDocument/2006/relationships/oleObject" Target="../embeddings/oleObject107.bin"/><Relationship Id="rId7" Type="http://schemas.openxmlformats.org/officeDocument/2006/relationships/oleObject" Target="../embeddings/oleObject111.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110.bin"/><Relationship Id="rId11" Type="http://schemas.openxmlformats.org/officeDocument/2006/relationships/image" Target="../media/image168.jpeg"/><Relationship Id="rId5" Type="http://schemas.openxmlformats.org/officeDocument/2006/relationships/oleObject" Target="../embeddings/oleObject109.bin"/><Relationship Id="rId10" Type="http://schemas.openxmlformats.org/officeDocument/2006/relationships/image" Target="../media/image167.jpeg"/><Relationship Id="rId4" Type="http://schemas.openxmlformats.org/officeDocument/2006/relationships/oleObject" Target="../embeddings/oleObject108.bin"/><Relationship Id="rId9" Type="http://schemas.openxmlformats.org/officeDocument/2006/relationships/image" Target="../media/image166.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72.png"/><Relationship Id="rId5" Type="http://schemas.openxmlformats.org/officeDocument/2006/relationships/image" Target="../media/image171.jpeg"/><Relationship Id="rId4" Type="http://schemas.openxmlformats.org/officeDocument/2006/relationships/oleObject" Target="../embeddings/oleObject113.bin"/></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wmf"/><Relationship Id="rId1" Type="http://schemas.openxmlformats.org/officeDocument/2006/relationships/slideLayout" Target="../slideLayouts/slideLayout7.xml"/><Relationship Id="rId6" Type="http://schemas.openxmlformats.org/officeDocument/2006/relationships/hyperlink" Target="http://www.google.co.uk/url?url=http://blog.medisin.ntnu.no/tag/stanislas-dehaene/?lang=en&amp;rct=j&amp;frm=1&amp;q=&amp;esrc=s&amp;sa=U&amp;ei=XFBJVLStBKKe7gbOtYD4AQ&amp;ved=0CBoQ9QEwAQ&amp;sig2=yvWz3HrTh2BsqfterjjHAQ&amp;usg=AFQjCNEDbjVJynwSWJscVIVkAMCO2VM7Sg"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18" Type="http://schemas.microsoft.com/office/2007/relationships/media" Target="../media/media1.wmv"/><Relationship Id="rId3" Type="http://schemas.openxmlformats.org/officeDocument/2006/relationships/video" Target="../media/media2.wmv"/><Relationship Id="rId21" Type="http://schemas.openxmlformats.org/officeDocument/2006/relationships/image" Target="../media/image42.png"/><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image" Target="../media/image40.png"/><Relationship Id="rId2" Type="http://schemas.openxmlformats.org/officeDocument/2006/relationships/video" Target="../media/media1.wmv"/><Relationship Id="rId16" Type="http://schemas.openxmlformats.org/officeDocument/2006/relationships/image" Target="../media/image27.png"/><Relationship Id="rId20" Type="http://schemas.microsoft.com/office/2007/relationships/media" Target="../media/media2.wmv"/><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image" Target="../media/image26.png"/><Relationship Id="rId15" Type="http://schemas.openxmlformats.org/officeDocument/2006/relationships/oleObject" Target="../embeddings/oleObject13.bin"/><Relationship Id="rId10" Type="http://schemas.openxmlformats.org/officeDocument/2006/relationships/oleObject" Target="../embeddings/oleObject8.bin"/><Relationship Id="rId19" Type="http://schemas.openxmlformats.org/officeDocument/2006/relationships/image" Target="../media/image41.png"/><Relationship Id="rId4" Type="http://schemas.openxmlformats.org/officeDocument/2006/relationships/slideLayout" Target="../slideLayouts/slideLayout7.xml"/><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oleObject" Target="../embeddings/oleObject23.bin"/><Relationship Id="rId18" Type="http://schemas.openxmlformats.org/officeDocument/2006/relationships/oleObject" Target="../embeddings/oleObject28.bin"/><Relationship Id="rId26" Type="http://schemas.openxmlformats.org/officeDocument/2006/relationships/image" Target="../media/image27.png"/><Relationship Id="rId3" Type="http://schemas.openxmlformats.org/officeDocument/2006/relationships/image" Target="../media/image26.png"/><Relationship Id="rId21" Type="http://schemas.openxmlformats.org/officeDocument/2006/relationships/oleObject" Target="../embeddings/oleObject31.bin"/><Relationship Id="rId7" Type="http://schemas.openxmlformats.org/officeDocument/2006/relationships/oleObject" Target="../embeddings/oleObject17.bin"/><Relationship Id="rId12" Type="http://schemas.openxmlformats.org/officeDocument/2006/relationships/oleObject" Target="../embeddings/oleObject22.bin"/><Relationship Id="rId17" Type="http://schemas.openxmlformats.org/officeDocument/2006/relationships/oleObject" Target="../embeddings/oleObject27.bin"/><Relationship Id="rId25" Type="http://schemas.openxmlformats.org/officeDocument/2006/relationships/oleObject" Target="../embeddings/oleObject35.bin"/><Relationship Id="rId2" Type="http://schemas.openxmlformats.org/officeDocument/2006/relationships/slideLayout" Target="../slideLayouts/slideLayout7.xml"/><Relationship Id="rId16" Type="http://schemas.openxmlformats.org/officeDocument/2006/relationships/oleObject" Target="../embeddings/oleObject26.bin"/><Relationship Id="rId20" Type="http://schemas.openxmlformats.org/officeDocument/2006/relationships/oleObject" Target="../embeddings/oleObject30.bin"/><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oleObject" Target="../embeddings/oleObject21.bin"/><Relationship Id="rId24" Type="http://schemas.openxmlformats.org/officeDocument/2006/relationships/oleObject" Target="../embeddings/oleObject34.bin"/><Relationship Id="rId5" Type="http://schemas.openxmlformats.org/officeDocument/2006/relationships/oleObject" Target="../embeddings/oleObject15.bin"/><Relationship Id="rId15" Type="http://schemas.openxmlformats.org/officeDocument/2006/relationships/oleObject" Target="../embeddings/oleObject25.bin"/><Relationship Id="rId23" Type="http://schemas.openxmlformats.org/officeDocument/2006/relationships/oleObject" Target="../embeddings/oleObject33.bin"/><Relationship Id="rId10" Type="http://schemas.openxmlformats.org/officeDocument/2006/relationships/oleObject" Target="../embeddings/oleObject20.bin"/><Relationship Id="rId19" Type="http://schemas.openxmlformats.org/officeDocument/2006/relationships/oleObject" Target="../embeddings/oleObject29.bin"/><Relationship Id="rId4" Type="http://schemas.openxmlformats.org/officeDocument/2006/relationships/oleObject" Target="../embeddings/oleObject14.bin"/><Relationship Id="rId9" Type="http://schemas.openxmlformats.org/officeDocument/2006/relationships/oleObject" Target="../embeddings/oleObject19.bin"/><Relationship Id="rId14" Type="http://schemas.openxmlformats.org/officeDocument/2006/relationships/oleObject" Target="../embeddings/oleObject24.bin"/><Relationship Id="rId22" Type="http://schemas.openxmlformats.org/officeDocument/2006/relationships/oleObject" Target="../embeddings/oleObject32.bin"/><Relationship Id="rId27" Type="http://schemas.openxmlformats.org/officeDocument/2006/relationships/oleObject" Target="../embeddings/oleObject3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11"/>
          <p:cNvSpPr>
            <a:spLocks noChangeArrowheads="1"/>
          </p:cNvSpPr>
          <p:nvPr/>
        </p:nvSpPr>
        <p:spPr bwMode="auto">
          <a:xfrm>
            <a:off x="1530394" y="3464423"/>
            <a:ext cx="6840760" cy="2246769"/>
          </a:xfrm>
          <a:prstGeom prst="rect">
            <a:avLst/>
          </a:prstGeom>
          <a:noFill/>
          <a:ln w="9525">
            <a:noFill/>
            <a:miter lim="800000"/>
            <a:headEnd/>
            <a:tailEnd/>
          </a:ln>
        </p:spPr>
        <p:txBody>
          <a:bodyPr wrap="square" anchor="ctr">
            <a:spAutoFit/>
          </a:bodyPr>
          <a:lstStyle/>
          <a:p>
            <a:r>
              <a:rPr lang="en-GB" sz="1400" dirty="0">
                <a:solidFill>
                  <a:srgbClr val="990033"/>
                </a:solidFill>
              </a:rPr>
              <a:t>How much about our interaction with – and experience of – our world can be deduced from basic principles? This talk reviews recent attempts to understand the self-organised behaviour of embodied agents – like ourselves – as satisfying basic imperatives for sustained exchanges with our world. In brief, one simple driving force appears to explain nearly every aspect of our behaviour and experience. This driving force is the minimisation of surprise or prediction error. In the context of perception, this corresponds to (Bayes-optimal) predictive coding that suppresses exteroceptive prediction errors.  In the context of action, simple reflexes  can be seen as suppressing proprioceptive prediction errors. We will look at some of the phenomena that emerge from this formulation, such as hierarchical message passing in the brain and the perceptual inference that ensues. I hope to illustrate these points using  simple simulations of </a:t>
            </a:r>
            <a:r>
              <a:rPr lang="en-GB" sz="1400" dirty="0" smtClean="0">
                <a:solidFill>
                  <a:srgbClr val="990033"/>
                </a:solidFill>
              </a:rPr>
              <a:t>perception, action and the perception of action.</a:t>
            </a:r>
          </a:p>
        </p:txBody>
      </p:sp>
      <p:pic>
        <p:nvPicPr>
          <p:cNvPr id="153602" name="Picture 2" descr="https://www.online.psychol.ucl.ac.uk/App_Themes/Pos08/images/logo_blue_beta.gif"/>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8058345" y="336501"/>
            <a:ext cx="1510801" cy="752239"/>
          </a:xfrm>
          <a:prstGeom prst="rect">
            <a:avLst/>
          </a:prstGeom>
          <a:noFill/>
        </p:spPr>
      </p:pic>
      <p:sp>
        <p:nvSpPr>
          <p:cNvPr id="73734" name="Rectangle 15"/>
          <p:cNvSpPr>
            <a:spLocks noChangeArrowheads="1"/>
          </p:cNvSpPr>
          <p:nvPr/>
        </p:nvSpPr>
        <p:spPr bwMode="auto">
          <a:xfrm>
            <a:off x="2498002" y="503675"/>
            <a:ext cx="4905545" cy="815608"/>
          </a:xfrm>
          <a:prstGeom prst="rect">
            <a:avLst/>
          </a:prstGeom>
          <a:noFill/>
          <a:ln w="9525">
            <a:noFill/>
            <a:miter lim="800000"/>
            <a:headEnd/>
            <a:tailEnd/>
          </a:ln>
        </p:spPr>
        <p:txBody>
          <a:bodyPr wrap="square">
            <a:spAutoFit/>
          </a:bodyPr>
          <a:lstStyle/>
          <a:p>
            <a:pPr algn="ctr"/>
            <a:r>
              <a:rPr lang="en-GB" sz="2400" dirty="0" smtClean="0">
                <a:solidFill>
                  <a:schemeClr val="accent1">
                    <a:lumMod val="25000"/>
                  </a:schemeClr>
                </a:solidFill>
              </a:rPr>
              <a:t>Free energy </a:t>
            </a:r>
            <a:r>
              <a:rPr lang="en-GB" sz="2400" dirty="0">
                <a:solidFill>
                  <a:schemeClr val="accent1">
                    <a:lumMod val="25000"/>
                  </a:schemeClr>
                </a:solidFill>
              </a:rPr>
              <a:t>and active </a:t>
            </a:r>
            <a:r>
              <a:rPr lang="en-GB" sz="2400" dirty="0" smtClean="0">
                <a:solidFill>
                  <a:schemeClr val="accent1">
                    <a:lumMod val="25000"/>
                  </a:schemeClr>
                </a:solidFill>
              </a:rPr>
              <a:t>inference</a:t>
            </a:r>
          </a:p>
          <a:p>
            <a:pPr algn="ctr"/>
            <a:endParaRPr lang="en-GB" sz="1100" dirty="0" smtClean="0">
              <a:solidFill>
                <a:schemeClr val="accent1">
                  <a:lumMod val="25000"/>
                </a:schemeClr>
              </a:solidFill>
            </a:endParaRPr>
          </a:p>
          <a:p>
            <a:pPr algn="ctr"/>
            <a:r>
              <a:rPr lang="en-GB" sz="1200" dirty="0" smtClean="0">
                <a:solidFill>
                  <a:schemeClr val="accent1">
                    <a:lumMod val="25000"/>
                  </a:schemeClr>
                </a:solidFill>
              </a:rPr>
              <a:t>Karl Friston, University </a:t>
            </a:r>
            <a:r>
              <a:rPr lang="en-GB" sz="1200" dirty="0">
                <a:solidFill>
                  <a:schemeClr val="accent1">
                    <a:lumMod val="25000"/>
                  </a:schemeClr>
                </a:solidFill>
              </a:rPr>
              <a:t>College London</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2480" y="336501"/>
            <a:ext cx="1769854" cy="644470"/>
          </a:xfrm>
          <a:prstGeom prst="rect">
            <a:avLst/>
          </a:prstGeom>
        </p:spPr>
      </p:pic>
      <p:pic>
        <p:nvPicPr>
          <p:cNvPr id="358402" name="Picture 2"/>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3557627" y="1628800"/>
            <a:ext cx="2786295" cy="1292841"/>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452875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4909657" y="700184"/>
            <a:ext cx="3103683" cy="2953841"/>
          </a:xfrm>
          <a:prstGeom prst="rect">
            <a:avLst/>
          </a:prstGeom>
          <a:noFill/>
          <a:ln w="9525">
            <a:noFill/>
            <a:miter lim="800000"/>
            <a:headEnd/>
            <a:tailEnd/>
          </a:ln>
        </p:spPr>
      </p:pic>
      <p:sp>
        <p:nvSpPr>
          <p:cNvPr id="4100" name="Text Box 48"/>
          <p:cNvSpPr txBox="1">
            <a:spLocks noChangeArrowheads="1"/>
          </p:cNvSpPr>
          <p:nvPr/>
        </p:nvSpPr>
        <p:spPr bwMode="auto">
          <a:xfrm>
            <a:off x="1467545" y="6047710"/>
            <a:ext cx="3773487" cy="261610"/>
          </a:xfrm>
          <a:prstGeom prst="rect">
            <a:avLst/>
          </a:prstGeom>
          <a:noFill/>
          <a:ln w="9525">
            <a:noFill/>
            <a:miter lim="800000"/>
            <a:headEnd/>
            <a:tailEnd/>
          </a:ln>
        </p:spPr>
        <p:txBody>
          <a:bodyPr>
            <a:spAutoFit/>
          </a:bodyPr>
          <a:lstStyle/>
          <a:p>
            <a:pPr algn="ctr"/>
            <a:r>
              <a:rPr lang="en-GB" sz="1050" dirty="0">
                <a:solidFill>
                  <a:srgbClr val="990033"/>
                </a:solidFill>
                <a:latin typeface="Arial Narrow" pitchFamily="34" charset="0"/>
              </a:rPr>
              <a:t>Haeusler and Maass: </a:t>
            </a:r>
            <a:r>
              <a:rPr lang="en-GB" sz="1050" dirty="0" err="1">
                <a:solidFill>
                  <a:srgbClr val="990033"/>
                </a:solidFill>
                <a:latin typeface="Arial Narrow" pitchFamily="34" charset="0"/>
              </a:rPr>
              <a:t>Cereb</a:t>
            </a:r>
            <a:r>
              <a:rPr lang="en-GB" sz="1050" dirty="0">
                <a:solidFill>
                  <a:srgbClr val="990033"/>
                </a:solidFill>
                <a:latin typeface="Arial Narrow" pitchFamily="34" charset="0"/>
              </a:rPr>
              <a:t>. Cortex 2006;17:149-162</a:t>
            </a:r>
          </a:p>
        </p:txBody>
      </p:sp>
      <p:sp>
        <p:nvSpPr>
          <p:cNvPr id="4101" name="Text Box 49"/>
          <p:cNvSpPr txBox="1">
            <a:spLocks noChangeArrowheads="1"/>
          </p:cNvSpPr>
          <p:nvPr/>
        </p:nvSpPr>
        <p:spPr bwMode="auto">
          <a:xfrm>
            <a:off x="4736976" y="6047710"/>
            <a:ext cx="2592288" cy="261610"/>
          </a:xfrm>
          <a:prstGeom prst="rect">
            <a:avLst/>
          </a:prstGeom>
          <a:noFill/>
          <a:ln w="9525">
            <a:noFill/>
            <a:miter lim="800000"/>
            <a:headEnd/>
            <a:tailEnd/>
          </a:ln>
        </p:spPr>
        <p:txBody>
          <a:bodyPr wrap="square">
            <a:spAutoFit/>
          </a:bodyPr>
          <a:lstStyle/>
          <a:p>
            <a:pPr algn="ctr"/>
            <a:r>
              <a:rPr lang="en-GB" sz="1050" dirty="0" smtClean="0">
                <a:solidFill>
                  <a:srgbClr val="990033"/>
                </a:solidFill>
                <a:latin typeface="Arial Narrow" pitchFamily="34" charset="0"/>
              </a:rPr>
              <a:t>Bastos et al: </a:t>
            </a:r>
            <a:r>
              <a:rPr lang="fr-FR" sz="1050" dirty="0" err="1" smtClean="0">
                <a:solidFill>
                  <a:srgbClr val="990033"/>
                </a:solidFill>
              </a:rPr>
              <a:t>Neuron</a:t>
            </a:r>
            <a:r>
              <a:rPr lang="fr-FR" sz="1050" dirty="0" smtClean="0">
                <a:solidFill>
                  <a:srgbClr val="990033"/>
                </a:solidFill>
              </a:rPr>
              <a:t> 2012; 76:695-711</a:t>
            </a:r>
            <a:endParaRPr lang="en-GB" sz="1050" dirty="0">
              <a:solidFill>
                <a:srgbClr val="990033"/>
              </a:solidFill>
              <a:latin typeface="Arial Narrow" pitchFamily="34" charset="0"/>
            </a:endParaRPr>
          </a:p>
        </p:txBody>
      </p:sp>
      <p:sp>
        <p:nvSpPr>
          <p:cNvPr id="49" name="Rectangle 48"/>
          <p:cNvSpPr/>
          <p:nvPr/>
        </p:nvSpPr>
        <p:spPr>
          <a:xfrm>
            <a:off x="2936776" y="476672"/>
            <a:ext cx="4288353" cy="400110"/>
          </a:xfrm>
          <a:prstGeom prst="rect">
            <a:avLst/>
          </a:prstGeom>
        </p:spPr>
        <p:txBody>
          <a:bodyPr wrap="none">
            <a:spAutoFit/>
          </a:bodyPr>
          <a:lstStyle/>
          <a:p>
            <a:r>
              <a:rPr lang="en-GB" sz="2000" dirty="0" smtClean="0">
                <a:solidFill>
                  <a:srgbClr val="990033"/>
                </a:solidFill>
              </a:rPr>
              <a:t>Canonical microcircuits for predictive coding</a:t>
            </a:r>
            <a:endParaRPr lang="en-GB" sz="2000" dirty="0"/>
          </a:p>
        </p:txBody>
      </p:sp>
      <p:pic>
        <p:nvPicPr>
          <p:cNvPr id="179215" name="Picture 15"/>
          <p:cNvPicPr>
            <a:picLocks noChangeAspect="1" noChangeArrowheads="1"/>
          </p:cNvPicPr>
          <p:nvPr/>
        </p:nvPicPr>
        <p:blipFill>
          <a:blip r:embed="rId3" cstate="print"/>
          <a:srcRect/>
          <a:stretch>
            <a:fillRect/>
          </a:stretch>
        </p:blipFill>
        <p:spPr bwMode="auto">
          <a:xfrm>
            <a:off x="2288704" y="2971111"/>
            <a:ext cx="5040560" cy="2916854"/>
          </a:xfrm>
          <a:prstGeom prst="rect">
            <a:avLst/>
          </a:prstGeom>
          <a:noFill/>
          <a:ln w="9525">
            <a:noFill/>
            <a:miter lim="800000"/>
            <a:headEnd/>
            <a:tailEnd/>
          </a:ln>
        </p:spPr>
      </p:pic>
      <p:pic>
        <p:nvPicPr>
          <p:cNvPr id="179217" name="Picture 1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84648" y="1340768"/>
            <a:ext cx="6027588" cy="1098274"/>
          </a:xfrm>
          <a:prstGeom prst="rect">
            <a:avLst/>
          </a:prstGeom>
          <a:noFill/>
          <a:ln w="9525">
            <a:noFill/>
            <a:miter lim="800000"/>
            <a:headEnd/>
            <a:tailEnd/>
          </a:ln>
        </p:spPr>
      </p:pic>
      <p:sp>
        <p:nvSpPr>
          <p:cNvPr id="52" name="Oval 45"/>
          <p:cNvSpPr>
            <a:spLocks noChangeArrowheads="1"/>
          </p:cNvSpPr>
          <p:nvPr/>
        </p:nvSpPr>
        <p:spPr bwMode="auto">
          <a:xfrm>
            <a:off x="5529064" y="1196753"/>
            <a:ext cx="1008112" cy="1224136"/>
          </a:xfrm>
          <a:prstGeom prst="ellipse">
            <a:avLst/>
          </a:prstGeom>
          <a:noFill/>
          <a:ln w="9525">
            <a:solidFill>
              <a:srgbClr val="990033"/>
            </a:solidFill>
            <a:round/>
            <a:headEnd/>
            <a:tailEnd/>
          </a:ln>
        </p:spPr>
        <p:txBody>
          <a:bodyPr wrap="none" anchor="ctr"/>
          <a:lstStyle/>
          <a:p>
            <a:endParaRPr lang="en-GB"/>
          </a:p>
        </p:txBody>
      </p:sp>
      <p:sp>
        <p:nvSpPr>
          <p:cNvPr id="53" name="Oval 45"/>
          <p:cNvSpPr>
            <a:spLocks noChangeArrowheads="1"/>
          </p:cNvSpPr>
          <p:nvPr/>
        </p:nvSpPr>
        <p:spPr bwMode="auto">
          <a:xfrm>
            <a:off x="4664968" y="2564904"/>
            <a:ext cx="2736304" cy="3384376"/>
          </a:xfrm>
          <a:prstGeom prst="ellipse">
            <a:avLst/>
          </a:prstGeom>
          <a:noFill/>
          <a:ln w="9525">
            <a:solidFill>
              <a:srgbClr val="990033"/>
            </a:solidFill>
            <a:round/>
            <a:headEnd/>
            <a:tailEnd/>
          </a:ln>
        </p:spPr>
        <p:txBody>
          <a:bodyPr wrap="none" anchor="ctr"/>
          <a:lstStyle/>
          <a:p>
            <a:endParaRPr lang="en-GB"/>
          </a:p>
        </p:txBody>
      </p:sp>
      <p:cxnSp>
        <p:nvCxnSpPr>
          <p:cNvPr id="55" name="Straight Connector 54"/>
          <p:cNvCxnSpPr>
            <a:stCxn id="52" idx="4"/>
            <a:endCxn id="53" idx="0"/>
          </p:cNvCxnSpPr>
          <p:nvPr/>
        </p:nvCxnSpPr>
        <p:spPr>
          <a:xfrm>
            <a:off x="6033120" y="2420889"/>
            <a:ext cx="0" cy="144015"/>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pic>
        <p:nvPicPr>
          <p:cNvPr id="58" name="Picture 5" descr="A1_bad"/>
          <p:cNvPicPr>
            <a:picLocks noChangeAspect="1" noChangeArrowheads="1"/>
          </p:cNvPicPr>
          <p:nvPr/>
        </p:nvPicPr>
        <p:blipFill>
          <a:blip r:embed="rId5" cstate="print"/>
          <a:stretch>
            <a:fillRect/>
          </a:stretch>
        </p:blipFill>
        <p:spPr bwMode="auto">
          <a:xfrm>
            <a:off x="0" y="44624"/>
            <a:ext cx="1264998" cy="1584176"/>
          </a:xfrm>
          <a:prstGeom prst="rect">
            <a:avLst/>
          </a:prstGeom>
          <a:ln>
            <a:noFill/>
          </a:ln>
          <a:effectLst>
            <a:softEdge rad="112500"/>
          </a:effectLst>
        </p:spPr>
      </p:pic>
    </p:spTree>
    <p:extLst>
      <p:ext uri="{BB962C8B-B14F-4D97-AF65-F5344CB8AC3E}">
        <p14:creationId xmlns:p14="http://schemas.microsoft.com/office/powerpoint/2010/main" xmlns="" val="23310868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3"/>
          <p:cNvGrpSpPr/>
          <p:nvPr/>
        </p:nvGrpSpPr>
        <p:grpSpPr>
          <a:xfrm>
            <a:off x="902550" y="953725"/>
            <a:ext cx="7965885" cy="4732494"/>
            <a:chOff x="902550" y="953725"/>
            <a:chExt cx="7965885" cy="4732494"/>
          </a:xfrm>
        </p:grpSpPr>
        <p:sp>
          <p:nvSpPr>
            <p:cNvPr id="137" name="Bent Arrow 136"/>
            <p:cNvSpPr/>
            <p:nvPr/>
          </p:nvSpPr>
          <p:spPr>
            <a:xfrm flipV="1">
              <a:off x="2171782" y="4617157"/>
              <a:ext cx="3411288" cy="735207"/>
            </a:xfrm>
            <a:prstGeom prst="bentArrow">
              <a:avLst>
                <a:gd name="adj1" fmla="val 13877"/>
                <a:gd name="adj2" fmla="val 19439"/>
                <a:gd name="adj3" fmla="val 16911"/>
                <a:gd name="adj4" fmla="val 4375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 name="Group 135"/>
            <p:cNvGrpSpPr/>
            <p:nvPr/>
          </p:nvGrpSpPr>
          <p:grpSpPr>
            <a:xfrm>
              <a:off x="1442610" y="1736837"/>
              <a:ext cx="7425825" cy="3693898"/>
              <a:chOff x="722530" y="2663915"/>
              <a:chExt cx="7425825" cy="3693898"/>
            </a:xfrm>
          </p:grpSpPr>
          <p:pic>
            <p:nvPicPr>
              <p:cNvPr id="320515" name="Picture 3"/>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2633380" y="2724590"/>
                <a:ext cx="5514975" cy="3314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Oval 5"/>
              <p:cNvSpPr/>
              <p:nvPr/>
            </p:nvSpPr>
            <p:spPr>
              <a:xfrm rot="14409935">
                <a:off x="6095069" y="3789898"/>
                <a:ext cx="1106673" cy="680137"/>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29"/>
              <p:cNvGrpSpPr/>
              <p:nvPr/>
            </p:nvGrpSpPr>
            <p:grpSpPr>
              <a:xfrm>
                <a:off x="3804743" y="2663915"/>
                <a:ext cx="1353798" cy="840007"/>
                <a:chOff x="3980233" y="2857916"/>
                <a:chExt cx="1178308" cy="646006"/>
              </a:xfrm>
            </p:grpSpPr>
            <p:sp>
              <p:nvSpPr>
                <p:cNvPr id="9" name="Oval 8"/>
                <p:cNvSpPr/>
                <p:nvPr/>
              </p:nvSpPr>
              <p:spPr>
                <a:xfrm rot="20265030">
                  <a:off x="4025239" y="2951742"/>
                  <a:ext cx="1133302" cy="552180"/>
                </a:xfrm>
                <a:prstGeom prst="ellipse">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rot="20265030">
                  <a:off x="3980233" y="2857916"/>
                  <a:ext cx="1133302" cy="552180"/>
                </a:xfrm>
                <a:prstGeom prst="ellips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AutoShape 15"/>
              <p:cNvSpPr>
                <a:spLocks noChangeArrowheads="1"/>
              </p:cNvSpPr>
              <p:nvPr/>
            </p:nvSpPr>
            <p:spPr bwMode="auto">
              <a:xfrm>
                <a:off x="4322930" y="2731455"/>
                <a:ext cx="288925" cy="288925"/>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12" name="AutoShape 27"/>
              <p:cNvSpPr>
                <a:spLocks noChangeArrowheads="1"/>
              </p:cNvSpPr>
              <p:nvPr/>
            </p:nvSpPr>
            <p:spPr bwMode="auto">
              <a:xfrm>
                <a:off x="6523206" y="3795677"/>
                <a:ext cx="288925" cy="288925"/>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13" name="AutoShape 39"/>
              <p:cNvCxnSpPr>
                <a:cxnSpLocks noChangeShapeType="1"/>
                <a:stCxn id="11" idx="1"/>
                <a:endCxn id="26" idx="1"/>
              </p:cNvCxnSpPr>
              <p:nvPr/>
            </p:nvCxnSpPr>
            <p:spPr bwMode="auto">
              <a:xfrm rot="10800000" flipH="1" flipV="1">
                <a:off x="4395955" y="2875911"/>
                <a:ext cx="1587" cy="228600"/>
              </a:xfrm>
              <a:prstGeom prst="curvedConnector3">
                <a:avLst>
                  <a:gd name="adj1" fmla="val -19000009"/>
                </a:avLst>
              </a:prstGeom>
              <a:noFill/>
              <a:ln w="9525">
                <a:solidFill>
                  <a:schemeClr val="accent2">
                    <a:lumMod val="60000"/>
                    <a:lumOff val="40000"/>
                  </a:schemeClr>
                </a:solidFill>
                <a:round/>
                <a:headEnd/>
                <a:tailEnd type="triangle" w="med" len="med"/>
              </a:ln>
            </p:spPr>
          </p:cxnSp>
          <p:cxnSp>
            <p:nvCxnSpPr>
              <p:cNvPr id="14" name="AutoShape 40"/>
              <p:cNvCxnSpPr>
                <a:cxnSpLocks noChangeShapeType="1"/>
                <a:stCxn id="12" idx="1"/>
                <a:endCxn id="25" idx="1"/>
              </p:cNvCxnSpPr>
              <p:nvPr/>
            </p:nvCxnSpPr>
            <p:spPr bwMode="auto">
              <a:xfrm rot="10800000" flipH="1" flipV="1">
                <a:off x="6596232" y="3940133"/>
                <a:ext cx="4762" cy="231775"/>
              </a:xfrm>
              <a:prstGeom prst="curvedConnector3">
                <a:avLst>
                  <a:gd name="adj1" fmla="val -6333333"/>
                </a:avLst>
              </a:prstGeom>
              <a:noFill/>
              <a:ln w="9525">
                <a:solidFill>
                  <a:schemeClr val="accent2">
                    <a:lumMod val="60000"/>
                    <a:lumOff val="40000"/>
                  </a:schemeClr>
                </a:solidFill>
                <a:round/>
                <a:headEnd/>
                <a:tailEnd type="triangle" w="med" len="med"/>
              </a:ln>
            </p:spPr>
          </p:cxnSp>
          <p:cxnSp>
            <p:nvCxnSpPr>
              <p:cNvPr id="15" name="AutoShape 45"/>
              <p:cNvCxnSpPr>
                <a:cxnSpLocks noChangeShapeType="1"/>
                <a:stCxn id="25" idx="0"/>
                <a:endCxn id="11" idx="5"/>
              </p:cNvCxnSpPr>
              <p:nvPr/>
            </p:nvCxnSpPr>
            <p:spPr bwMode="auto">
              <a:xfrm rot="16200000" flipV="1">
                <a:off x="5030264" y="2385278"/>
                <a:ext cx="1151528" cy="2132807"/>
              </a:xfrm>
              <a:prstGeom prst="curvedConnector2">
                <a:avLst/>
              </a:prstGeom>
              <a:noFill/>
              <a:ln w="28575">
                <a:solidFill>
                  <a:srgbClr val="92D050"/>
                </a:solidFill>
                <a:round/>
                <a:headEnd/>
                <a:tailEnd type="triangle" w="med" len="med"/>
              </a:ln>
            </p:spPr>
          </p:cxnSp>
          <p:cxnSp>
            <p:nvCxnSpPr>
              <p:cNvPr id="17" name="AutoShape 49"/>
              <p:cNvCxnSpPr>
                <a:cxnSpLocks noChangeShapeType="1"/>
                <a:stCxn id="26" idx="5"/>
                <a:endCxn id="11" idx="5"/>
              </p:cNvCxnSpPr>
              <p:nvPr/>
            </p:nvCxnSpPr>
            <p:spPr bwMode="auto">
              <a:xfrm flipV="1">
                <a:off x="4540417" y="2875911"/>
                <a:ext cx="1587" cy="228600"/>
              </a:xfrm>
              <a:prstGeom prst="curvedConnector3">
                <a:avLst>
                  <a:gd name="adj1" fmla="val 18900009"/>
                </a:avLst>
              </a:prstGeom>
              <a:noFill/>
              <a:ln w="9525">
                <a:solidFill>
                  <a:srgbClr val="92D050"/>
                </a:solidFill>
                <a:round/>
                <a:headEnd/>
                <a:tailEnd type="triangle" w="med" len="med"/>
              </a:ln>
            </p:spPr>
          </p:cxnSp>
          <p:cxnSp>
            <p:nvCxnSpPr>
              <p:cNvPr id="18" name="AutoShape 50"/>
              <p:cNvCxnSpPr>
                <a:cxnSpLocks noChangeShapeType="1"/>
                <a:stCxn id="25" idx="5"/>
                <a:endCxn id="12" idx="5"/>
              </p:cNvCxnSpPr>
              <p:nvPr/>
            </p:nvCxnSpPr>
            <p:spPr bwMode="auto">
              <a:xfrm flipH="1" flipV="1">
                <a:off x="6740693" y="3940133"/>
                <a:ext cx="4762" cy="231775"/>
              </a:xfrm>
              <a:prstGeom prst="curvedConnector3">
                <a:avLst>
                  <a:gd name="adj1" fmla="val -6300000"/>
                </a:avLst>
              </a:prstGeom>
              <a:noFill/>
              <a:ln w="9525">
                <a:solidFill>
                  <a:srgbClr val="92D050"/>
                </a:solidFill>
                <a:round/>
                <a:headEnd/>
                <a:tailEnd type="triangle" w="med" len="med"/>
              </a:ln>
            </p:spPr>
          </p:cxnSp>
          <p:sp>
            <p:nvSpPr>
              <p:cNvPr id="25" name="AutoShape 35"/>
              <p:cNvSpPr>
                <a:spLocks noChangeArrowheads="1"/>
              </p:cNvSpPr>
              <p:nvPr/>
            </p:nvSpPr>
            <p:spPr bwMode="auto">
              <a:xfrm>
                <a:off x="6527968" y="4027446"/>
                <a:ext cx="288925" cy="288925"/>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26" name="AutoShape 19"/>
              <p:cNvSpPr>
                <a:spLocks noChangeArrowheads="1"/>
              </p:cNvSpPr>
              <p:nvPr/>
            </p:nvSpPr>
            <p:spPr bwMode="auto">
              <a:xfrm>
                <a:off x="4322930" y="2960055"/>
                <a:ext cx="288925" cy="288925"/>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pic>
            <p:nvPicPr>
              <p:cNvPr id="43" name="Picture 80"/>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4862990" y="5409220"/>
                <a:ext cx="1095556" cy="948593"/>
              </a:xfrm>
              <a:prstGeom prst="rect">
                <a:avLst/>
              </a:prstGeom>
              <a:noFill/>
              <a:ln w="9525">
                <a:noFill/>
                <a:miter lim="800000"/>
                <a:headEnd/>
                <a:tailEnd/>
              </a:ln>
            </p:spPr>
          </p:pic>
          <p:grpSp>
            <p:nvGrpSpPr>
              <p:cNvPr id="8" name="Group 133"/>
              <p:cNvGrpSpPr/>
              <p:nvPr/>
            </p:nvGrpSpPr>
            <p:grpSpPr>
              <a:xfrm>
                <a:off x="722530" y="4734145"/>
                <a:ext cx="2603169" cy="1248500"/>
                <a:chOff x="722530" y="4734145"/>
                <a:chExt cx="2603169" cy="1248500"/>
              </a:xfrm>
            </p:grpSpPr>
            <p:sp>
              <p:nvSpPr>
                <p:cNvPr id="7" name="Oval 6"/>
                <p:cNvSpPr/>
                <p:nvPr/>
              </p:nvSpPr>
              <p:spPr>
                <a:xfrm rot="15082823">
                  <a:off x="2504471" y="4948032"/>
                  <a:ext cx="704472" cy="937984"/>
                </a:xfrm>
                <a:prstGeom prst="ellips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utoShape 32"/>
                <p:cNvSpPr>
                  <a:spLocks noChangeArrowheads="1"/>
                </p:cNvSpPr>
                <p:nvPr/>
              </p:nvSpPr>
              <p:spPr bwMode="auto">
                <a:xfrm>
                  <a:off x="2712243" y="5210305"/>
                  <a:ext cx="288925" cy="288925"/>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39" name="AutoShape 126"/>
                <p:cNvCxnSpPr>
                  <a:cxnSpLocks noChangeShapeType="1"/>
                  <a:stCxn id="42" idx="5"/>
                  <a:endCxn id="27" idx="3"/>
                </p:cNvCxnSpPr>
                <p:nvPr/>
              </p:nvCxnSpPr>
              <p:spPr bwMode="auto">
                <a:xfrm rot="5400000" flipH="1" flipV="1">
                  <a:off x="2223302" y="5166404"/>
                  <a:ext cx="300577" cy="966230"/>
                </a:xfrm>
                <a:prstGeom prst="curvedConnector3">
                  <a:avLst>
                    <a:gd name="adj1" fmla="val -136883"/>
                  </a:avLst>
                </a:prstGeom>
                <a:noFill/>
                <a:ln w="28575">
                  <a:solidFill>
                    <a:schemeClr val="accent2">
                      <a:lumMod val="60000"/>
                      <a:lumOff val="40000"/>
                    </a:schemeClr>
                  </a:solidFill>
                  <a:round/>
                  <a:headEnd type="triangle" w="med" len="med"/>
                  <a:tailEnd/>
                </a:ln>
              </p:spPr>
            </p:cxnSp>
            <p:pic>
              <p:nvPicPr>
                <p:cNvPr id="42" name="Picture 3" descr="syrinx"/>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722530" y="4734145"/>
                  <a:ext cx="1368334" cy="1248500"/>
                </a:xfrm>
                <a:prstGeom prst="ellipse">
                  <a:avLst/>
                </a:prstGeom>
                <a:ln>
                  <a:noFill/>
                </a:ln>
                <a:effectLst>
                  <a:softEdge rad="112500"/>
                </a:effectLst>
              </p:spPr>
            </p:pic>
            <p:cxnSp>
              <p:nvCxnSpPr>
                <p:cNvPr id="66" name="AutoShape 45"/>
                <p:cNvCxnSpPr>
                  <a:cxnSpLocks noChangeShapeType="1"/>
                  <a:stCxn id="42" idx="6"/>
                  <a:endCxn id="27" idx="1"/>
                </p:cNvCxnSpPr>
                <p:nvPr/>
              </p:nvCxnSpPr>
              <p:spPr bwMode="auto">
                <a:xfrm flipV="1">
                  <a:off x="2090864" y="5354768"/>
                  <a:ext cx="693610" cy="3627"/>
                </a:xfrm>
                <a:prstGeom prst="curvedConnector3">
                  <a:avLst>
                    <a:gd name="adj1" fmla="val 47746"/>
                  </a:avLst>
                </a:prstGeom>
                <a:noFill/>
                <a:ln w="28575">
                  <a:solidFill>
                    <a:srgbClr val="92D050"/>
                  </a:solidFill>
                  <a:round/>
                  <a:headEnd/>
                  <a:tailEnd type="triangle" w="med" len="med"/>
                </a:ln>
              </p:spPr>
            </p:cxnSp>
          </p:grpSp>
          <p:sp>
            <p:nvSpPr>
              <p:cNvPr id="145" name="Oval 144"/>
              <p:cNvSpPr/>
              <p:nvPr/>
            </p:nvSpPr>
            <p:spPr>
              <a:xfrm rot="8574864">
                <a:off x="4989347" y="4359951"/>
                <a:ext cx="778264" cy="680137"/>
              </a:xfrm>
              <a:prstGeom prst="ellipse">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utoShape 27"/>
              <p:cNvSpPr>
                <a:spLocks noChangeArrowheads="1"/>
              </p:cNvSpPr>
              <p:nvPr/>
            </p:nvSpPr>
            <p:spPr bwMode="auto">
              <a:xfrm>
                <a:off x="5268035" y="4509120"/>
                <a:ext cx="288925" cy="288925"/>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20" name="AutoShape 126"/>
              <p:cNvCxnSpPr>
                <a:cxnSpLocks noChangeShapeType="1"/>
                <a:stCxn id="26" idx="5"/>
                <a:endCxn id="146" idx="0"/>
              </p:cNvCxnSpPr>
              <p:nvPr/>
            </p:nvCxnSpPr>
            <p:spPr bwMode="auto">
              <a:xfrm>
                <a:off x="4539624" y="3104518"/>
                <a:ext cx="872874" cy="1404602"/>
              </a:xfrm>
              <a:prstGeom prst="curvedConnector2">
                <a:avLst/>
              </a:prstGeom>
              <a:noFill/>
              <a:ln w="28575">
                <a:solidFill>
                  <a:schemeClr val="accent2">
                    <a:lumMod val="60000"/>
                    <a:lumOff val="40000"/>
                  </a:schemeClr>
                </a:solidFill>
                <a:round/>
                <a:headEnd type="triangle" w="med" len="med"/>
                <a:tailEnd/>
              </a:ln>
            </p:spPr>
          </p:cxnSp>
          <p:cxnSp>
            <p:nvCxnSpPr>
              <p:cNvPr id="151" name="AutoShape 45"/>
              <p:cNvCxnSpPr>
                <a:cxnSpLocks noChangeShapeType="1"/>
                <a:stCxn id="26" idx="3"/>
                <a:endCxn id="146" idx="1"/>
              </p:cNvCxnSpPr>
              <p:nvPr/>
            </p:nvCxnSpPr>
            <p:spPr bwMode="auto">
              <a:xfrm rot="16200000" flipH="1">
                <a:off x="4201528" y="3514844"/>
                <a:ext cx="1404603" cy="872873"/>
              </a:xfrm>
              <a:prstGeom prst="curvedConnector2">
                <a:avLst/>
              </a:prstGeom>
              <a:noFill/>
              <a:ln w="28575">
                <a:solidFill>
                  <a:srgbClr val="92D050"/>
                </a:solidFill>
                <a:round/>
                <a:headEnd/>
                <a:tailEnd type="triangle" w="med" len="med"/>
              </a:ln>
            </p:spPr>
          </p:cxnSp>
          <p:cxnSp>
            <p:nvCxnSpPr>
              <p:cNvPr id="161" name="AutoShape 126"/>
              <p:cNvCxnSpPr>
                <a:cxnSpLocks noChangeShapeType="1"/>
                <a:stCxn id="146" idx="3"/>
                <a:endCxn id="43" idx="0"/>
              </p:cNvCxnSpPr>
              <p:nvPr/>
            </p:nvCxnSpPr>
            <p:spPr bwMode="auto">
              <a:xfrm rot="5400000">
                <a:off x="5106046" y="5102767"/>
                <a:ext cx="611175" cy="1730"/>
              </a:xfrm>
              <a:prstGeom prst="curvedConnector3">
                <a:avLst>
                  <a:gd name="adj1" fmla="val 50000"/>
                </a:avLst>
              </a:prstGeom>
              <a:noFill/>
              <a:ln w="28575">
                <a:solidFill>
                  <a:schemeClr val="tx1"/>
                </a:solidFill>
                <a:round/>
                <a:headEnd type="triangle" w="med" len="med"/>
                <a:tailEnd/>
              </a:ln>
            </p:spPr>
          </p:cxnSp>
          <p:cxnSp>
            <p:nvCxnSpPr>
              <p:cNvPr id="50" name="AutoShape 45"/>
              <p:cNvCxnSpPr>
                <a:cxnSpLocks noChangeShapeType="1"/>
                <a:stCxn id="26" idx="3"/>
                <a:endCxn id="27" idx="5"/>
              </p:cNvCxnSpPr>
              <p:nvPr/>
            </p:nvCxnSpPr>
            <p:spPr bwMode="auto">
              <a:xfrm rot="5400000">
                <a:off x="2645271" y="3532646"/>
                <a:ext cx="2105788" cy="1538456"/>
              </a:xfrm>
              <a:prstGeom prst="curvedConnector2">
                <a:avLst/>
              </a:prstGeom>
              <a:noFill/>
              <a:ln w="28575">
                <a:solidFill>
                  <a:srgbClr val="92D050"/>
                </a:solidFill>
                <a:round/>
                <a:headEnd/>
                <a:tailEnd type="triangle" w="med" len="med"/>
              </a:ln>
            </p:spPr>
          </p:cxnSp>
          <p:cxnSp>
            <p:nvCxnSpPr>
              <p:cNvPr id="16" name="AutoShape 48"/>
              <p:cNvCxnSpPr>
                <a:cxnSpLocks noChangeShapeType="1"/>
                <a:stCxn id="11" idx="3"/>
                <a:endCxn id="25" idx="1"/>
              </p:cNvCxnSpPr>
              <p:nvPr/>
            </p:nvCxnSpPr>
            <p:spPr bwMode="auto">
              <a:xfrm rot="16200000" flipH="1">
                <a:off x="4958032" y="2529741"/>
                <a:ext cx="1151529" cy="2132806"/>
              </a:xfrm>
              <a:prstGeom prst="curvedConnector2">
                <a:avLst/>
              </a:prstGeom>
              <a:noFill/>
              <a:ln w="28575">
                <a:solidFill>
                  <a:schemeClr val="accent2">
                    <a:lumMod val="60000"/>
                    <a:lumOff val="40000"/>
                  </a:schemeClr>
                </a:solidFill>
                <a:round/>
                <a:headEnd/>
                <a:tailEnd type="triangle" w="med" len="med"/>
              </a:ln>
            </p:spPr>
          </p:cxnSp>
        </p:grpSp>
        <p:sp>
          <p:nvSpPr>
            <p:cNvPr id="19" name="Text Box 65"/>
            <p:cNvSpPr txBox="1">
              <a:spLocks noChangeArrowheads="1"/>
            </p:cNvSpPr>
            <p:nvPr/>
          </p:nvSpPr>
          <p:spPr bwMode="auto">
            <a:xfrm>
              <a:off x="4907995" y="3789040"/>
              <a:ext cx="774571" cy="276999"/>
            </a:xfrm>
            <a:prstGeom prst="rect">
              <a:avLst/>
            </a:prstGeom>
            <a:noFill/>
            <a:ln w="9525">
              <a:noFill/>
              <a:miter lim="800000"/>
              <a:headEnd/>
              <a:tailEnd/>
            </a:ln>
          </p:spPr>
          <p:txBody>
            <a:bodyPr wrap="none">
              <a:spAutoFit/>
            </a:bodyPr>
            <a:lstStyle/>
            <a:p>
              <a:pPr algn="ctr"/>
              <a:r>
                <a:rPr lang="en-GB" sz="1200" b="1" dirty="0" smtClean="0">
                  <a:latin typeface="Arial Narrow" pitchFamily="34" charset="0"/>
                </a:rPr>
                <a:t>Thalamus</a:t>
              </a:r>
              <a:endParaRPr lang="en-GB" sz="1200" b="1" dirty="0">
                <a:latin typeface="Arial Narrow" pitchFamily="34" charset="0"/>
              </a:endParaRPr>
            </a:p>
          </p:txBody>
        </p:sp>
        <p:sp>
          <p:nvSpPr>
            <p:cNvPr id="24" name="Text Box 67"/>
            <p:cNvSpPr txBox="1">
              <a:spLocks noChangeArrowheads="1"/>
            </p:cNvSpPr>
            <p:nvPr/>
          </p:nvSpPr>
          <p:spPr bwMode="auto">
            <a:xfrm>
              <a:off x="7743310" y="3005831"/>
              <a:ext cx="720080" cy="276999"/>
            </a:xfrm>
            <a:prstGeom prst="rect">
              <a:avLst/>
            </a:prstGeom>
            <a:noFill/>
            <a:ln w="9525">
              <a:noFill/>
              <a:miter lim="800000"/>
              <a:headEnd/>
              <a:tailEnd/>
            </a:ln>
          </p:spPr>
          <p:txBody>
            <a:bodyPr wrap="square">
              <a:spAutoFit/>
            </a:bodyPr>
            <a:lstStyle/>
            <a:p>
              <a:pPr algn="ctr"/>
              <a:r>
                <a:rPr lang="en-GB" sz="1200" b="1" dirty="0" smtClean="0">
                  <a:latin typeface="Arial Narrow" pitchFamily="34" charset="0"/>
                </a:rPr>
                <a:t>Area X</a:t>
              </a:r>
              <a:endParaRPr lang="en-GB" sz="1200" b="1" dirty="0">
                <a:latin typeface="Arial Narrow" pitchFamily="34" charset="0"/>
              </a:endParaRPr>
            </a:p>
          </p:txBody>
        </p:sp>
        <p:sp>
          <p:nvSpPr>
            <p:cNvPr id="178" name="Text Box 67"/>
            <p:cNvSpPr txBox="1">
              <a:spLocks noChangeArrowheads="1"/>
            </p:cNvSpPr>
            <p:nvPr/>
          </p:nvSpPr>
          <p:spPr bwMode="auto">
            <a:xfrm>
              <a:off x="3737865" y="1583795"/>
              <a:ext cx="1215135" cy="461665"/>
            </a:xfrm>
            <a:prstGeom prst="rect">
              <a:avLst/>
            </a:prstGeom>
            <a:noFill/>
            <a:ln w="9525">
              <a:noFill/>
              <a:miter lim="800000"/>
              <a:headEnd/>
              <a:tailEnd/>
            </a:ln>
          </p:spPr>
          <p:txBody>
            <a:bodyPr wrap="square">
              <a:spAutoFit/>
            </a:bodyPr>
            <a:lstStyle/>
            <a:p>
              <a:pPr algn="ctr"/>
              <a:r>
                <a:rPr lang="en-GB" sz="1200" b="1" dirty="0" smtClean="0">
                  <a:latin typeface="Arial Narrow" pitchFamily="34" charset="0"/>
                </a:rPr>
                <a:t>Higher vocal centre</a:t>
              </a:r>
              <a:endParaRPr lang="en-GB" sz="1200" b="1" dirty="0">
                <a:latin typeface="Arial Narrow" pitchFamily="34" charset="0"/>
              </a:endParaRPr>
            </a:p>
          </p:txBody>
        </p:sp>
        <p:sp>
          <p:nvSpPr>
            <p:cNvPr id="179" name="Text Box 67"/>
            <p:cNvSpPr txBox="1">
              <a:spLocks noChangeArrowheads="1"/>
            </p:cNvSpPr>
            <p:nvPr/>
          </p:nvSpPr>
          <p:spPr bwMode="auto">
            <a:xfrm>
              <a:off x="2810944" y="3807067"/>
              <a:ext cx="1530170" cy="276999"/>
            </a:xfrm>
            <a:prstGeom prst="rect">
              <a:avLst/>
            </a:prstGeom>
            <a:noFill/>
            <a:ln w="9525">
              <a:noFill/>
              <a:miter lim="800000"/>
              <a:headEnd/>
              <a:tailEnd/>
            </a:ln>
          </p:spPr>
          <p:txBody>
            <a:bodyPr wrap="square">
              <a:spAutoFit/>
            </a:bodyPr>
            <a:lstStyle/>
            <a:p>
              <a:pPr algn="ctr"/>
              <a:r>
                <a:rPr lang="en-GB" sz="1200" b="1" dirty="0" smtClean="0">
                  <a:latin typeface="Arial Narrow" pitchFamily="34" charset="0"/>
                </a:rPr>
                <a:t>Hypoglossal Nucleus</a:t>
              </a:r>
              <a:endParaRPr lang="en-GB" sz="1200" b="1" dirty="0">
                <a:latin typeface="Arial Narrow" pitchFamily="34" charset="0"/>
              </a:endParaRPr>
            </a:p>
          </p:txBody>
        </p:sp>
        <p:graphicFrame>
          <p:nvGraphicFramePr>
            <p:cNvPr id="40" name="Object 78"/>
            <p:cNvGraphicFramePr>
              <a:graphicFrameLocks noChangeAspect="1"/>
            </p:cNvGraphicFramePr>
            <p:nvPr>
              <p:extLst>
                <p:ext uri="{D42A27DB-BD31-4B8C-83A1-F6EECF244321}">
                  <p14:modId xmlns:p14="http://schemas.microsoft.com/office/powerpoint/2010/main" xmlns="" val="3158388563"/>
                </p:ext>
              </p:extLst>
            </p:nvPr>
          </p:nvGraphicFramePr>
          <p:xfrm>
            <a:off x="1487615" y="2734152"/>
            <a:ext cx="2282825" cy="604838"/>
          </p:xfrm>
          <a:graphic>
            <a:graphicData uri="http://schemas.openxmlformats.org/presentationml/2006/ole">
              <p:oleObj spid="_x0000_s359444" name="Equation" r:id="rId6" imgW="2032000" imgH="508000" progId="Equation.DSMT4">
                <p:embed/>
              </p:oleObj>
            </a:graphicData>
          </a:graphic>
        </p:graphicFrame>
        <p:sp>
          <p:nvSpPr>
            <p:cNvPr id="44" name="AutoShape 35"/>
            <p:cNvSpPr>
              <a:spLocks noChangeArrowheads="1"/>
            </p:cNvSpPr>
            <p:nvPr/>
          </p:nvSpPr>
          <p:spPr bwMode="auto">
            <a:xfrm>
              <a:off x="974538" y="2801780"/>
              <a:ext cx="392932" cy="472432"/>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sz="1000">
                <a:latin typeface="Arial Narrow" pitchFamily="34" charset="0"/>
              </a:endParaRPr>
            </a:p>
          </p:txBody>
        </p:sp>
        <p:graphicFrame>
          <p:nvGraphicFramePr>
            <p:cNvPr id="45" name="Object 15"/>
            <p:cNvGraphicFramePr>
              <a:graphicFrameLocks noChangeAspect="1"/>
            </p:cNvGraphicFramePr>
            <p:nvPr/>
          </p:nvGraphicFramePr>
          <p:xfrm>
            <a:off x="996008" y="3012191"/>
            <a:ext cx="299480" cy="261280"/>
          </p:xfrm>
          <a:graphic>
            <a:graphicData uri="http://schemas.openxmlformats.org/presentationml/2006/ole">
              <p:oleObj spid="_x0000_s359445" name="Equation" r:id="rId7" imgW="254000" imgH="228600" progId="Equation.DSMT4">
                <p:embed/>
              </p:oleObj>
            </a:graphicData>
          </a:graphic>
        </p:graphicFrame>
        <p:sp>
          <p:nvSpPr>
            <p:cNvPr id="46" name="AutoShape 35"/>
            <p:cNvSpPr>
              <a:spLocks noChangeArrowheads="1"/>
            </p:cNvSpPr>
            <p:nvPr/>
          </p:nvSpPr>
          <p:spPr bwMode="auto">
            <a:xfrm>
              <a:off x="974538" y="1720073"/>
              <a:ext cx="392932" cy="472432"/>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sz="1000">
                <a:latin typeface="Arial Narrow" pitchFamily="34" charset="0"/>
              </a:endParaRPr>
            </a:p>
          </p:txBody>
        </p:sp>
        <p:graphicFrame>
          <p:nvGraphicFramePr>
            <p:cNvPr id="47" name="Object 15"/>
            <p:cNvGraphicFramePr>
              <a:graphicFrameLocks noChangeAspect="1"/>
            </p:cNvGraphicFramePr>
            <p:nvPr/>
          </p:nvGraphicFramePr>
          <p:xfrm>
            <a:off x="1014923" y="1945731"/>
            <a:ext cx="269779" cy="231382"/>
          </p:xfrm>
          <a:graphic>
            <a:graphicData uri="http://schemas.openxmlformats.org/presentationml/2006/ole">
              <p:oleObj spid="_x0000_s359446" name="Equation" r:id="rId8" imgW="228501" imgH="203112" progId="Equation.DSMT4">
                <p:embed/>
              </p:oleObj>
            </a:graphicData>
          </a:graphic>
        </p:graphicFrame>
        <p:sp>
          <p:nvSpPr>
            <p:cNvPr id="48" name="Text Box 129"/>
            <p:cNvSpPr txBox="1">
              <a:spLocks noChangeArrowheads="1"/>
            </p:cNvSpPr>
            <p:nvPr/>
          </p:nvSpPr>
          <p:spPr bwMode="auto">
            <a:xfrm>
              <a:off x="902550" y="1313765"/>
              <a:ext cx="3015330" cy="276999"/>
            </a:xfrm>
            <a:prstGeom prst="rect">
              <a:avLst/>
            </a:prstGeom>
            <a:noFill/>
            <a:ln w="9525">
              <a:noFill/>
              <a:miter lim="800000"/>
              <a:headEnd/>
              <a:tailEnd/>
            </a:ln>
          </p:spPr>
          <p:txBody>
            <a:bodyPr wrap="square">
              <a:spAutoFit/>
            </a:bodyPr>
            <a:lstStyle/>
            <a:p>
              <a:r>
                <a:rPr lang="en-GB" sz="1200" dirty="0" smtClean="0">
                  <a:solidFill>
                    <a:srgbClr val="990033"/>
                  </a:solidFill>
                  <a:latin typeface="Arial Narrow" pitchFamily="34" charset="0"/>
                </a:rPr>
                <a:t>Prediction error (superficial pyramidal cells)</a:t>
              </a:r>
              <a:endParaRPr lang="en-GB" sz="1200" dirty="0">
                <a:solidFill>
                  <a:srgbClr val="990033"/>
                </a:solidFill>
                <a:latin typeface="Arial Narrow" pitchFamily="34" charset="0"/>
              </a:endParaRPr>
            </a:p>
          </p:txBody>
        </p:sp>
        <p:sp>
          <p:nvSpPr>
            <p:cNvPr id="49" name="Text Box 129"/>
            <p:cNvSpPr txBox="1">
              <a:spLocks noChangeArrowheads="1"/>
            </p:cNvSpPr>
            <p:nvPr/>
          </p:nvSpPr>
          <p:spPr bwMode="auto">
            <a:xfrm>
              <a:off x="902550" y="2386916"/>
              <a:ext cx="3015335" cy="276999"/>
            </a:xfrm>
            <a:prstGeom prst="rect">
              <a:avLst/>
            </a:prstGeom>
            <a:noFill/>
            <a:ln w="9525">
              <a:noFill/>
              <a:miter lim="800000"/>
              <a:headEnd/>
              <a:tailEnd/>
            </a:ln>
          </p:spPr>
          <p:txBody>
            <a:bodyPr wrap="square">
              <a:spAutoFit/>
            </a:bodyPr>
            <a:lstStyle/>
            <a:p>
              <a:r>
                <a:rPr lang="en-GB" sz="1200" dirty="0" smtClean="0">
                  <a:latin typeface="Arial Narrow" pitchFamily="34" charset="0"/>
                </a:rPr>
                <a:t>Expectations (deep pyramidal cells)</a:t>
              </a:r>
              <a:endParaRPr lang="en-GB" sz="1200" dirty="0">
                <a:latin typeface="Arial Narrow" pitchFamily="34" charset="0"/>
              </a:endParaRPr>
            </a:p>
          </p:txBody>
        </p:sp>
        <p:sp>
          <p:nvSpPr>
            <p:cNvPr id="51" name="TextBox 50"/>
            <p:cNvSpPr txBox="1"/>
            <p:nvPr/>
          </p:nvSpPr>
          <p:spPr>
            <a:xfrm>
              <a:off x="1532620" y="953725"/>
              <a:ext cx="838691" cy="276999"/>
            </a:xfrm>
            <a:prstGeom prst="rect">
              <a:avLst/>
            </a:prstGeom>
            <a:solidFill>
              <a:srgbClr val="FF0000"/>
            </a:solidFill>
            <a:ln/>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1200" b="1" dirty="0" smtClean="0">
                  <a:solidFill>
                    <a:schemeClr val="bg1"/>
                  </a:solidFill>
                  <a:latin typeface="Arial Narrow" pitchFamily="34" charset="0"/>
                </a:rPr>
                <a:t>Perception</a:t>
              </a:r>
              <a:endParaRPr lang="en-GB" sz="1200" b="1" dirty="0">
                <a:solidFill>
                  <a:schemeClr val="bg1"/>
                </a:solidFill>
                <a:latin typeface="Arial Narrow" pitchFamily="34" charset="0"/>
              </a:endParaRPr>
            </a:p>
          </p:txBody>
        </p:sp>
        <p:graphicFrame>
          <p:nvGraphicFramePr>
            <p:cNvPr id="52" name="Object 7"/>
            <p:cNvGraphicFramePr>
              <a:graphicFrameLocks noChangeAspect="1"/>
            </p:cNvGraphicFramePr>
            <p:nvPr>
              <p:extLst>
                <p:ext uri="{D42A27DB-BD31-4B8C-83A1-F6EECF244321}">
                  <p14:modId xmlns:p14="http://schemas.microsoft.com/office/powerpoint/2010/main" xmlns="" val="1725234536"/>
                </p:ext>
              </p:extLst>
            </p:nvPr>
          </p:nvGraphicFramePr>
          <p:xfrm>
            <a:off x="1490842" y="1652445"/>
            <a:ext cx="1931988" cy="606425"/>
          </p:xfrm>
          <a:graphic>
            <a:graphicData uri="http://schemas.openxmlformats.org/presentationml/2006/ole">
              <p:oleObj spid="_x0000_s359447" name="Equation" r:id="rId9" imgW="1689100" imgH="508000" progId="Equation.DSMT4">
                <p:embed/>
              </p:oleObj>
            </a:graphicData>
          </a:graphic>
        </p:graphicFrame>
        <p:sp>
          <p:nvSpPr>
            <p:cNvPr id="57" name="Text Box 17"/>
            <p:cNvSpPr txBox="1">
              <a:spLocks noChangeArrowheads="1"/>
            </p:cNvSpPr>
            <p:nvPr/>
          </p:nvSpPr>
          <p:spPr bwMode="auto">
            <a:xfrm>
              <a:off x="1397605" y="5409220"/>
              <a:ext cx="1005635" cy="27699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GB" sz="1200" b="1" dirty="0">
                  <a:solidFill>
                    <a:schemeClr val="bg1"/>
                  </a:solidFill>
                  <a:latin typeface="Arial Narrow" pitchFamily="34" charset="0"/>
                  <a:cs typeface="Arial" charset="0"/>
                </a:rPr>
                <a:t>Action</a:t>
              </a:r>
              <a:endParaRPr lang="en-US" sz="1200" b="1" dirty="0">
                <a:solidFill>
                  <a:schemeClr val="bg1"/>
                </a:solidFill>
                <a:latin typeface="Arial Narrow" pitchFamily="34" charset="0"/>
                <a:cs typeface="Arial" charset="0"/>
              </a:endParaRPr>
            </a:p>
          </p:txBody>
        </p:sp>
        <p:graphicFrame>
          <p:nvGraphicFramePr>
            <p:cNvPr id="58" name="Object 32"/>
            <p:cNvGraphicFramePr>
              <a:graphicFrameLocks noChangeAspect="1"/>
            </p:cNvGraphicFramePr>
            <p:nvPr>
              <p:extLst>
                <p:ext uri="{D42A27DB-BD31-4B8C-83A1-F6EECF244321}">
                  <p14:modId xmlns:p14="http://schemas.microsoft.com/office/powerpoint/2010/main" xmlns="" val="1625391666"/>
                </p:ext>
              </p:extLst>
            </p:nvPr>
          </p:nvGraphicFramePr>
          <p:xfrm>
            <a:off x="2612740" y="5409220"/>
            <a:ext cx="1204912" cy="244475"/>
          </p:xfrm>
          <a:graphic>
            <a:graphicData uri="http://schemas.openxmlformats.org/presentationml/2006/ole">
              <p:oleObj spid="_x0000_s359448" name="Equation" r:id="rId10" imgW="1002865" imgH="203112" progId="Equation.DSMT4">
                <p:embed/>
              </p:oleObj>
            </a:graphicData>
          </a:graphic>
        </p:graphicFrame>
        <p:graphicFrame>
          <p:nvGraphicFramePr>
            <p:cNvPr id="72" name="Object 78"/>
            <p:cNvGraphicFramePr>
              <a:graphicFrameLocks noChangeAspect="1"/>
            </p:cNvGraphicFramePr>
            <p:nvPr>
              <p:extLst>
                <p:ext uri="{D42A27DB-BD31-4B8C-83A1-F6EECF244321}">
                  <p14:modId xmlns:p14="http://schemas.microsoft.com/office/powerpoint/2010/main" xmlns="" val="1218975130"/>
                </p:ext>
              </p:extLst>
            </p:nvPr>
          </p:nvGraphicFramePr>
          <p:xfrm>
            <a:off x="7473280" y="4554125"/>
            <a:ext cx="1012825" cy="576263"/>
          </p:xfrm>
          <a:graphic>
            <a:graphicData uri="http://schemas.openxmlformats.org/presentationml/2006/ole">
              <p:oleObj spid="_x0000_s359449" name="Equation" r:id="rId11" imgW="901309" imgH="482391" progId="Equation.DSMT4">
                <p:embed/>
              </p:oleObj>
            </a:graphicData>
          </a:graphic>
        </p:graphicFrame>
        <p:sp>
          <p:nvSpPr>
            <p:cNvPr id="62" name="Arc 61"/>
            <p:cNvSpPr/>
            <p:nvPr/>
          </p:nvSpPr>
          <p:spPr>
            <a:xfrm>
              <a:off x="6933220" y="1808820"/>
              <a:ext cx="720080" cy="2970330"/>
            </a:xfrm>
            <a:prstGeom prst="arc">
              <a:avLst>
                <a:gd name="adj1" fmla="val 5338246"/>
                <a:gd name="adj2" fmla="val 11480870"/>
              </a:avLst>
            </a:prstGeom>
            <a:ln w="12700">
              <a:solidFill>
                <a:schemeClr val="accent2">
                  <a:lumMod val="60000"/>
                  <a:lumOff val="4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Arc 62"/>
            <p:cNvSpPr/>
            <p:nvPr/>
          </p:nvSpPr>
          <p:spPr>
            <a:xfrm>
              <a:off x="6393160" y="1673805"/>
              <a:ext cx="1800200" cy="3212741"/>
            </a:xfrm>
            <a:prstGeom prst="arc">
              <a:avLst>
                <a:gd name="adj1" fmla="val 5338246"/>
                <a:gd name="adj2" fmla="val 11480870"/>
              </a:avLst>
            </a:prstGeom>
            <a:ln w="12700">
              <a:solidFill>
                <a:schemeClr val="accent2">
                  <a:lumMod val="60000"/>
                  <a:lumOff val="4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53" name="Picture 94" descr="See full size image"/>
          <p:cNvPicPr>
            <a:picLocks noChangeAspect="1" noChangeArrowheads="1"/>
          </p:cNvPicPr>
          <p:nvPr/>
        </p:nvPicPr>
        <p:blipFill>
          <a:blip r:embed="rId12" cstate="print">
            <a:duotone>
              <a:prstClr val="black"/>
              <a:srgbClr val="D9C3A5">
                <a:tint val="50000"/>
                <a:satMod val="180000"/>
              </a:srgbClr>
            </a:duotone>
          </a:blip>
          <a:stretch>
            <a:fillRect/>
          </a:stretch>
        </p:blipFill>
        <p:spPr bwMode="auto">
          <a:xfrm>
            <a:off x="8769350" y="179642"/>
            <a:ext cx="876300" cy="1190625"/>
          </a:xfrm>
          <a:prstGeom prst="rect">
            <a:avLst/>
          </a:prstGeom>
          <a:ln>
            <a:noFill/>
          </a:ln>
          <a:effectLst>
            <a:outerShdw blurRad="190500" algn="tl" rotWithShape="0">
              <a:srgbClr val="000000">
                <a:alpha val="70000"/>
              </a:srgbClr>
            </a:outerShdw>
          </a:effectLst>
        </p:spPr>
      </p:pic>
      <p:sp>
        <p:nvSpPr>
          <p:cNvPr id="54" name="Rectangle 95"/>
          <p:cNvSpPr>
            <a:spLocks noChangeArrowheads="1"/>
          </p:cNvSpPr>
          <p:nvPr/>
        </p:nvSpPr>
        <p:spPr bwMode="auto">
          <a:xfrm>
            <a:off x="7545288" y="178895"/>
            <a:ext cx="1184940" cy="307777"/>
          </a:xfrm>
          <a:prstGeom prst="rect">
            <a:avLst/>
          </a:prstGeom>
          <a:noFill/>
          <a:ln w="9525">
            <a:noFill/>
            <a:miter lim="800000"/>
            <a:headEnd/>
            <a:tailEnd/>
          </a:ln>
        </p:spPr>
        <p:txBody>
          <a:bodyPr wrap="none">
            <a:spAutoFit/>
          </a:bodyPr>
          <a:lstStyle/>
          <a:p>
            <a:r>
              <a:rPr lang="en-US" sz="1400" dirty="0">
                <a:solidFill>
                  <a:schemeClr val="bg2"/>
                </a:solidFill>
              </a:rPr>
              <a:t>David Mumford</a:t>
            </a:r>
            <a:endParaRPr lang="en-GB" sz="1400" dirty="0">
              <a:solidFill>
                <a:schemeClr val="bg2"/>
              </a:solidFill>
            </a:endParaRPr>
          </a:p>
        </p:txBody>
      </p:sp>
      <p:sp>
        <p:nvSpPr>
          <p:cNvPr id="55" name="Rectangle 54"/>
          <p:cNvSpPr/>
          <p:nvPr/>
        </p:nvSpPr>
        <p:spPr>
          <a:xfrm>
            <a:off x="2936776" y="476672"/>
            <a:ext cx="3727302" cy="400110"/>
          </a:xfrm>
          <a:prstGeom prst="rect">
            <a:avLst/>
          </a:prstGeom>
        </p:spPr>
        <p:txBody>
          <a:bodyPr wrap="none">
            <a:spAutoFit/>
          </a:bodyPr>
          <a:lstStyle/>
          <a:p>
            <a:r>
              <a:rPr lang="en-GB" sz="2000" dirty="0" smtClean="0">
                <a:solidFill>
                  <a:srgbClr val="990033"/>
                </a:solidFill>
              </a:rPr>
              <a:t>Predictive coding and active inference</a:t>
            </a:r>
            <a:endParaRPr lang="en-GB" sz="2000" dirty="0"/>
          </a:p>
        </p:txBody>
      </p:sp>
    </p:spTree>
    <p:extLst>
      <p:ext uri="{BB962C8B-B14F-4D97-AF65-F5344CB8AC3E}">
        <p14:creationId xmlns:p14="http://schemas.microsoft.com/office/powerpoint/2010/main" xmlns="" val="39139839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584848" y="1915319"/>
            <a:ext cx="3103683" cy="2953841"/>
          </a:xfrm>
          <a:prstGeom prst="rect">
            <a:avLst/>
          </a:prstGeom>
          <a:noFill/>
          <a:ln w="9525">
            <a:noFill/>
            <a:miter lim="800000"/>
            <a:headEnd/>
            <a:tailEnd/>
          </a:ln>
        </p:spPr>
      </p:pic>
      <p:pic>
        <p:nvPicPr>
          <p:cNvPr id="78856" name="Picture 4" descr="Picture2"/>
          <p:cNvPicPr>
            <a:picLocks noChangeAspect="1" noChangeArrowheads="1"/>
          </p:cNvPicPr>
          <p:nvPr/>
        </p:nvPicPr>
        <p:blipFill>
          <a:blip r:embed="rId3" cstate="print"/>
          <a:srcRect/>
          <a:stretch>
            <a:fillRect/>
          </a:stretch>
        </p:blipFill>
        <p:spPr bwMode="auto">
          <a:xfrm>
            <a:off x="0" y="0"/>
            <a:ext cx="868363" cy="1954213"/>
          </a:xfrm>
          <a:prstGeom prst="rect">
            <a:avLst/>
          </a:prstGeom>
          <a:noFill/>
          <a:ln w="9525">
            <a:noFill/>
            <a:miter lim="800000"/>
            <a:headEnd/>
            <a:tailEnd/>
          </a:ln>
        </p:spPr>
      </p:pic>
      <p:sp>
        <p:nvSpPr>
          <p:cNvPr id="6" name="TextBox 5"/>
          <p:cNvSpPr txBox="1"/>
          <p:nvPr/>
        </p:nvSpPr>
        <p:spPr>
          <a:xfrm>
            <a:off x="1667635" y="1493785"/>
            <a:ext cx="6885765" cy="3693319"/>
          </a:xfrm>
          <a:prstGeom prst="rect">
            <a:avLst/>
          </a:prstGeom>
          <a:noFill/>
        </p:spPr>
        <p:txBody>
          <a:bodyPr wrap="square" rtlCol="0">
            <a:spAutoFit/>
          </a:bodyPr>
          <a:lstStyle/>
          <a:p>
            <a:r>
              <a:rPr lang="en-US" altLang="ja-JP" dirty="0" smtClean="0">
                <a:solidFill>
                  <a:srgbClr val="990033"/>
                </a:solidFill>
                <a:ea typeface="MS Mincho"/>
                <a:cs typeface="MS Mincho"/>
              </a:rPr>
              <a:t>Prediction error can be reduced by changing predictions (perception)</a:t>
            </a:r>
          </a:p>
          <a:p>
            <a:endParaRPr lang="en-US" altLang="ja-JP" dirty="0" smtClean="0">
              <a:solidFill>
                <a:srgbClr val="990033"/>
              </a:solidFill>
              <a:ea typeface="MS Mincho"/>
              <a:cs typeface="MS Mincho"/>
            </a:endParaRPr>
          </a:p>
          <a:p>
            <a:r>
              <a:rPr lang="en-US" altLang="ja-JP" dirty="0" smtClean="0">
                <a:solidFill>
                  <a:srgbClr val="990033"/>
                </a:solidFill>
                <a:ea typeface="MS Mincho"/>
                <a:cs typeface="MS Mincho"/>
              </a:rPr>
              <a:t>Prediction error can be reduced by changing sensations (action)</a:t>
            </a:r>
          </a:p>
          <a:p>
            <a:endParaRPr lang="en-GB" dirty="0" smtClean="0">
              <a:solidFill>
                <a:srgbClr val="990033"/>
              </a:solidFill>
            </a:endParaRPr>
          </a:p>
          <a:p>
            <a:r>
              <a:rPr lang="en-GB" dirty="0" smtClean="0">
                <a:solidFill>
                  <a:srgbClr val="990033"/>
                </a:solidFill>
              </a:rPr>
              <a:t>Hierarchical predictive coding is a neurobiological plausible scheme for (approximate) Bayesian inference about the causes of sensations – by minimising prediction error</a:t>
            </a:r>
          </a:p>
          <a:p>
            <a:endParaRPr lang="en-GB" dirty="0" smtClean="0">
              <a:solidFill>
                <a:srgbClr val="990033"/>
              </a:solidFill>
            </a:endParaRPr>
          </a:p>
          <a:p>
            <a:r>
              <a:rPr lang="en-GB" dirty="0" smtClean="0">
                <a:solidFill>
                  <a:srgbClr val="990033"/>
                </a:solidFill>
              </a:rPr>
              <a:t>Predictive coding requires the dual encoding of expectations and errors, with reciprocal (neuronal) message passing</a:t>
            </a:r>
          </a:p>
          <a:p>
            <a:endParaRPr lang="en-GB" dirty="0" smtClean="0">
              <a:solidFill>
                <a:srgbClr val="990033"/>
              </a:solidFill>
            </a:endParaRPr>
          </a:p>
          <a:p>
            <a:r>
              <a:rPr lang="en-GB" dirty="0" smtClean="0">
                <a:solidFill>
                  <a:srgbClr val="990033"/>
                </a:solidFill>
              </a:rPr>
              <a:t>Much of the known neuroanatomy and neurophysiology of cortical architectures is consistent with the requisite message passing</a:t>
            </a:r>
          </a:p>
        </p:txBody>
      </p:sp>
    </p:spTree>
    <p:extLst>
      <p:ext uri="{BB962C8B-B14F-4D97-AF65-F5344CB8AC3E}">
        <p14:creationId xmlns:p14="http://schemas.microsoft.com/office/powerpoint/2010/main" xmlns="" val="242180763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2903905" y="1645289"/>
            <a:ext cx="3784630" cy="3601913"/>
          </a:xfrm>
          <a:prstGeom prst="rect">
            <a:avLst/>
          </a:prstGeom>
          <a:noFill/>
          <a:ln w="9525">
            <a:noFill/>
            <a:miter lim="800000"/>
            <a:headEnd/>
            <a:tailEnd/>
          </a:ln>
        </p:spPr>
      </p:pic>
      <p:sp>
        <p:nvSpPr>
          <p:cNvPr id="5" name="Text Box 3"/>
          <p:cNvSpPr txBox="1">
            <a:spLocks noChangeArrowheads="1"/>
          </p:cNvSpPr>
          <p:nvPr/>
        </p:nvSpPr>
        <p:spPr bwMode="auto">
          <a:xfrm>
            <a:off x="4412940" y="548680"/>
            <a:ext cx="1063112" cy="400110"/>
          </a:xfrm>
          <a:prstGeom prst="rect">
            <a:avLst/>
          </a:prstGeom>
          <a:noFill/>
          <a:ln w="12700">
            <a:noFill/>
            <a:miter lim="800000"/>
            <a:headEnd/>
            <a:tailEnd/>
          </a:ln>
        </p:spPr>
        <p:txBody>
          <a:bodyPr wrap="none">
            <a:spAutoFit/>
          </a:bodyPr>
          <a:lstStyle/>
          <a:p>
            <a:pPr eaLnBrk="0" hangingPunct="0"/>
            <a:r>
              <a:rPr lang="en-US" sz="2000" dirty="0">
                <a:solidFill>
                  <a:srgbClr val="990033"/>
                </a:solidFill>
              </a:rPr>
              <a:t>Overview</a:t>
            </a:r>
          </a:p>
        </p:txBody>
      </p:sp>
      <p:sp>
        <p:nvSpPr>
          <p:cNvPr id="6" name="Text Box 5"/>
          <p:cNvSpPr txBox="1">
            <a:spLocks noChangeArrowheads="1"/>
          </p:cNvSpPr>
          <p:nvPr/>
        </p:nvSpPr>
        <p:spPr bwMode="auto">
          <a:xfrm>
            <a:off x="1442610" y="1791214"/>
            <a:ext cx="6885765" cy="3455988"/>
          </a:xfrm>
          <a:prstGeom prst="rect">
            <a:avLst/>
          </a:prstGeom>
          <a:noFill/>
          <a:ln w="12700">
            <a:noFill/>
            <a:miter lim="800000"/>
            <a:headEnd/>
            <a:tailEnd/>
          </a:ln>
        </p:spPr>
        <p:txBody>
          <a:bodyPr wrap="none"/>
          <a:lstStyle/>
          <a:p>
            <a:r>
              <a:rPr lang="en-US" altLang="ja-JP" sz="2000" b="1" dirty="0" smtClean="0">
                <a:solidFill>
                  <a:schemeClr val="accent2">
                    <a:lumMod val="40000"/>
                    <a:lumOff val="60000"/>
                  </a:schemeClr>
                </a:solidFill>
                <a:ea typeface="MS Mincho"/>
                <a:cs typeface="MS Mincho"/>
              </a:rPr>
              <a:t>The anatomy of inference</a:t>
            </a:r>
            <a:r>
              <a:rPr lang="en-US" altLang="ja-JP" sz="2000" dirty="0" smtClean="0">
                <a:solidFill>
                  <a:schemeClr val="accent2">
                    <a:lumMod val="40000"/>
                    <a:lumOff val="60000"/>
                  </a:schemeClr>
                </a:solidFill>
                <a:ea typeface="MS Mincho"/>
                <a:cs typeface="MS Mincho"/>
              </a:rPr>
              <a:t>	predictive coding</a:t>
            </a:r>
          </a:p>
          <a:p>
            <a:r>
              <a:rPr lang="en-US" altLang="ja-JP" sz="2000" dirty="0" smtClean="0">
                <a:solidFill>
                  <a:schemeClr val="accent2">
                    <a:lumMod val="40000"/>
                    <a:lumOff val="60000"/>
                  </a:schemeClr>
                </a:solidFill>
                <a:ea typeface="MS Mincho"/>
                <a:cs typeface="MS Mincho"/>
              </a:rPr>
              <a:t>			hierarchical models</a:t>
            </a:r>
          </a:p>
          <a:p>
            <a:r>
              <a:rPr lang="en-US" altLang="ja-JP" sz="2000" dirty="0" smtClean="0">
                <a:solidFill>
                  <a:schemeClr val="accent2">
                    <a:lumMod val="40000"/>
                    <a:lumOff val="60000"/>
                  </a:schemeClr>
                </a:solidFill>
                <a:ea typeface="MS Mincho"/>
                <a:cs typeface="MS Mincho"/>
              </a:rPr>
              <a:t>			canonical microcircuits</a:t>
            </a:r>
          </a:p>
          <a:p>
            <a:endParaRPr lang="en-US" altLang="ja-JP" sz="2000" dirty="0" smtClean="0">
              <a:solidFill>
                <a:srgbClr val="990033"/>
              </a:solidFill>
              <a:ea typeface="MS Mincho"/>
              <a:cs typeface="MS Mincho"/>
            </a:endParaRPr>
          </a:p>
          <a:p>
            <a:endParaRPr lang="en-US" altLang="ja-JP" sz="2000" dirty="0" smtClean="0">
              <a:solidFill>
                <a:srgbClr val="990033"/>
              </a:solidFill>
              <a:ea typeface="MS Mincho"/>
              <a:cs typeface="MS Mincho"/>
            </a:endParaRPr>
          </a:p>
          <a:p>
            <a:r>
              <a:rPr lang="en-US" altLang="ja-JP" sz="2000" b="1" dirty="0" smtClean="0">
                <a:solidFill>
                  <a:srgbClr val="990033"/>
                </a:solidFill>
                <a:ea typeface="MS Mincho"/>
                <a:cs typeface="MS Mincho"/>
              </a:rPr>
              <a:t>Action and perception </a:t>
            </a:r>
            <a:r>
              <a:rPr lang="en-US" altLang="ja-JP" sz="2000" dirty="0" smtClean="0">
                <a:solidFill>
                  <a:srgbClr val="990033"/>
                </a:solidFill>
                <a:ea typeface="MS Mincho"/>
                <a:cs typeface="MS Mincho"/>
              </a:rPr>
              <a:t>	perceptual synthesis and violations</a:t>
            </a:r>
          </a:p>
          <a:p>
            <a:r>
              <a:rPr lang="en-US" altLang="ja-JP" sz="2000" dirty="0" smtClean="0">
                <a:solidFill>
                  <a:srgbClr val="990033"/>
                </a:solidFill>
                <a:ea typeface="MS Mincho"/>
                <a:cs typeface="MS Mincho"/>
              </a:rPr>
              <a:t>			</a:t>
            </a:r>
            <a:r>
              <a:rPr lang="en-US" altLang="ja-JP" sz="2000" dirty="0" smtClean="0">
                <a:solidFill>
                  <a:schemeClr val="accent2">
                    <a:lumMod val="40000"/>
                    <a:lumOff val="60000"/>
                  </a:schemeClr>
                </a:solidFill>
                <a:ea typeface="MS Mincho"/>
                <a:cs typeface="MS Mincho"/>
              </a:rPr>
              <a:t>action and its observation</a:t>
            </a:r>
          </a:p>
          <a:p>
            <a:r>
              <a:rPr lang="en-US" altLang="ja-JP" sz="2000" dirty="0" smtClean="0">
                <a:solidFill>
                  <a:schemeClr val="accent2">
                    <a:lumMod val="40000"/>
                    <a:lumOff val="60000"/>
                  </a:schemeClr>
                </a:solidFill>
                <a:ea typeface="MS Mincho"/>
                <a:cs typeface="MS Mincho"/>
              </a:rPr>
              <a:t>			dopamine and perseveration</a:t>
            </a:r>
          </a:p>
          <a:p>
            <a:endParaRPr lang="en-US" altLang="ja-JP" sz="2000" dirty="0" smtClean="0">
              <a:solidFill>
                <a:srgbClr val="990033"/>
              </a:solidFill>
              <a:ea typeface="MS Mincho"/>
              <a:cs typeface="MS Mincho"/>
            </a:endParaRPr>
          </a:p>
        </p:txBody>
      </p:sp>
      <p:pic>
        <p:nvPicPr>
          <p:cNvPr id="7" name="Picture 6" descr="Picture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pic>
        <p:nvPicPr>
          <p:cNvPr id="389122" name="Picture 2" descr="http://www.thebrainprize.org/img/uploads/16/stanislas_dehaene_u992_2.jp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7788315" y="2213865"/>
            <a:ext cx="1710190" cy="1135566"/>
          </a:xfrm>
          <a:prstGeom prst="rect">
            <a:avLst/>
          </a:prstGeom>
          <a:ln>
            <a:noFill/>
          </a:ln>
          <a:effectLst>
            <a:outerShdw blurRad="190500" algn="tl" rotWithShape="0">
              <a:srgbClr val="000000">
                <a:alpha val="70000"/>
              </a:srgbClr>
            </a:outerShdw>
          </a:effectLst>
        </p:spPr>
      </p:pic>
      <p:pic>
        <p:nvPicPr>
          <p:cNvPr id="389124" name="Picture 4" descr="http://www.thebrainprize.org/img/uploads/16/rizzolatti.jpg"/>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7788316" y="3474005"/>
            <a:ext cx="1710190" cy="1125125"/>
          </a:xfrm>
          <a:prstGeom prst="rect">
            <a:avLst/>
          </a:prstGeom>
          <a:ln>
            <a:noFill/>
          </a:ln>
          <a:effectLst>
            <a:outerShdw blurRad="190500" algn="tl" rotWithShape="0">
              <a:srgbClr val="000000">
                <a:alpha val="70000"/>
              </a:srgbClr>
            </a:outerShdw>
          </a:effectLst>
        </p:spPr>
      </p:pic>
      <p:pic>
        <p:nvPicPr>
          <p:cNvPr id="389126" name="Picture 6" descr="http://www.thebrainprize.org/img/uploads/16/trevor_robbins_hi_2_web.jpg"/>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7788315" y="4734145"/>
            <a:ext cx="1710190" cy="112512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8" descr="http://eumat.sourceforge.net/Programs/Examples/images/Lorenz%20Attractor-001.png"/>
          <p:cNvPicPr>
            <a:picLocks noChangeAspect="1" noChangeArrowheads="1"/>
          </p:cNvPicPr>
          <p:nvPr/>
        </p:nvPicPr>
        <p:blipFill>
          <a:blip r:embed="rId4"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1948299" y="1838247"/>
            <a:ext cx="1662133" cy="1649760"/>
          </a:xfrm>
          <a:prstGeom prst="rect">
            <a:avLst/>
          </a:prstGeom>
          <a:noFill/>
        </p:spPr>
      </p:pic>
      <p:pic>
        <p:nvPicPr>
          <p:cNvPr id="36" name="Picture 8" descr="http://eumat.sourceforge.net/Programs/Examples/images/Lorenz%20Attractor-001.png"/>
          <p:cNvPicPr>
            <a:picLocks noChangeAspect="1" noChangeArrowheads="1"/>
          </p:cNvPicPr>
          <p:nvPr/>
        </p:nvPicPr>
        <p:blipFill>
          <a:blip r:embed="rId4"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722530" y="2039220"/>
            <a:ext cx="1081750" cy="1073696"/>
          </a:xfrm>
          <a:prstGeom prst="rect">
            <a:avLst/>
          </a:prstGeom>
          <a:noFill/>
        </p:spPr>
      </p:pic>
      <p:pic>
        <p:nvPicPr>
          <p:cNvPr id="9223" name="Picture 2" descr="Bird Song"/>
          <p:cNvPicPr>
            <a:picLocks noChangeAspect="1" noChangeArrowheads="1"/>
          </p:cNvPicPr>
          <p:nvPr/>
        </p:nvPicPr>
        <p:blipFill>
          <a:blip r:embed="rId5" cstate="print"/>
          <a:srcRect/>
          <a:stretch>
            <a:fillRect/>
          </a:stretch>
        </p:blipFill>
        <p:spPr bwMode="auto">
          <a:xfrm>
            <a:off x="5294069" y="2663127"/>
            <a:ext cx="1440408" cy="1862397"/>
          </a:xfrm>
          <a:prstGeom prst="ellipse">
            <a:avLst/>
          </a:prstGeom>
          <a:ln>
            <a:noFill/>
          </a:ln>
          <a:effectLst>
            <a:softEdge rad="112500"/>
          </a:effectLst>
        </p:spPr>
      </p:pic>
      <p:pic>
        <p:nvPicPr>
          <p:cNvPr id="9224" name="Picture 3" descr="syrinx"/>
          <p:cNvPicPr>
            <a:picLocks noChangeAspect="1" noChangeArrowheads="1"/>
          </p:cNvPicPr>
          <p:nvPr/>
        </p:nvPicPr>
        <p:blipFill>
          <a:blip r:embed="rId6" cstate="print">
            <a:duotone>
              <a:prstClr val="black"/>
              <a:srgbClr val="D9C3A5">
                <a:tint val="50000"/>
                <a:satMod val="180000"/>
              </a:srgbClr>
            </a:duotone>
          </a:blip>
          <a:srcRect/>
          <a:stretch>
            <a:fillRect/>
          </a:stretch>
        </p:blipFill>
        <p:spPr bwMode="auto">
          <a:xfrm>
            <a:off x="3930418" y="1432269"/>
            <a:ext cx="2338387" cy="2133600"/>
          </a:xfrm>
          <a:prstGeom prst="ellipse">
            <a:avLst/>
          </a:prstGeom>
          <a:ln>
            <a:noFill/>
          </a:ln>
          <a:effectLst>
            <a:softEdge rad="112500"/>
          </a:effectLst>
        </p:spPr>
      </p:pic>
      <p:sp>
        <p:nvSpPr>
          <p:cNvPr id="9227" name="Text Box 6"/>
          <p:cNvSpPr txBox="1">
            <a:spLocks noChangeArrowheads="1"/>
          </p:cNvSpPr>
          <p:nvPr/>
        </p:nvSpPr>
        <p:spPr bwMode="auto">
          <a:xfrm>
            <a:off x="2567735" y="548680"/>
            <a:ext cx="4910319" cy="400110"/>
          </a:xfrm>
          <a:prstGeom prst="rect">
            <a:avLst/>
          </a:prstGeom>
          <a:noFill/>
          <a:ln w="12700">
            <a:noFill/>
            <a:miter lim="800000"/>
            <a:headEnd/>
            <a:tailEnd/>
          </a:ln>
        </p:spPr>
        <p:txBody>
          <a:bodyPr wrap="none">
            <a:spAutoFit/>
          </a:bodyPr>
          <a:lstStyle/>
          <a:p>
            <a:pPr eaLnBrk="0" hangingPunct="0"/>
            <a:r>
              <a:rPr lang="en-US" sz="2000" dirty="0" smtClean="0">
                <a:solidFill>
                  <a:srgbClr val="990033"/>
                </a:solidFill>
                <a:latin typeface="Arial Narrow" pitchFamily="34" charset="0"/>
              </a:rPr>
              <a:t>Perceptual inference and sequences of sequences</a:t>
            </a:r>
            <a:endParaRPr lang="en-US" sz="2000" dirty="0">
              <a:solidFill>
                <a:srgbClr val="990033"/>
              </a:solidFill>
              <a:latin typeface="Arial Narrow" pitchFamily="34" charset="0"/>
            </a:endParaRPr>
          </a:p>
        </p:txBody>
      </p:sp>
      <p:sp>
        <p:nvSpPr>
          <p:cNvPr id="9228" name="Text Box 7"/>
          <p:cNvSpPr txBox="1">
            <a:spLocks noChangeArrowheads="1"/>
          </p:cNvSpPr>
          <p:nvPr/>
        </p:nvSpPr>
        <p:spPr bwMode="auto">
          <a:xfrm>
            <a:off x="3930417" y="1403775"/>
            <a:ext cx="710451" cy="369332"/>
          </a:xfrm>
          <a:prstGeom prst="rect">
            <a:avLst/>
          </a:prstGeom>
          <a:noFill/>
          <a:ln w="12700">
            <a:noFill/>
            <a:miter lim="800000"/>
            <a:headEnd/>
            <a:tailEnd/>
          </a:ln>
        </p:spPr>
        <p:txBody>
          <a:bodyPr wrap="none">
            <a:spAutoFit/>
          </a:bodyPr>
          <a:lstStyle/>
          <a:p>
            <a:pPr eaLnBrk="0" hangingPunct="0"/>
            <a:r>
              <a:rPr lang="en-US">
                <a:solidFill>
                  <a:srgbClr val="990033"/>
                </a:solidFill>
                <a:latin typeface="Arial Narrow" pitchFamily="34" charset="0"/>
              </a:rPr>
              <a:t>Syrinx</a:t>
            </a:r>
          </a:p>
        </p:txBody>
      </p:sp>
      <p:sp>
        <p:nvSpPr>
          <p:cNvPr id="9229" name="Line 8"/>
          <p:cNvSpPr>
            <a:spLocks noChangeShapeType="1"/>
          </p:cNvSpPr>
          <p:nvPr/>
        </p:nvSpPr>
        <p:spPr bwMode="auto">
          <a:xfrm>
            <a:off x="1352600" y="2702269"/>
            <a:ext cx="1171711" cy="0"/>
          </a:xfrm>
          <a:prstGeom prst="line">
            <a:avLst/>
          </a:prstGeom>
          <a:noFill/>
          <a:ln w="12700">
            <a:solidFill>
              <a:schemeClr val="tx1"/>
            </a:solidFill>
            <a:round/>
            <a:headEnd/>
            <a:tailEnd type="triangle" w="med" len="med"/>
          </a:ln>
        </p:spPr>
        <p:txBody>
          <a:bodyPr/>
          <a:lstStyle/>
          <a:p>
            <a:endParaRPr lang="en-GB"/>
          </a:p>
        </p:txBody>
      </p:sp>
      <p:sp>
        <p:nvSpPr>
          <p:cNvPr id="9230" name="Line 9"/>
          <p:cNvSpPr>
            <a:spLocks noChangeShapeType="1"/>
          </p:cNvSpPr>
          <p:nvPr/>
        </p:nvSpPr>
        <p:spPr bwMode="auto">
          <a:xfrm>
            <a:off x="3211276" y="2199031"/>
            <a:ext cx="1582738" cy="0"/>
          </a:xfrm>
          <a:prstGeom prst="line">
            <a:avLst/>
          </a:prstGeom>
          <a:noFill/>
          <a:ln w="12700">
            <a:solidFill>
              <a:schemeClr val="tx1"/>
            </a:solidFill>
            <a:round/>
            <a:headEnd/>
            <a:tailEnd type="triangle" w="med" len="med"/>
          </a:ln>
        </p:spPr>
        <p:txBody>
          <a:bodyPr/>
          <a:lstStyle/>
          <a:p>
            <a:endParaRPr lang="en-GB"/>
          </a:p>
        </p:txBody>
      </p:sp>
      <p:sp>
        <p:nvSpPr>
          <p:cNvPr id="9231" name="Line 10"/>
          <p:cNvSpPr>
            <a:spLocks noChangeShapeType="1"/>
          </p:cNvSpPr>
          <p:nvPr/>
        </p:nvSpPr>
        <p:spPr bwMode="auto">
          <a:xfrm>
            <a:off x="5227404" y="2414931"/>
            <a:ext cx="1473200" cy="0"/>
          </a:xfrm>
          <a:prstGeom prst="line">
            <a:avLst/>
          </a:prstGeom>
          <a:noFill/>
          <a:ln w="12700">
            <a:solidFill>
              <a:schemeClr val="tx1"/>
            </a:solidFill>
            <a:round/>
            <a:headEnd/>
            <a:tailEnd type="triangle" w="med" len="med"/>
          </a:ln>
        </p:spPr>
        <p:txBody>
          <a:bodyPr/>
          <a:lstStyle/>
          <a:p>
            <a:endParaRPr lang="en-GB"/>
          </a:p>
        </p:txBody>
      </p:sp>
      <p:sp>
        <p:nvSpPr>
          <p:cNvPr id="9232" name="Text Box 11"/>
          <p:cNvSpPr txBox="1">
            <a:spLocks noChangeArrowheads="1"/>
          </p:cNvSpPr>
          <p:nvPr/>
        </p:nvSpPr>
        <p:spPr bwMode="auto">
          <a:xfrm>
            <a:off x="1266589" y="1403775"/>
            <a:ext cx="1838965" cy="369332"/>
          </a:xfrm>
          <a:prstGeom prst="rect">
            <a:avLst/>
          </a:prstGeom>
          <a:noFill/>
          <a:ln w="12700">
            <a:noFill/>
            <a:miter lim="800000"/>
            <a:headEnd/>
            <a:tailEnd/>
          </a:ln>
        </p:spPr>
        <p:txBody>
          <a:bodyPr wrap="none">
            <a:spAutoFit/>
          </a:bodyPr>
          <a:lstStyle/>
          <a:p>
            <a:pPr eaLnBrk="0" hangingPunct="0"/>
            <a:r>
              <a:rPr lang="en-US" dirty="0">
                <a:solidFill>
                  <a:srgbClr val="990033"/>
                </a:solidFill>
                <a:latin typeface="Arial Narrow" pitchFamily="34" charset="0"/>
              </a:rPr>
              <a:t>Neuronal hierarchy </a:t>
            </a:r>
          </a:p>
        </p:txBody>
      </p:sp>
      <p:sp>
        <p:nvSpPr>
          <p:cNvPr id="9233" name="Rectangle 12"/>
          <p:cNvSpPr>
            <a:spLocks noChangeArrowheads="1"/>
          </p:cNvSpPr>
          <p:nvPr/>
        </p:nvSpPr>
        <p:spPr bwMode="auto">
          <a:xfrm>
            <a:off x="7062554" y="1778350"/>
            <a:ext cx="1576388" cy="1595437"/>
          </a:xfrm>
          <a:prstGeom prst="rect">
            <a:avLst/>
          </a:prstGeom>
          <a:solidFill>
            <a:srgbClr val="FFFFFF"/>
          </a:solidFill>
          <a:ln w="9525">
            <a:noFill/>
            <a:miter lim="800000"/>
            <a:headEnd/>
            <a:tailEnd/>
          </a:ln>
        </p:spPr>
        <p:txBody>
          <a:bodyPr/>
          <a:lstStyle/>
          <a:p>
            <a:endParaRPr lang="en-GB"/>
          </a:p>
        </p:txBody>
      </p:sp>
      <p:sp>
        <p:nvSpPr>
          <p:cNvPr id="9234" name="Rectangle 13"/>
          <p:cNvSpPr>
            <a:spLocks noChangeArrowheads="1"/>
          </p:cNvSpPr>
          <p:nvPr/>
        </p:nvSpPr>
        <p:spPr bwMode="auto">
          <a:xfrm>
            <a:off x="7062554" y="1778350"/>
            <a:ext cx="1576388" cy="1595437"/>
          </a:xfrm>
          <a:prstGeom prst="rect">
            <a:avLst/>
          </a:prstGeom>
          <a:noFill/>
          <a:ln w="0">
            <a:solidFill>
              <a:srgbClr val="FFFFFF"/>
            </a:solidFill>
            <a:miter lim="800000"/>
            <a:headEnd/>
            <a:tailEnd/>
          </a:ln>
        </p:spPr>
        <p:txBody>
          <a:bodyPr/>
          <a:lstStyle/>
          <a:p>
            <a:endParaRPr lang="en-GB"/>
          </a:p>
        </p:txBody>
      </p:sp>
      <p:pic>
        <p:nvPicPr>
          <p:cNvPr id="9235" name="Picture 14"/>
          <p:cNvPicPr>
            <a:picLocks noChangeAspect="1" noChangeArrowheads="1"/>
          </p:cNvPicPr>
          <p:nvPr/>
        </p:nvPicPr>
        <p:blipFill>
          <a:blip r:embed="rId7" cstate="print"/>
          <a:srcRect/>
          <a:stretch>
            <a:fillRect/>
          </a:stretch>
        </p:blipFill>
        <p:spPr bwMode="auto">
          <a:xfrm>
            <a:off x="7062551" y="1786970"/>
            <a:ext cx="1582738" cy="1597025"/>
          </a:xfrm>
          <a:prstGeom prst="rect">
            <a:avLst/>
          </a:prstGeom>
          <a:noFill/>
          <a:ln w="9525">
            <a:noFill/>
            <a:miter lim="800000"/>
            <a:headEnd/>
            <a:tailEnd/>
          </a:ln>
        </p:spPr>
      </p:pic>
      <p:sp>
        <p:nvSpPr>
          <p:cNvPr id="9236" name="Rectangle 15"/>
          <p:cNvSpPr>
            <a:spLocks noChangeArrowheads="1"/>
          </p:cNvSpPr>
          <p:nvPr/>
        </p:nvSpPr>
        <p:spPr bwMode="auto">
          <a:xfrm>
            <a:off x="7624529" y="3638894"/>
            <a:ext cx="591957" cy="184666"/>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Narrow" pitchFamily="34" charset="0"/>
              </a:rPr>
              <a:t>Time (sec)</a:t>
            </a:r>
            <a:endParaRPr lang="en-GB" sz="1200">
              <a:latin typeface="Arial Narrow" pitchFamily="34" charset="0"/>
            </a:endParaRPr>
          </a:p>
        </p:txBody>
      </p:sp>
      <p:sp>
        <p:nvSpPr>
          <p:cNvPr id="9237" name="Rectangle 16"/>
          <p:cNvSpPr>
            <a:spLocks noChangeArrowheads="1"/>
          </p:cNvSpPr>
          <p:nvPr/>
        </p:nvSpPr>
        <p:spPr bwMode="auto">
          <a:xfrm rot="-5400000">
            <a:off x="6349917" y="2420232"/>
            <a:ext cx="953787" cy="184666"/>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Narrow" pitchFamily="34" charset="0"/>
              </a:rPr>
              <a:t>Frequency (KHz)</a:t>
            </a:r>
            <a:endParaRPr lang="en-GB" sz="1200">
              <a:latin typeface="Arial Narrow" pitchFamily="34" charset="0"/>
            </a:endParaRPr>
          </a:p>
        </p:txBody>
      </p:sp>
      <p:sp>
        <p:nvSpPr>
          <p:cNvPr id="9238" name="Rectangle 17"/>
          <p:cNvSpPr>
            <a:spLocks noChangeArrowheads="1"/>
          </p:cNvSpPr>
          <p:nvPr/>
        </p:nvSpPr>
        <p:spPr bwMode="auto">
          <a:xfrm>
            <a:off x="7513404" y="1449942"/>
            <a:ext cx="843180" cy="276999"/>
          </a:xfrm>
          <a:prstGeom prst="rect">
            <a:avLst/>
          </a:prstGeom>
          <a:noFill/>
          <a:ln w="9525">
            <a:noFill/>
            <a:miter lim="800000"/>
            <a:headEnd/>
            <a:tailEnd/>
          </a:ln>
        </p:spPr>
        <p:txBody>
          <a:bodyPr wrap="none" lIns="0" tIns="0" rIns="0" bIns="0">
            <a:spAutoFit/>
          </a:bodyPr>
          <a:lstStyle/>
          <a:p>
            <a:r>
              <a:rPr lang="en-GB">
                <a:solidFill>
                  <a:srgbClr val="990033"/>
                </a:solidFill>
                <a:latin typeface="Arial Narrow" pitchFamily="34" charset="0"/>
              </a:rPr>
              <a:t>sonogram</a:t>
            </a:r>
          </a:p>
        </p:txBody>
      </p:sp>
      <p:sp>
        <p:nvSpPr>
          <p:cNvPr id="9242" name="Rectangle 23"/>
          <p:cNvSpPr>
            <a:spLocks noChangeArrowheads="1"/>
          </p:cNvSpPr>
          <p:nvPr/>
        </p:nvSpPr>
        <p:spPr bwMode="auto">
          <a:xfrm>
            <a:off x="7407040" y="3402357"/>
            <a:ext cx="176330" cy="184666"/>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Narrow" pitchFamily="34" charset="0"/>
              </a:rPr>
              <a:t>0.5</a:t>
            </a:r>
            <a:endParaRPr lang="en-GB" sz="1200">
              <a:latin typeface="Arial Narrow" pitchFamily="34" charset="0"/>
            </a:endParaRPr>
          </a:p>
        </p:txBody>
      </p:sp>
      <p:sp>
        <p:nvSpPr>
          <p:cNvPr id="9244" name="Rectangle 26"/>
          <p:cNvSpPr>
            <a:spLocks noChangeArrowheads="1"/>
          </p:cNvSpPr>
          <p:nvPr/>
        </p:nvSpPr>
        <p:spPr bwMode="auto">
          <a:xfrm>
            <a:off x="7829314" y="3402357"/>
            <a:ext cx="70532" cy="184666"/>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Narrow" pitchFamily="34" charset="0"/>
              </a:rPr>
              <a:t>1</a:t>
            </a:r>
            <a:endParaRPr lang="en-GB" sz="1200">
              <a:latin typeface="Arial Narrow" pitchFamily="34" charset="0"/>
            </a:endParaRPr>
          </a:p>
        </p:txBody>
      </p:sp>
      <p:sp>
        <p:nvSpPr>
          <p:cNvPr id="9246" name="Rectangle 29"/>
          <p:cNvSpPr>
            <a:spLocks noChangeArrowheads="1"/>
          </p:cNvSpPr>
          <p:nvPr/>
        </p:nvSpPr>
        <p:spPr bwMode="auto">
          <a:xfrm>
            <a:off x="8202379" y="3402357"/>
            <a:ext cx="176330" cy="184666"/>
          </a:xfrm>
          <a:prstGeom prst="rect">
            <a:avLst/>
          </a:prstGeom>
          <a:noFill/>
          <a:ln w="9525">
            <a:noFill/>
            <a:miter lim="800000"/>
            <a:headEnd/>
            <a:tailEnd/>
          </a:ln>
        </p:spPr>
        <p:txBody>
          <a:bodyPr wrap="none" lIns="0" tIns="0" rIns="0" bIns="0">
            <a:spAutoFit/>
          </a:bodyPr>
          <a:lstStyle/>
          <a:p>
            <a:r>
              <a:rPr lang="en-GB" sz="1200">
                <a:solidFill>
                  <a:srgbClr val="000000"/>
                </a:solidFill>
                <a:latin typeface="Arial Narrow" pitchFamily="34" charset="0"/>
              </a:rPr>
              <a:t>1.5</a:t>
            </a:r>
            <a:endParaRPr lang="en-GB" sz="1200">
              <a:latin typeface="Arial Narrow" pitchFamily="34" charset="0"/>
            </a:endParaRPr>
          </a:p>
        </p:txBody>
      </p:sp>
      <p:graphicFrame>
        <p:nvGraphicFramePr>
          <p:cNvPr id="9219" name="Object 40"/>
          <p:cNvGraphicFramePr>
            <a:graphicFrameLocks noChangeAspect="1"/>
          </p:cNvGraphicFramePr>
          <p:nvPr>
            <p:extLst>
              <p:ext uri="{D42A27DB-BD31-4B8C-83A1-F6EECF244321}">
                <p14:modId xmlns:p14="http://schemas.microsoft.com/office/powerpoint/2010/main" xmlns="" val="640366182"/>
              </p:ext>
            </p:extLst>
          </p:nvPr>
        </p:nvGraphicFramePr>
        <p:xfrm>
          <a:off x="1779588" y="2374900"/>
          <a:ext cx="365125" cy="660400"/>
        </p:xfrm>
        <a:graphic>
          <a:graphicData uri="http://schemas.openxmlformats.org/presentationml/2006/ole">
            <p:oleObj spid="_x0000_s354340" name="Equation" r:id="rId8" imgW="253800" imgH="457200" progId="Equation.DSMT4">
              <p:embed/>
            </p:oleObj>
          </a:graphicData>
        </a:graphic>
      </p:graphicFrame>
      <p:pic>
        <p:nvPicPr>
          <p:cNvPr id="34" name="junk.wav">
            <a:hlinkClick r:id="" action="ppaction://media"/>
          </p:cNvPr>
          <p:cNvPicPr>
            <a:picLocks noChangeAspect="1"/>
          </p:cNvPicPr>
          <p:nvPr>
            <a:audioFile r:link="rId2"/>
            <p:extLst>
              <p:ext uri="{DAA4B4D4-6D71-4841-9C94-3DE7FCFB9230}">
                <p14:media xmlns:p14="http://schemas.microsoft.com/office/powerpoint/2010/main" xmlns="" r:embed="rId9"/>
              </p:ext>
            </p:extLst>
          </p:nvPr>
        </p:nvPicPr>
        <p:blipFill>
          <a:blip r:embed="rId10" cstate="print"/>
          <a:srcRect/>
          <a:stretch>
            <a:fillRect/>
          </a:stretch>
        </p:blipFill>
        <p:spPr bwMode="auto">
          <a:xfrm>
            <a:off x="7204880" y="1910255"/>
            <a:ext cx="304800" cy="304800"/>
          </a:xfrm>
          <a:prstGeom prst="rect">
            <a:avLst/>
          </a:prstGeom>
          <a:noFill/>
          <a:ln w="9525">
            <a:noFill/>
            <a:miter lim="800000"/>
            <a:headEnd/>
            <a:tailEnd/>
          </a:ln>
        </p:spPr>
      </p:pic>
      <p:graphicFrame>
        <p:nvGraphicFramePr>
          <p:cNvPr id="195614" name="Object 30"/>
          <p:cNvGraphicFramePr>
            <a:graphicFrameLocks noChangeAspect="1"/>
          </p:cNvGraphicFramePr>
          <p:nvPr>
            <p:extLst>
              <p:ext uri="{D42A27DB-BD31-4B8C-83A1-F6EECF244321}">
                <p14:modId xmlns:p14="http://schemas.microsoft.com/office/powerpoint/2010/main" xmlns="" val="2057992317"/>
              </p:ext>
            </p:extLst>
          </p:nvPr>
        </p:nvGraphicFramePr>
        <p:xfrm>
          <a:off x="3494088" y="1841500"/>
          <a:ext cx="339725" cy="660400"/>
        </p:xfrm>
        <a:graphic>
          <a:graphicData uri="http://schemas.openxmlformats.org/presentationml/2006/ole">
            <p:oleObj spid="_x0000_s354341" name="Equation" r:id="rId11" imgW="241200" imgH="457200" progId="Equation.DSMT4">
              <p:embed/>
            </p:oleObj>
          </a:graphicData>
        </a:graphic>
      </p:graphicFrame>
      <p:grpSp>
        <p:nvGrpSpPr>
          <p:cNvPr id="9" name="Group 8"/>
          <p:cNvGrpSpPr/>
          <p:nvPr/>
        </p:nvGrpSpPr>
        <p:grpSpPr>
          <a:xfrm>
            <a:off x="1183263" y="4689140"/>
            <a:ext cx="7823004" cy="1710190"/>
            <a:chOff x="1183263" y="4689140"/>
            <a:chExt cx="7823004" cy="1710190"/>
          </a:xfrm>
        </p:grpSpPr>
        <p:pic>
          <p:nvPicPr>
            <p:cNvPr id="24" name="Picture 17"/>
            <p:cNvPicPr>
              <a:picLocks noChangeAspect="1" noChangeArrowheads="1"/>
            </p:cNvPicPr>
            <p:nvPr/>
          </p:nvPicPr>
          <p:blipFill>
            <a:blip r:embed="rId12" cstate="print">
              <a:clrChange>
                <a:clrFrom>
                  <a:srgbClr val="FFFFFF"/>
                </a:clrFrom>
                <a:clrTo>
                  <a:srgbClr val="FFFFFF">
                    <a:alpha val="0"/>
                  </a:srgbClr>
                </a:clrTo>
              </a:clrChange>
            </a:blip>
            <a:stretch>
              <a:fillRect/>
            </a:stretch>
          </p:blipFill>
          <p:spPr bwMode="auto">
            <a:xfrm>
              <a:off x="2297705" y="5412018"/>
              <a:ext cx="5418600" cy="987312"/>
            </a:xfrm>
            <a:prstGeom prst="rect">
              <a:avLst/>
            </a:prstGeom>
            <a:noFill/>
            <a:ln>
              <a:noFill/>
            </a:ln>
          </p:spPr>
        </p:pic>
        <p:pic>
          <p:nvPicPr>
            <p:cNvPr id="25" name="Picture 8" descr="http://eumat.sourceforge.net/Programs/Examples/images/Lorenz%20Attractor-001.png"/>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2497088" y="4836727"/>
              <a:ext cx="719009" cy="713656"/>
            </a:xfrm>
            <a:prstGeom prst="rect">
              <a:avLst/>
            </a:prstGeom>
            <a:noFill/>
          </p:spPr>
        </p:pic>
        <p:pic>
          <p:nvPicPr>
            <p:cNvPr id="26" name="Picture 8" descr="http://eumat.sourceforge.net/Programs/Examples/images/Lorenz%20Attractor-001.png"/>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3324864" y="4692819"/>
              <a:ext cx="1008984" cy="1001472"/>
            </a:xfrm>
            <a:prstGeom prst="rect">
              <a:avLst/>
            </a:prstGeom>
            <a:noFill/>
          </p:spPr>
        </p:pic>
        <p:pic>
          <p:nvPicPr>
            <p:cNvPr id="28" name="Picture 8" descr="http://eumat.sourceforge.net/Programs/Examples/images/Lorenz%20Attractor-001.png"/>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5654206" y="4692819"/>
              <a:ext cx="1008984" cy="1001472"/>
            </a:xfrm>
            <a:prstGeom prst="rect">
              <a:avLst/>
            </a:prstGeom>
            <a:noFill/>
          </p:spPr>
        </p:pic>
        <p:pic>
          <p:nvPicPr>
            <p:cNvPr id="29" name="Picture 8" descr="http://eumat.sourceforge.net/Programs/Examples/images/Lorenz%20Attractor-001.png"/>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6752769" y="4836727"/>
              <a:ext cx="719009" cy="713656"/>
            </a:xfrm>
            <a:prstGeom prst="rect">
              <a:avLst/>
            </a:prstGeom>
            <a:noFill/>
          </p:spPr>
        </p:pic>
        <p:sp>
          <p:nvSpPr>
            <p:cNvPr id="30" name="Text Box 8"/>
            <p:cNvSpPr txBox="1">
              <a:spLocks noChangeArrowheads="1"/>
            </p:cNvSpPr>
            <p:nvPr/>
          </p:nvSpPr>
          <p:spPr bwMode="auto">
            <a:xfrm>
              <a:off x="1183263" y="5033985"/>
              <a:ext cx="1349181" cy="307777"/>
            </a:xfrm>
            <a:prstGeom prst="rect">
              <a:avLst/>
            </a:prstGeom>
            <a:noFill/>
            <a:ln w="12700">
              <a:noFill/>
              <a:miter lim="800000"/>
              <a:headEnd/>
              <a:tailEnd/>
            </a:ln>
          </p:spPr>
          <p:txBody>
            <a:bodyPr>
              <a:spAutoFit/>
            </a:bodyPr>
            <a:lstStyle/>
            <a:p>
              <a:pPr algn="ctr" eaLnBrk="0" hangingPunct="0"/>
              <a:r>
                <a:rPr lang="en-US" sz="1400" b="1" dirty="0">
                  <a:solidFill>
                    <a:schemeClr val="accent1">
                      <a:lumMod val="50000"/>
                    </a:schemeClr>
                  </a:solidFill>
                  <a:latin typeface="Arial Narrow" pitchFamily="34" charset="0"/>
                  <a:cs typeface="Arial" charset="0"/>
                </a:rPr>
                <a:t>External states</a:t>
              </a:r>
            </a:p>
          </p:txBody>
        </p:sp>
        <p:sp>
          <p:nvSpPr>
            <p:cNvPr id="31" name="Text Box 9"/>
            <p:cNvSpPr txBox="1">
              <a:spLocks noChangeArrowheads="1"/>
            </p:cNvSpPr>
            <p:nvPr/>
          </p:nvSpPr>
          <p:spPr bwMode="auto">
            <a:xfrm>
              <a:off x="7338265" y="5039667"/>
              <a:ext cx="1462439" cy="307777"/>
            </a:xfrm>
            <a:prstGeom prst="rect">
              <a:avLst/>
            </a:prstGeom>
            <a:noFill/>
            <a:ln w="12700">
              <a:noFill/>
              <a:miter lim="800000"/>
              <a:headEnd/>
              <a:tailEnd/>
            </a:ln>
          </p:spPr>
          <p:txBody>
            <a:bodyPr>
              <a:spAutoFit/>
            </a:bodyPr>
            <a:lstStyle/>
            <a:p>
              <a:pPr algn="ctr" eaLnBrk="0" hangingPunct="0"/>
              <a:r>
                <a:rPr lang="en-US" sz="1400" b="1" dirty="0">
                  <a:solidFill>
                    <a:srgbClr val="0000FF"/>
                  </a:solidFill>
                  <a:latin typeface="Arial Narrow" pitchFamily="34" charset="0"/>
                  <a:cs typeface="Arial" charset="0"/>
                </a:rPr>
                <a:t>Internal states</a:t>
              </a:r>
              <a:endParaRPr lang="en-US" sz="1400" b="1" i="1" dirty="0">
                <a:solidFill>
                  <a:srgbClr val="0000FF"/>
                </a:solidFill>
                <a:latin typeface="Arial Narrow" pitchFamily="34" charset="0"/>
                <a:cs typeface="Arial" charset="0"/>
              </a:endParaRPr>
            </a:p>
          </p:txBody>
        </p:sp>
        <p:sp>
          <p:nvSpPr>
            <p:cNvPr id="32" name="Text Box 10"/>
            <p:cNvSpPr txBox="1">
              <a:spLocks noChangeArrowheads="1"/>
            </p:cNvSpPr>
            <p:nvPr/>
          </p:nvSpPr>
          <p:spPr bwMode="auto">
            <a:xfrm>
              <a:off x="4285642" y="5039666"/>
              <a:ext cx="1303879" cy="307777"/>
            </a:xfrm>
            <a:prstGeom prst="rect">
              <a:avLst/>
            </a:prstGeom>
            <a:noFill/>
            <a:ln w="12700">
              <a:noFill/>
              <a:miter lim="800000"/>
              <a:headEnd/>
              <a:tailEnd/>
            </a:ln>
          </p:spPr>
          <p:txBody>
            <a:bodyPr>
              <a:spAutoFit/>
            </a:bodyPr>
            <a:lstStyle/>
            <a:p>
              <a:pPr algn="ctr" eaLnBrk="0" hangingPunct="0"/>
              <a:r>
                <a:rPr lang="en-US" sz="1400" b="1" dirty="0" smtClean="0">
                  <a:solidFill>
                    <a:srgbClr val="FF00FF"/>
                  </a:solidFill>
                  <a:latin typeface="Arial Narrow" pitchFamily="34" charset="0"/>
                  <a:cs typeface="Arial" charset="0"/>
                </a:rPr>
                <a:t>Sensory states</a:t>
              </a:r>
              <a:endParaRPr lang="en-US" sz="1400" b="1" dirty="0">
                <a:solidFill>
                  <a:srgbClr val="FF00FF"/>
                </a:solidFill>
                <a:latin typeface="Arial Narrow" pitchFamily="34" charset="0"/>
                <a:cs typeface="Arial" charset="0"/>
              </a:endParaRPr>
            </a:p>
          </p:txBody>
        </p:sp>
        <p:sp>
          <p:nvSpPr>
            <p:cNvPr id="33" name="Line 8"/>
            <p:cNvSpPr>
              <a:spLocks noChangeShapeType="1"/>
            </p:cNvSpPr>
            <p:nvPr/>
          </p:nvSpPr>
          <p:spPr bwMode="auto">
            <a:xfrm>
              <a:off x="3052580" y="5187874"/>
              <a:ext cx="415255" cy="0"/>
            </a:xfrm>
            <a:prstGeom prst="line">
              <a:avLst/>
            </a:prstGeom>
            <a:noFill/>
            <a:ln w="12700">
              <a:solidFill>
                <a:schemeClr val="tx1"/>
              </a:solidFill>
              <a:round/>
              <a:headEnd/>
              <a:tailEnd type="triangle" w="med" len="med"/>
            </a:ln>
          </p:spPr>
          <p:txBody>
            <a:bodyPr/>
            <a:lstStyle/>
            <a:p>
              <a:endParaRPr lang="en-GB"/>
            </a:p>
          </p:txBody>
        </p:sp>
        <p:sp>
          <p:nvSpPr>
            <p:cNvPr id="37" name="Line 8"/>
            <p:cNvSpPr>
              <a:spLocks noChangeShapeType="1"/>
            </p:cNvSpPr>
            <p:nvPr/>
          </p:nvSpPr>
          <p:spPr bwMode="auto">
            <a:xfrm>
              <a:off x="4033745" y="5193553"/>
              <a:ext cx="300104" cy="1"/>
            </a:xfrm>
            <a:prstGeom prst="line">
              <a:avLst/>
            </a:prstGeom>
            <a:noFill/>
            <a:ln w="12700">
              <a:solidFill>
                <a:schemeClr val="tx1"/>
              </a:solidFill>
              <a:round/>
              <a:headEnd/>
              <a:tailEnd type="triangle" w="med" len="med"/>
            </a:ln>
          </p:spPr>
          <p:txBody>
            <a:bodyPr/>
            <a:lstStyle/>
            <a:p>
              <a:endParaRPr lang="en-GB"/>
            </a:p>
          </p:txBody>
        </p:sp>
        <p:sp>
          <p:nvSpPr>
            <p:cNvPr id="38" name="Line 8"/>
            <p:cNvSpPr>
              <a:spLocks noChangeShapeType="1"/>
            </p:cNvSpPr>
            <p:nvPr/>
          </p:nvSpPr>
          <p:spPr bwMode="auto">
            <a:xfrm>
              <a:off x="5507991" y="5193555"/>
              <a:ext cx="300104" cy="1"/>
            </a:xfrm>
            <a:prstGeom prst="line">
              <a:avLst/>
            </a:prstGeom>
            <a:noFill/>
            <a:ln w="12700">
              <a:solidFill>
                <a:srgbClr val="FF0000"/>
              </a:solidFill>
              <a:round/>
              <a:headEnd/>
              <a:tailEnd type="triangle" w="med" len="med"/>
            </a:ln>
          </p:spPr>
          <p:txBody>
            <a:bodyPr/>
            <a:lstStyle/>
            <a:p>
              <a:endParaRPr lang="en-GB"/>
            </a:p>
          </p:txBody>
        </p:sp>
        <p:sp>
          <p:nvSpPr>
            <p:cNvPr id="39" name="Line 8"/>
            <p:cNvSpPr>
              <a:spLocks noChangeShapeType="1"/>
            </p:cNvSpPr>
            <p:nvPr/>
          </p:nvSpPr>
          <p:spPr bwMode="auto">
            <a:xfrm>
              <a:off x="6427955" y="5187874"/>
              <a:ext cx="415255" cy="0"/>
            </a:xfrm>
            <a:prstGeom prst="line">
              <a:avLst/>
            </a:prstGeom>
            <a:noFill/>
            <a:ln w="12700">
              <a:solidFill>
                <a:srgbClr val="FF0000"/>
              </a:solidFill>
              <a:round/>
              <a:headEnd/>
              <a:tailEnd type="triangle" w="med" len="med"/>
            </a:ln>
          </p:spPr>
          <p:txBody>
            <a:bodyPr/>
            <a:lstStyle/>
            <a:p>
              <a:endParaRPr lang="en-GB"/>
            </a:p>
          </p:txBody>
        </p:sp>
        <p:sp>
          <p:nvSpPr>
            <p:cNvPr id="6" name="Arc 5"/>
            <p:cNvSpPr/>
            <p:nvPr/>
          </p:nvSpPr>
          <p:spPr>
            <a:xfrm>
              <a:off x="6258145" y="4689140"/>
              <a:ext cx="715973" cy="476166"/>
            </a:xfrm>
            <a:prstGeom prst="arc">
              <a:avLst>
                <a:gd name="adj1" fmla="val 10837891"/>
                <a:gd name="adj2" fmla="val 0"/>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Line 8"/>
            <p:cNvSpPr>
              <a:spLocks noChangeShapeType="1"/>
            </p:cNvSpPr>
            <p:nvPr/>
          </p:nvSpPr>
          <p:spPr bwMode="auto">
            <a:xfrm>
              <a:off x="4688972" y="6084296"/>
              <a:ext cx="538431" cy="0"/>
            </a:xfrm>
            <a:prstGeom prst="line">
              <a:avLst/>
            </a:prstGeom>
            <a:noFill/>
            <a:ln w="57150">
              <a:solidFill>
                <a:srgbClr val="FF00FF"/>
              </a:solidFill>
              <a:round/>
              <a:headEnd/>
              <a:tailEnd type="triangle" w="med" len="med"/>
            </a:ln>
          </p:spPr>
          <p:txBody>
            <a:bodyPr/>
            <a:lstStyle/>
            <a:p>
              <a:endParaRPr lang="en-GB"/>
            </a:p>
          </p:txBody>
        </p:sp>
        <p:sp>
          <p:nvSpPr>
            <p:cNvPr id="7" name="Oval 6"/>
            <p:cNvSpPr>
              <a:spLocks noChangeAspect="1"/>
            </p:cNvSpPr>
            <p:nvPr/>
          </p:nvSpPr>
          <p:spPr>
            <a:xfrm>
              <a:off x="4412940" y="5949280"/>
              <a:ext cx="276032" cy="263511"/>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a:spLocks noChangeAspect="1"/>
            </p:cNvSpPr>
            <p:nvPr/>
          </p:nvSpPr>
          <p:spPr>
            <a:xfrm>
              <a:off x="5217028" y="5949280"/>
              <a:ext cx="276032" cy="263511"/>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162"/>
            <p:cNvSpPr>
              <a:spLocks/>
            </p:cNvSpPr>
            <p:nvPr/>
          </p:nvSpPr>
          <p:spPr bwMode="auto">
            <a:xfrm>
              <a:off x="7426704" y="5581773"/>
              <a:ext cx="1579563" cy="735013"/>
            </a:xfrm>
            <a:custGeom>
              <a:avLst/>
              <a:gdLst>
                <a:gd name="T0" fmla="*/ 18 w 995"/>
                <a:gd name="T1" fmla="*/ 49 h 463"/>
                <a:gd name="T2" fmla="*/ 40 w 995"/>
                <a:gd name="T3" fmla="*/ 9 h 463"/>
                <a:gd name="T4" fmla="*/ 62 w 995"/>
                <a:gd name="T5" fmla="*/ 13 h 463"/>
                <a:gd name="T6" fmla="*/ 85 w 995"/>
                <a:gd name="T7" fmla="*/ 9 h 463"/>
                <a:gd name="T8" fmla="*/ 111 w 995"/>
                <a:gd name="T9" fmla="*/ 126 h 463"/>
                <a:gd name="T10" fmla="*/ 134 w 995"/>
                <a:gd name="T11" fmla="*/ 45 h 463"/>
                <a:gd name="T12" fmla="*/ 156 w 995"/>
                <a:gd name="T13" fmla="*/ 58 h 463"/>
                <a:gd name="T14" fmla="*/ 178 w 995"/>
                <a:gd name="T15" fmla="*/ 63 h 463"/>
                <a:gd name="T16" fmla="*/ 205 w 995"/>
                <a:gd name="T17" fmla="*/ 81 h 463"/>
                <a:gd name="T18" fmla="*/ 228 w 995"/>
                <a:gd name="T19" fmla="*/ 49 h 463"/>
                <a:gd name="T20" fmla="*/ 250 w 995"/>
                <a:gd name="T21" fmla="*/ 112 h 463"/>
                <a:gd name="T22" fmla="*/ 272 w 995"/>
                <a:gd name="T23" fmla="*/ 67 h 463"/>
                <a:gd name="T24" fmla="*/ 299 w 995"/>
                <a:gd name="T25" fmla="*/ 72 h 463"/>
                <a:gd name="T26" fmla="*/ 321 w 995"/>
                <a:gd name="T27" fmla="*/ 58 h 463"/>
                <a:gd name="T28" fmla="*/ 344 w 995"/>
                <a:gd name="T29" fmla="*/ 90 h 463"/>
                <a:gd name="T30" fmla="*/ 366 w 995"/>
                <a:gd name="T31" fmla="*/ 117 h 463"/>
                <a:gd name="T32" fmla="*/ 393 w 995"/>
                <a:gd name="T33" fmla="*/ 216 h 463"/>
                <a:gd name="T34" fmla="*/ 415 w 995"/>
                <a:gd name="T35" fmla="*/ 319 h 463"/>
                <a:gd name="T36" fmla="*/ 437 w 995"/>
                <a:gd name="T37" fmla="*/ 180 h 463"/>
                <a:gd name="T38" fmla="*/ 460 w 995"/>
                <a:gd name="T39" fmla="*/ 189 h 463"/>
                <a:gd name="T40" fmla="*/ 486 w 995"/>
                <a:gd name="T41" fmla="*/ 360 h 463"/>
                <a:gd name="T42" fmla="*/ 509 w 995"/>
                <a:gd name="T43" fmla="*/ 319 h 463"/>
                <a:gd name="T44" fmla="*/ 531 w 995"/>
                <a:gd name="T45" fmla="*/ 22 h 463"/>
                <a:gd name="T46" fmla="*/ 553 w 995"/>
                <a:gd name="T47" fmla="*/ 27 h 463"/>
                <a:gd name="T48" fmla="*/ 580 w 995"/>
                <a:gd name="T49" fmla="*/ 0 h 463"/>
                <a:gd name="T50" fmla="*/ 603 w 995"/>
                <a:gd name="T51" fmla="*/ 36 h 463"/>
                <a:gd name="T52" fmla="*/ 625 w 995"/>
                <a:gd name="T53" fmla="*/ 112 h 463"/>
                <a:gd name="T54" fmla="*/ 647 w 995"/>
                <a:gd name="T55" fmla="*/ 9 h 463"/>
                <a:gd name="T56" fmla="*/ 674 w 995"/>
                <a:gd name="T57" fmla="*/ 40 h 463"/>
                <a:gd name="T58" fmla="*/ 696 w 995"/>
                <a:gd name="T59" fmla="*/ 49 h 463"/>
                <a:gd name="T60" fmla="*/ 719 w 995"/>
                <a:gd name="T61" fmla="*/ 63 h 463"/>
                <a:gd name="T62" fmla="*/ 741 w 995"/>
                <a:gd name="T63" fmla="*/ 94 h 463"/>
                <a:gd name="T64" fmla="*/ 768 w 995"/>
                <a:gd name="T65" fmla="*/ 54 h 463"/>
                <a:gd name="T66" fmla="*/ 790 w 995"/>
                <a:gd name="T67" fmla="*/ 58 h 463"/>
                <a:gd name="T68" fmla="*/ 812 w 995"/>
                <a:gd name="T69" fmla="*/ 90 h 463"/>
                <a:gd name="T70" fmla="*/ 835 w 995"/>
                <a:gd name="T71" fmla="*/ 67 h 463"/>
                <a:gd name="T72" fmla="*/ 861 w 995"/>
                <a:gd name="T73" fmla="*/ 81 h 463"/>
                <a:gd name="T74" fmla="*/ 884 w 995"/>
                <a:gd name="T75" fmla="*/ 63 h 463"/>
                <a:gd name="T76" fmla="*/ 906 w 995"/>
                <a:gd name="T77" fmla="*/ 58 h 463"/>
                <a:gd name="T78" fmla="*/ 928 w 995"/>
                <a:gd name="T79" fmla="*/ 76 h 463"/>
                <a:gd name="T80" fmla="*/ 955 w 995"/>
                <a:gd name="T81" fmla="*/ 67 h 463"/>
                <a:gd name="T82" fmla="*/ 978 w 995"/>
                <a:gd name="T83" fmla="*/ 63 h 4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5"/>
                <a:gd name="T127" fmla="*/ 0 h 463"/>
                <a:gd name="T128" fmla="*/ 995 w 995"/>
                <a:gd name="T129" fmla="*/ 463 h 4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5" h="463">
                  <a:moveTo>
                    <a:pt x="0" y="18"/>
                  </a:moveTo>
                  <a:lnTo>
                    <a:pt x="9" y="54"/>
                  </a:lnTo>
                  <a:lnTo>
                    <a:pt x="18" y="49"/>
                  </a:lnTo>
                  <a:lnTo>
                    <a:pt x="22" y="31"/>
                  </a:lnTo>
                  <a:lnTo>
                    <a:pt x="31" y="13"/>
                  </a:lnTo>
                  <a:lnTo>
                    <a:pt x="40" y="9"/>
                  </a:lnTo>
                  <a:lnTo>
                    <a:pt x="49" y="9"/>
                  </a:lnTo>
                  <a:lnTo>
                    <a:pt x="53" y="4"/>
                  </a:lnTo>
                  <a:lnTo>
                    <a:pt x="62" y="13"/>
                  </a:lnTo>
                  <a:lnTo>
                    <a:pt x="71" y="13"/>
                  </a:lnTo>
                  <a:lnTo>
                    <a:pt x="80" y="0"/>
                  </a:lnTo>
                  <a:lnTo>
                    <a:pt x="85" y="9"/>
                  </a:lnTo>
                  <a:lnTo>
                    <a:pt x="94" y="4"/>
                  </a:lnTo>
                  <a:lnTo>
                    <a:pt x="103" y="40"/>
                  </a:lnTo>
                  <a:lnTo>
                    <a:pt x="111" y="126"/>
                  </a:lnTo>
                  <a:lnTo>
                    <a:pt x="116" y="112"/>
                  </a:lnTo>
                  <a:lnTo>
                    <a:pt x="125" y="58"/>
                  </a:lnTo>
                  <a:lnTo>
                    <a:pt x="134" y="45"/>
                  </a:lnTo>
                  <a:lnTo>
                    <a:pt x="143" y="54"/>
                  </a:lnTo>
                  <a:lnTo>
                    <a:pt x="147" y="54"/>
                  </a:lnTo>
                  <a:lnTo>
                    <a:pt x="156" y="58"/>
                  </a:lnTo>
                  <a:lnTo>
                    <a:pt x="165" y="67"/>
                  </a:lnTo>
                  <a:lnTo>
                    <a:pt x="174" y="63"/>
                  </a:lnTo>
                  <a:lnTo>
                    <a:pt x="178" y="63"/>
                  </a:lnTo>
                  <a:lnTo>
                    <a:pt x="187" y="76"/>
                  </a:lnTo>
                  <a:lnTo>
                    <a:pt x="196" y="81"/>
                  </a:lnTo>
                  <a:lnTo>
                    <a:pt x="205" y="81"/>
                  </a:lnTo>
                  <a:lnTo>
                    <a:pt x="210" y="81"/>
                  </a:lnTo>
                  <a:lnTo>
                    <a:pt x="219" y="58"/>
                  </a:lnTo>
                  <a:lnTo>
                    <a:pt x="228" y="49"/>
                  </a:lnTo>
                  <a:lnTo>
                    <a:pt x="236" y="81"/>
                  </a:lnTo>
                  <a:lnTo>
                    <a:pt x="241" y="117"/>
                  </a:lnTo>
                  <a:lnTo>
                    <a:pt x="250" y="112"/>
                  </a:lnTo>
                  <a:lnTo>
                    <a:pt x="259" y="81"/>
                  </a:lnTo>
                  <a:lnTo>
                    <a:pt x="268" y="67"/>
                  </a:lnTo>
                  <a:lnTo>
                    <a:pt x="272" y="67"/>
                  </a:lnTo>
                  <a:lnTo>
                    <a:pt x="281" y="49"/>
                  </a:lnTo>
                  <a:lnTo>
                    <a:pt x="290" y="49"/>
                  </a:lnTo>
                  <a:lnTo>
                    <a:pt x="299" y="72"/>
                  </a:lnTo>
                  <a:lnTo>
                    <a:pt x="303" y="72"/>
                  </a:lnTo>
                  <a:lnTo>
                    <a:pt x="312" y="54"/>
                  </a:lnTo>
                  <a:lnTo>
                    <a:pt x="321" y="58"/>
                  </a:lnTo>
                  <a:lnTo>
                    <a:pt x="330" y="63"/>
                  </a:lnTo>
                  <a:lnTo>
                    <a:pt x="335" y="76"/>
                  </a:lnTo>
                  <a:lnTo>
                    <a:pt x="344" y="90"/>
                  </a:lnTo>
                  <a:lnTo>
                    <a:pt x="353" y="90"/>
                  </a:lnTo>
                  <a:lnTo>
                    <a:pt x="361" y="103"/>
                  </a:lnTo>
                  <a:lnTo>
                    <a:pt x="366" y="117"/>
                  </a:lnTo>
                  <a:lnTo>
                    <a:pt x="375" y="117"/>
                  </a:lnTo>
                  <a:lnTo>
                    <a:pt x="384" y="153"/>
                  </a:lnTo>
                  <a:lnTo>
                    <a:pt x="393" y="216"/>
                  </a:lnTo>
                  <a:lnTo>
                    <a:pt x="397" y="265"/>
                  </a:lnTo>
                  <a:lnTo>
                    <a:pt x="406" y="306"/>
                  </a:lnTo>
                  <a:lnTo>
                    <a:pt x="415" y="319"/>
                  </a:lnTo>
                  <a:lnTo>
                    <a:pt x="424" y="283"/>
                  </a:lnTo>
                  <a:lnTo>
                    <a:pt x="428" y="229"/>
                  </a:lnTo>
                  <a:lnTo>
                    <a:pt x="437" y="180"/>
                  </a:lnTo>
                  <a:lnTo>
                    <a:pt x="446" y="157"/>
                  </a:lnTo>
                  <a:lnTo>
                    <a:pt x="455" y="153"/>
                  </a:lnTo>
                  <a:lnTo>
                    <a:pt x="460" y="189"/>
                  </a:lnTo>
                  <a:lnTo>
                    <a:pt x="469" y="229"/>
                  </a:lnTo>
                  <a:lnTo>
                    <a:pt x="478" y="274"/>
                  </a:lnTo>
                  <a:lnTo>
                    <a:pt x="486" y="360"/>
                  </a:lnTo>
                  <a:lnTo>
                    <a:pt x="491" y="459"/>
                  </a:lnTo>
                  <a:lnTo>
                    <a:pt x="500" y="463"/>
                  </a:lnTo>
                  <a:lnTo>
                    <a:pt x="509" y="319"/>
                  </a:lnTo>
                  <a:lnTo>
                    <a:pt x="518" y="144"/>
                  </a:lnTo>
                  <a:lnTo>
                    <a:pt x="522" y="22"/>
                  </a:lnTo>
                  <a:lnTo>
                    <a:pt x="531" y="22"/>
                  </a:lnTo>
                  <a:lnTo>
                    <a:pt x="540" y="27"/>
                  </a:lnTo>
                  <a:lnTo>
                    <a:pt x="549" y="0"/>
                  </a:lnTo>
                  <a:lnTo>
                    <a:pt x="553" y="27"/>
                  </a:lnTo>
                  <a:lnTo>
                    <a:pt x="562" y="81"/>
                  </a:lnTo>
                  <a:lnTo>
                    <a:pt x="571" y="45"/>
                  </a:lnTo>
                  <a:lnTo>
                    <a:pt x="580" y="0"/>
                  </a:lnTo>
                  <a:lnTo>
                    <a:pt x="585" y="54"/>
                  </a:lnTo>
                  <a:lnTo>
                    <a:pt x="594" y="99"/>
                  </a:lnTo>
                  <a:lnTo>
                    <a:pt x="603" y="36"/>
                  </a:lnTo>
                  <a:lnTo>
                    <a:pt x="611" y="9"/>
                  </a:lnTo>
                  <a:lnTo>
                    <a:pt x="616" y="49"/>
                  </a:lnTo>
                  <a:lnTo>
                    <a:pt x="625" y="112"/>
                  </a:lnTo>
                  <a:lnTo>
                    <a:pt x="634" y="112"/>
                  </a:lnTo>
                  <a:lnTo>
                    <a:pt x="643" y="18"/>
                  </a:lnTo>
                  <a:lnTo>
                    <a:pt x="647" y="9"/>
                  </a:lnTo>
                  <a:lnTo>
                    <a:pt x="656" y="81"/>
                  </a:lnTo>
                  <a:lnTo>
                    <a:pt x="665" y="81"/>
                  </a:lnTo>
                  <a:lnTo>
                    <a:pt x="674" y="40"/>
                  </a:lnTo>
                  <a:lnTo>
                    <a:pt x="678" y="58"/>
                  </a:lnTo>
                  <a:lnTo>
                    <a:pt x="687" y="67"/>
                  </a:lnTo>
                  <a:lnTo>
                    <a:pt x="696" y="49"/>
                  </a:lnTo>
                  <a:lnTo>
                    <a:pt x="705" y="72"/>
                  </a:lnTo>
                  <a:lnTo>
                    <a:pt x="710" y="108"/>
                  </a:lnTo>
                  <a:lnTo>
                    <a:pt x="719" y="63"/>
                  </a:lnTo>
                  <a:lnTo>
                    <a:pt x="728" y="13"/>
                  </a:lnTo>
                  <a:lnTo>
                    <a:pt x="736" y="45"/>
                  </a:lnTo>
                  <a:lnTo>
                    <a:pt x="741" y="94"/>
                  </a:lnTo>
                  <a:lnTo>
                    <a:pt x="750" y="81"/>
                  </a:lnTo>
                  <a:lnTo>
                    <a:pt x="759" y="63"/>
                  </a:lnTo>
                  <a:lnTo>
                    <a:pt x="768" y="54"/>
                  </a:lnTo>
                  <a:lnTo>
                    <a:pt x="772" y="58"/>
                  </a:lnTo>
                  <a:lnTo>
                    <a:pt x="781" y="72"/>
                  </a:lnTo>
                  <a:lnTo>
                    <a:pt x="790" y="58"/>
                  </a:lnTo>
                  <a:lnTo>
                    <a:pt x="799" y="63"/>
                  </a:lnTo>
                  <a:lnTo>
                    <a:pt x="803" y="90"/>
                  </a:lnTo>
                  <a:lnTo>
                    <a:pt x="812" y="90"/>
                  </a:lnTo>
                  <a:lnTo>
                    <a:pt x="821" y="31"/>
                  </a:lnTo>
                  <a:lnTo>
                    <a:pt x="830" y="18"/>
                  </a:lnTo>
                  <a:lnTo>
                    <a:pt x="835" y="67"/>
                  </a:lnTo>
                  <a:lnTo>
                    <a:pt x="844" y="85"/>
                  </a:lnTo>
                  <a:lnTo>
                    <a:pt x="853" y="72"/>
                  </a:lnTo>
                  <a:lnTo>
                    <a:pt x="861" y="81"/>
                  </a:lnTo>
                  <a:lnTo>
                    <a:pt x="866" y="72"/>
                  </a:lnTo>
                  <a:lnTo>
                    <a:pt x="875" y="67"/>
                  </a:lnTo>
                  <a:lnTo>
                    <a:pt x="884" y="63"/>
                  </a:lnTo>
                  <a:lnTo>
                    <a:pt x="893" y="54"/>
                  </a:lnTo>
                  <a:lnTo>
                    <a:pt x="897" y="40"/>
                  </a:lnTo>
                  <a:lnTo>
                    <a:pt x="906" y="58"/>
                  </a:lnTo>
                  <a:lnTo>
                    <a:pt x="915" y="90"/>
                  </a:lnTo>
                  <a:lnTo>
                    <a:pt x="924" y="99"/>
                  </a:lnTo>
                  <a:lnTo>
                    <a:pt x="928" y="76"/>
                  </a:lnTo>
                  <a:lnTo>
                    <a:pt x="937" y="49"/>
                  </a:lnTo>
                  <a:lnTo>
                    <a:pt x="946" y="49"/>
                  </a:lnTo>
                  <a:lnTo>
                    <a:pt x="955" y="67"/>
                  </a:lnTo>
                  <a:lnTo>
                    <a:pt x="960" y="72"/>
                  </a:lnTo>
                  <a:lnTo>
                    <a:pt x="969" y="67"/>
                  </a:lnTo>
                  <a:lnTo>
                    <a:pt x="978" y="63"/>
                  </a:lnTo>
                  <a:lnTo>
                    <a:pt x="986" y="72"/>
                  </a:lnTo>
                  <a:lnTo>
                    <a:pt x="995" y="90"/>
                  </a:lnTo>
                </a:path>
              </a:pathLst>
            </a:custGeom>
            <a:noFill/>
            <a:ln w="9525">
              <a:solidFill>
                <a:srgbClr val="FF5555"/>
              </a:solidFill>
              <a:prstDash val="solid"/>
              <a:round/>
              <a:headEnd/>
              <a:tailEnd/>
            </a:ln>
          </p:spPr>
          <p:txBody>
            <a:bodyPr/>
            <a:lstStyle/>
            <a:p>
              <a:endParaRPr lang="en-GB"/>
            </a:p>
          </p:txBody>
        </p:sp>
      </p:grpSp>
      <p:sp>
        <p:nvSpPr>
          <p:cNvPr id="43" name="Text Box 9"/>
          <p:cNvSpPr txBox="1">
            <a:spLocks noChangeArrowheads="1"/>
          </p:cNvSpPr>
          <p:nvPr/>
        </p:nvSpPr>
        <p:spPr bwMode="auto">
          <a:xfrm>
            <a:off x="7968335" y="5994285"/>
            <a:ext cx="1462439" cy="307777"/>
          </a:xfrm>
          <a:prstGeom prst="rect">
            <a:avLst/>
          </a:prstGeom>
          <a:noFill/>
          <a:ln w="12700">
            <a:noFill/>
            <a:miter lim="800000"/>
            <a:headEnd/>
            <a:tailEnd/>
          </a:ln>
        </p:spPr>
        <p:txBody>
          <a:bodyPr>
            <a:spAutoFit/>
          </a:bodyPr>
          <a:lstStyle/>
          <a:p>
            <a:pPr algn="ctr" eaLnBrk="0" hangingPunct="0"/>
            <a:r>
              <a:rPr lang="en-US" sz="1400" b="1" dirty="0" smtClean="0">
                <a:solidFill>
                  <a:srgbClr val="FF0000"/>
                </a:solidFill>
                <a:latin typeface="Arial Narrow" pitchFamily="34" charset="0"/>
                <a:cs typeface="Arial" charset="0"/>
              </a:rPr>
              <a:t>Prediction error</a:t>
            </a:r>
            <a:endParaRPr lang="en-US" sz="1400" b="1" i="1" dirty="0">
              <a:solidFill>
                <a:srgbClr val="FF0000"/>
              </a:solidFill>
              <a:latin typeface="Arial Narrow" pitchFamily="34" charset="0"/>
              <a:cs typeface="Arial" charset="0"/>
            </a:endParaRPr>
          </a:p>
        </p:txBody>
      </p:sp>
    </p:spTree>
    <p:extLst>
      <p:ext uri="{BB962C8B-B14F-4D97-AF65-F5344CB8AC3E}">
        <p14:creationId xmlns:p14="http://schemas.microsoft.com/office/powerpoint/2010/main" xmlns="" val="3109672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 repeatCount="3000" fill="remove" display="0">
                  <p:stCondLst>
                    <p:cond delay="indefinite"/>
                  </p:stCondLst>
                  <p:endCondLst>
                    <p:cond evt="onPrev" delay="0">
                      <p:tgtEl>
                        <p:sldTgt/>
                      </p:tgtEl>
                    </p:cond>
                    <p:cond evt="onStopAudio" delay="0">
                      <p:tgtEl>
                        <p:sldTgt/>
                      </p:tgtEl>
                    </p:cond>
                  </p:endCondLst>
                </p:cTn>
                <p:tgtEl>
                  <p:spTgt spid="34"/>
                </p:tgtEl>
              </p:cMediaNode>
            </p:audio>
            <p:seq concurrent="1" nextAc="seek">
              <p:cTn id="9" restart="whenNotActive" fill="hold" evtFilter="cancelBubble" nodeType="interactiveSeq">
                <p:stCondLst>
                  <p:cond evt="onClick" delay="0">
                    <p:tgtEl>
                      <p:spTgt spid="9235"/>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34"/>
                                        </p:tgtEl>
                                      </p:cBhvr>
                                    </p:cmd>
                                  </p:childTnLst>
                                </p:cTn>
                              </p:par>
                            </p:childTnLst>
                          </p:cTn>
                        </p:par>
                      </p:childTnLst>
                    </p:cTn>
                  </p:par>
                </p:childTnLst>
              </p:cTn>
              <p:nextCondLst>
                <p:cond evt="onClick" delay="0">
                  <p:tgtEl>
                    <p:spTgt spid="923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48" name="Picture 211"/>
          <p:cNvPicPr>
            <a:picLocks noChangeAspect="1" noChangeArrowheads="1"/>
          </p:cNvPicPr>
          <p:nvPr/>
        </p:nvPicPr>
        <p:blipFill>
          <a:blip r:embed="rId4" cstate="print"/>
          <a:srcRect/>
          <a:stretch>
            <a:fillRect/>
          </a:stretch>
        </p:blipFill>
        <p:spPr bwMode="auto">
          <a:xfrm>
            <a:off x="4608423" y="2528900"/>
            <a:ext cx="1587500" cy="1428750"/>
          </a:xfrm>
          <a:prstGeom prst="rect">
            <a:avLst/>
          </a:prstGeom>
          <a:noFill/>
          <a:ln w="9525">
            <a:noFill/>
            <a:miter lim="800000"/>
            <a:headEnd/>
            <a:tailEnd/>
          </a:ln>
        </p:spPr>
      </p:pic>
      <p:pic>
        <p:nvPicPr>
          <p:cNvPr id="23578" name="Picture 80"/>
          <p:cNvPicPr>
            <a:picLocks noChangeAspect="1" noChangeArrowheads="1"/>
          </p:cNvPicPr>
          <p:nvPr/>
        </p:nvPicPr>
        <p:blipFill>
          <a:blip r:embed="rId5" cstate="print"/>
          <a:srcRect/>
          <a:stretch>
            <a:fillRect/>
          </a:stretch>
        </p:blipFill>
        <p:spPr bwMode="auto">
          <a:xfrm>
            <a:off x="2509745" y="2528900"/>
            <a:ext cx="1587500" cy="1428750"/>
          </a:xfrm>
          <a:prstGeom prst="rect">
            <a:avLst/>
          </a:prstGeom>
          <a:noFill/>
          <a:ln w="9525">
            <a:noFill/>
            <a:miter lim="800000"/>
            <a:headEnd/>
            <a:tailEnd/>
          </a:ln>
        </p:spPr>
      </p:pic>
      <p:pic>
        <p:nvPicPr>
          <p:cNvPr id="23564" name="Picture 36"/>
          <p:cNvPicPr>
            <a:picLocks noChangeAspect="1" noChangeArrowheads="1"/>
          </p:cNvPicPr>
          <p:nvPr/>
        </p:nvPicPr>
        <p:blipFill>
          <a:blip r:embed="rId6" cstate="print"/>
          <a:srcRect/>
          <a:stretch>
            <a:fillRect/>
          </a:stretch>
        </p:blipFill>
        <p:spPr bwMode="auto">
          <a:xfrm>
            <a:off x="2509745" y="565150"/>
            <a:ext cx="1587500" cy="1428750"/>
          </a:xfrm>
          <a:prstGeom prst="rect">
            <a:avLst/>
          </a:prstGeom>
          <a:noFill/>
          <a:ln w="9525">
            <a:noFill/>
            <a:miter lim="800000"/>
            <a:headEnd/>
            <a:tailEnd/>
          </a:ln>
        </p:spPr>
      </p:pic>
      <p:pic>
        <p:nvPicPr>
          <p:cNvPr id="23642" name="Picture 167"/>
          <p:cNvPicPr>
            <a:picLocks noChangeAspect="1" noChangeArrowheads="1"/>
          </p:cNvPicPr>
          <p:nvPr/>
        </p:nvPicPr>
        <p:blipFill>
          <a:blip r:embed="rId7" cstate="print"/>
          <a:srcRect/>
          <a:stretch>
            <a:fillRect/>
          </a:stretch>
        </p:blipFill>
        <p:spPr bwMode="auto">
          <a:xfrm>
            <a:off x="4608423" y="565150"/>
            <a:ext cx="1587500" cy="1428750"/>
          </a:xfrm>
          <a:prstGeom prst="rect">
            <a:avLst/>
          </a:prstGeom>
          <a:noFill/>
          <a:ln w="9525">
            <a:noFill/>
            <a:miter lim="800000"/>
            <a:headEnd/>
            <a:tailEnd/>
          </a:ln>
        </p:spPr>
      </p:pic>
      <p:sp>
        <p:nvSpPr>
          <p:cNvPr id="23556" name="Text Box 6"/>
          <p:cNvSpPr txBox="1">
            <a:spLocks noChangeArrowheads="1"/>
          </p:cNvSpPr>
          <p:nvPr/>
        </p:nvSpPr>
        <p:spPr bwMode="auto">
          <a:xfrm>
            <a:off x="182470" y="2614625"/>
            <a:ext cx="1727200" cy="1015663"/>
          </a:xfrm>
          <a:prstGeom prst="rect">
            <a:avLst/>
          </a:prstGeom>
          <a:noFill/>
          <a:ln w="12700">
            <a:noFill/>
            <a:miter lim="800000"/>
            <a:headEnd/>
            <a:tailEnd/>
          </a:ln>
        </p:spPr>
        <p:txBody>
          <a:bodyPr>
            <a:spAutoFit/>
          </a:bodyPr>
          <a:lstStyle/>
          <a:p>
            <a:pPr algn="r" eaLnBrk="0" hangingPunct="0"/>
            <a:r>
              <a:rPr lang="en-US" sz="2000" dirty="0">
                <a:solidFill>
                  <a:srgbClr val="990033"/>
                </a:solidFill>
                <a:latin typeface="Arial Narrow" pitchFamily="34" charset="0"/>
              </a:rPr>
              <a:t>omission and violation of predictions</a:t>
            </a:r>
          </a:p>
        </p:txBody>
      </p:sp>
      <p:sp>
        <p:nvSpPr>
          <p:cNvPr id="23557" name="Text Box 7"/>
          <p:cNvSpPr txBox="1">
            <a:spLocks noChangeArrowheads="1"/>
          </p:cNvSpPr>
          <p:nvPr/>
        </p:nvSpPr>
        <p:spPr bwMode="auto">
          <a:xfrm>
            <a:off x="6519422" y="4959170"/>
            <a:ext cx="2303464" cy="369332"/>
          </a:xfrm>
          <a:prstGeom prst="rect">
            <a:avLst/>
          </a:prstGeom>
          <a:noFill/>
          <a:ln w="9525">
            <a:noFill/>
            <a:miter lim="800000"/>
            <a:headEnd/>
            <a:tailEnd/>
          </a:ln>
        </p:spPr>
        <p:txBody>
          <a:bodyPr>
            <a:spAutoFit/>
          </a:bodyPr>
          <a:lstStyle/>
          <a:p>
            <a:r>
              <a:rPr lang="en-GB" dirty="0">
                <a:solidFill>
                  <a:srgbClr val="990033"/>
                </a:solidFill>
                <a:latin typeface="Arial Narrow" pitchFamily="34" charset="0"/>
              </a:rPr>
              <a:t>Stimulus but no percept</a:t>
            </a:r>
          </a:p>
        </p:txBody>
      </p:sp>
      <p:sp>
        <p:nvSpPr>
          <p:cNvPr id="23558" name="Text Box 8"/>
          <p:cNvSpPr txBox="1">
            <a:spLocks noChangeArrowheads="1"/>
          </p:cNvSpPr>
          <p:nvPr/>
        </p:nvSpPr>
        <p:spPr bwMode="auto">
          <a:xfrm>
            <a:off x="6519422" y="5589240"/>
            <a:ext cx="2303464" cy="369332"/>
          </a:xfrm>
          <a:prstGeom prst="rect">
            <a:avLst/>
          </a:prstGeom>
          <a:noFill/>
          <a:ln w="9525">
            <a:noFill/>
            <a:miter lim="800000"/>
            <a:headEnd/>
            <a:tailEnd/>
          </a:ln>
        </p:spPr>
        <p:txBody>
          <a:bodyPr>
            <a:spAutoFit/>
          </a:bodyPr>
          <a:lstStyle/>
          <a:p>
            <a:r>
              <a:rPr lang="en-GB" dirty="0">
                <a:solidFill>
                  <a:srgbClr val="990033"/>
                </a:solidFill>
                <a:latin typeface="Arial Narrow" pitchFamily="34" charset="0"/>
              </a:rPr>
              <a:t>Percept but no stimulus</a:t>
            </a:r>
          </a:p>
        </p:txBody>
      </p:sp>
      <p:sp>
        <p:nvSpPr>
          <p:cNvPr id="23563" name="Rectangle 35"/>
          <p:cNvSpPr>
            <a:spLocks noChangeArrowheads="1"/>
          </p:cNvSpPr>
          <p:nvPr/>
        </p:nvSpPr>
        <p:spPr bwMode="auto">
          <a:xfrm>
            <a:off x="2503395" y="565150"/>
            <a:ext cx="1593850" cy="1428750"/>
          </a:xfrm>
          <a:prstGeom prst="rect">
            <a:avLst/>
          </a:prstGeom>
          <a:noFill/>
          <a:ln w="0">
            <a:solidFill>
              <a:srgbClr val="FFFFFF"/>
            </a:solidFill>
            <a:miter lim="800000"/>
            <a:headEnd/>
            <a:tailEnd/>
          </a:ln>
        </p:spPr>
        <p:txBody>
          <a:bodyPr/>
          <a:lstStyle/>
          <a:p>
            <a:endParaRPr lang="en-GB"/>
          </a:p>
        </p:txBody>
      </p:sp>
      <p:sp>
        <p:nvSpPr>
          <p:cNvPr id="23565" name="Rectangle 38"/>
          <p:cNvSpPr>
            <a:spLocks noChangeArrowheads="1"/>
          </p:cNvSpPr>
          <p:nvPr/>
        </p:nvSpPr>
        <p:spPr bwMode="auto">
          <a:xfrm rot="-5400000">
            <a:off x="1947689" y="1246303"/>
            <a:ext cx="509755"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Frequency (Hz)</a:t>
            </a:r>
            <a:endParaRPr lang="en-GB"/>
          </a:p>
        </p:txBody>
      </p:sp>
      <p:sp>
        <p:nvSpPr>
          <p:cNvPr id="23566" name="Rectangle 39"/>
          <p:cNvSpPr>
            <a:spLocks noChangeArrowheads="1"/>
          </p:cNvSpPr>
          <p:nvPr/>
        </p:nvSpPr>
        <p:spPr bwMode="auto">
          <a:xfrm>
            <a:off x="2708131" y="1631950"/>
            <a:ext cx="1248740" cy="184666"/>
          </a:xfrm>
          <a:prstGeom prst="rect">
            <a:avLst/>
          </a:prstGeom>
          <a:noFill/>
          <a:ln w="9525">
            <a:noFill/>
            <a:miter lim="800000"/>
            <a:headEnd/>
            <a:tailEnd/>
          </a:ln>
        </p:spPr>
        <p:txBody>
          <a:bodyPr wrap="none" lIns="0" tIns="0" rIns="0" bIns="0">
            <a:spAutoFit/>
          </a:bodyPr>
          <a:lstStyle/>
          <a:p>
            <a:r>
              <a:rPr lang="en-GB" sz="1200" b="1">
                <a:solidFill>
                  <a:schemeClr val="bg1"/>
                </a:solidFill>
                <a:latin typeface="Arial Narrow" pitchFamily="34" charset="0"/>
              </a:rPr>
              <a:t>stimulus (sonogram)</a:t>
            </a:r>
            <a:endParaRPr lang="en-GB" sz="1600" b="1">
              <a:solidFill>
                <a:schemeClr val="bg1"/>
              </a:solidFill>
            </a:endParaRPr>
          </a:p>
        </p:txBody>
      </p:sp>
      <p:sp>
        <p:nvSpPr>
          <p:cNvPr id="23569" name="Rectangle 59"/>
          <p:cNvSpPr>
            <a:spLocks noChangeArrowheads="1"/>
          </p:cNvSpPr>
          <p:nvPr/>
        </p:nvSpPr>
        <p:spPr bwMode="auto">
          <a:xfrm>
            <a:off x="2325466" y="1685926"/>
            <a:ext cx="141064" cy="92333"/>
          </a:xfrm>
          <a:prstGeom prst="rect">
            <a:avLst/>
          </a:prstGeom>
          <a:noFill/>
          <a:ln w="9525">
            <a:noFill/>
            <a:miter lim="800000"/>
            <a:headEnd/>
            <a:tailEnd/>
          </a:ln>
        </p:spPr>
        <p:txBody>
          <a:bodyPr wrap="none" lIns="0" tIns="0" rIns="0" bIns="0">
            <a:spAutoFit/>
          </a:bodyPr>
          <a:lstStyle/>
          <a:p>
            <a:r>
              <a:rPr lang="en-GB" sz="600">
                <a:solidFill>
                  <a:srgbClr val="000000"/>
                </a:solidFill>
                <a:latin typeface="Arial Narrow" pitchFamily="34" charset="0"/>
              </a:rPr>
              <a:t>2500</a:t>
            </a:r>
            <a:endParaRPr lang="en-GB" sz="1600"/>
          </a:p>
        </p:txBody>
      </p:sp>
      <p:sp>
        <p:nvSpPr>
          <p:cNvPr id="23570" name="Rectangle 62"/>
          <p:cNvSpPr>
            <a:spLocks noChangeArrowheads="1"/>
          </p:cNvSpPr>
          <p:nvPr/>
        </p:nvSpPr>
        <p:spPr bwMode="auto">
          <a:xfrm>
            <a:off x="2311307" y="1450976"/>
            <a:ext cx="141064" cy="92333"/>
          </a:xfrm>
          <a:prstGeom prst="rect">
            <a:avLst/>
          </a:prstGeom>
          <a:noFill/>
          <a:ln w="9525">
            <a:noFill/>
            <a:miter lim="800000"/>
            <a:headEnd/>
            <a:tailEnd/>
          </a:ln>
        </p:spPr>
        <p:txBody>
          <a:bodyPr wrap="none" lIns="0" tIns="0" rIns="0" bIns="0">
            <a:spAutoFit/>
          </a:bodyPr>
          <a:lstStyle/>
          <a:p>
            <a:r>
              <a:rPr lang="en-GB" sz="600">
                <a:solidFill>
                  <a:srgbClr val="000000"/>
                </a:solidFill>
                <a:latin typeface="Arial Narrow" pitchFamily="34" charset="0"/>
              </a:rPr>
              <a:t>3000</a:t>
            </a:r>
            <a:endParaRPr lang="en-GB" sz="1600"/>
          </a:p>
        </p:txBody>
      </p:sp>
      <p:sp>
        <p:nvSpPr>
          <p:cNvPr id="23571" name="Rectangle 65"/>
          <p:cNvSpPr>
            <a:spLocks noChangeArrowheads="1"/>
          </p:cNvSpPr>
          <p:nvPr/>
        </p:nvSpPr>
        <p:spPr bwMode="auto">
          <a:xfrm>
            <a:off x="2311307" y="1222376"/>
            <a:ext cx="166712"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3500</a:t>
            </a:r>
            <a:endParaRPr lang="en-GB"/>
          </a:p>
        </p:txBody>
      </p:sp>
      <p:sp>
        <p:nvSpPr>
          <p:cNvPr id="23572" name="Rectangle 68"/>
          <p:cNvSpPr>
            <a:spLocks noChangeArrowheads="1"/>
          </p:cNvSpPr>
          <p:nvPr/>
        </p:nvSpPr>
        <p:spPr bwMode="auto">
          <a:xfrm>
            <a:off x="2311307" y="985838"/>
            <a:ext cx="166712"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4000</a:t>
            </a:r>
            <a:endParaRPr lang="en-GB"/>
          </a:p>
        </p:txBody>
      </p:sp>
      <p:sp>
        <p:nvSpPr>
          <p:cNvPr id="23573" name="Rectangle 71"/>
          <p:cNvSpPr>
            <a:spLocks noChangeArrowheads="1"/>
          </p:cNvSpPr>
          <p:nvPr/>
        </p:nvSpPr>
        <p:spPr bwMode="auto">
          <a:xfrm>
            <a:off x="2311307" y="750888"/>
            <a:ext cx="166712"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4500</a:t>
            </a:r>
            <a:endParaRPr lang="en-GB"/>
          </a:p>
        </p:txBody>
      </p:sp>
      <p:sp>
        <p:nvSpPr>
          <p:cNvPr id="23579" name="Rectangle 81"/>
          <p:cNvSpPr>
            <a:spLocks noChangeArrowheads="1"/>
          </p:cNvSpPr>
          <p:nvPr/>
        </p:nvSpPr>
        <p:spPr bwMode="auto">
          <a:xfrm>
            <a:off x="3112995" y="4100526"/>
            <a:ext cx="347852"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Time (sec)</a:t>
            </a:r>
            <a:endParaRPr lang="en-GB"/>
          </a:p>
        </p:txBody>
      </p:sp>
      <p:sp>
        <p:nvSpPr>
          <p:cNvPr id="23580" name="Rectangle 82"/>
          <p:cNvSpPr>
            <a:spLocks noChangeArrowheads="1"/>
          </p:cNvSpPr>
          <p:nvPr/>
        </p:nvSpPr>
        <p:spPr bwMode="auto">
          <a:xfrm rot="-5400000">
            <a:off x="1984558" y="3220922"/>
            <a:ext cx="436017" cy="92333"/>
          </a:xfrm>
          <a:prstGeom prst="rect">
            <a:avLst/>
          </a:prstGeom>
          <a:noFill/>
          <a:ln w="9525">
            <a:noFill/>
            <a:miter lim="800000"/>
            <a:headEnd/>
            <a:tailEnd/>
          </a:ln>
        </p:spPr>
        <p:txBody>
          <a:bodyPr wrap="none" lIns="0" tIns="0" rIns="0" bIns="0">
            <a:spAutoFit/>
          </a:bodyPr>
          <a:lstStyle/>
          <a:p>
            <a:r>
              <a:rPr lang="en-GB" sz="600">
                <a:solidFill>
                  <a:srgbClr val="000000"/>
                </a:solidFill>
                <a:latin typeface="Arial Narrow" pitchFamily="34" charset="0"/>
              </a:rPr>
              <a:t>Frequency (Hz)</a:t>
            </a:r>
            <a:endParaRPr lang="en-GB" sz="1600"/>
          </a:p>
        </p:txBody>
      </p:sp>
      <p:sp>
        <p:nvSpPr>
          <p:cNvPr id="23581" name="Rectangle 83"/>
          <p:cNvSpPr>
            <a:spLocks noChangeArrowheads="1"/>
          </p:cNvSpPr>
          <p:nvPr/>
        </p:nvSpPr>
        <p:spPr bwMode="auto">
          <a:xfrm>
            <a:off x="3063783" y="3554426"/>
            <a:ext cx="456856" cy="184666"/>
          </a:xfrm>
          <a:prstGeom prst="rect">
            <a:avLst/>
          </a:prstGeom>
          <a:noFill/>
          <a:ln w="9525">
            <a:noFill/>
            <a:miter lim="800000"/>
            <a:headEnd/>
            <a:tailEnd/>
          </a:ln>
        </p:spPr>
        <p:txBody>
          <a:bodyPr wrap="none" lIns="0" tIns="0" rIns="0" bIns="0">
            <a:spAutoFit/>
          </a:bodyPr>
          <a:lstStyle/>
          <a:p>
            <a:r>
              <a:rPr lang="en-GB" sz="1200" b="1">
                <a:solidFill>
                  <a:schemeClr val="bg1"/>
                </a:solidFill>
                <a:latin typeface="Arial Narrow" pitchFamily="34" charset="0"/>
              </a:rPr>
              <a:t>percept</a:t>
            </a:r>
            <a:endParaRPr lang="en-GB" sz="1600" b="1">
              <a:solidFill>
                <a:schemeClr val="bg1"/>
              </a:solidFill>
            </a:endParaRPr>
          </a:p>
        </p:txBody>
      </p:sp>
      <p:sp>
        <p:nvSpPr>
          <p:cNvPr id="23582" name="Freeform 85"/>
          <p:cNvSpPr>
            <a:spLocks/>
          </p:cNvSpPr>
          <p:nvPr/>
        </p:nvSpPr>
        <p:spPr bwMode="auto">
          <a:xfrm>
            <a:off x="2503395" y="2528900"/>
            <a:ext cx="1593850" cy="1428750"/>
          </a:xfrm>
          <a:custGeom>
            <a:avLst/>
            <a:gdLst>
              <a:gd name="T0" fmla="*/ 0 w 225"/>
              <a:gd name="T1" fmla="*/ 200 h 200"/>
              <a:gd name="T2" fmla="*/ 225 w 225"/>
              <a:gd name="T3" fmla="*/ 200 h 200"/>
              <a:gd name="T4" fmla="*/ 225 w 225"/>
              <a:gd name="T5" fmla="*/ 0 h 200"/>
              <a:gd name="T6" fmla="*/ 0 60000 65536"/>
              <a:gd name="T7" fmla="*/ 0 60000 65536"/>
              <a:gd name="T8" fmla="*/ 0 60000 65536"/>
              <a:gd name="T9" fmla="*/ 0 w 225"/>
              <a:gd name="T10" fmla="*/ 0 h 200"/>
              <a:gd name="T11" fmla="*/ 225 w 225"/>
              <a:gd name="T12" fmla="*/ 200 h 200"/>
            </a:gdLst>
            <a:ahLst/>
            <a:cxnLst>
              <a:cxn ang="T6">
                <a:pos x="T0" y="T1"/>
              </a:cxn>
              <a:cxn ang="T7">
                <a:pos x="T2" y="T3"/>
              </a:cxn>
              <a:cxn ang="T8">
                <a:pos x="T4" y="T5"/>
              </a:cxn>
            </a:cxnLst>
            <a:rect l="T9" t="T10" r="T11" b="T12"/>
            <a:pathLst>
              <a:path w="225" h="200">
                <a:moveTo>
                  <a:pt x="0" y="200"/>
                </a:moveTo>
                <a:lnTo>
                  <a:pt x="225" y="200"/>
                </a:lnTo>
                <a:lnTo>
                  <a:pt x="225" y="0"/>
                </a:lnTo>
              </a:path>
            </a:pathLst>
          </a:custGeom>
          <a:noFill/>
          <a:ln w="0">
            <a:solidFill>
              <a:srgbClr val="000000"/>
            </a:solidFill>
            <a:prstDash val="solid"/>
            <a:round/>
            <a:headEnd/>
            <a:tailEnd/>
          </a:ln>
        </p:spPr>
        <p:txBody>
          <a:bodyPr/>
          <a:lstStyle/>
          <a:p>
            <a:endParaRPr lang="en-GB" sz="1600"/>
          </a:p>
        </p:txBody>
      </p:sp>
      <p:sp>
        <p:nvSpPr>
          <p:cNvPr id="23583" name="Line 87"/>
          <p:cNvSpPr>
            <a:spLocks noChangeShapeType="1"/>
          </p:cNvSpPr>
          <p:nvPr/>
        </p:nvSpPr>
        <p:spPr bwMode="auto">
          <a:xfrm>
            <a:off x="2503395" y="3957650"/>
            <a:ext cx="1593850" cy="0"/>
          </a:xfrm>
          <a:prstGeom prst="line">
            <a:avLst/>
          </a:prstGeom>
          <a:noFill/>
          <a:ln w="0">
            <a:solidFill>
              <a:srgbClr val="000000"/>
            </a:solidFill>
            <a:round/>
            <a:headEnd/>
            <a:tailEnd/>
          </a:ln>
        </p:spPr>
        <p:txBody>
          <a:bodyPr/>
          <a:lstStyle/>
          <a:p>
            <a:endParaRPr lang="en-GB" sz="1600"/>
          </a:p>
        </p:txBody>
      </p:sp>
      <p:sp>
        <p:nvSpPr>
          <p:cNvPr id="23584" name="Line 89"/>
          <p:cNvSpPr>
            <a:spLocks noChangeShapeType="1"/>
          </p:cNvSpPr>
          <p:nvPr/>
        </p:nvSpPr>
        <p:spPr bwMode="auto">
          <a:xfrm flipV="1">
            <a:off x="2906621" y="3935426"/>
            <a:ext cx="0" cy="22225"/>
          </a:xfrm>
          <a:prstGeom prst="line">
            <a:avLst/>
          </a:prstGeom>
          <a:noFill/>
          <a:ln w="0">
            <a:solidFill>
              <a:srgbClr val="000000"/>
            </a:solidFill>
            <a:round/>
            <a:headEnd/>
            <a:tailEnd/>
          </a:ln>
        </p:spPr>
        <p:txBody>
          <a:bodyPr/>
          <a:lstStyle/>
          <a:p>
            <a:endParaRPr lang="en-GB" sz="1600"/>
          </a:p>
        </p:txBody>
      </p:sp>
      <p:sp>
        <p:nvSpPr>
          <p:cNvPr id="23585" name="Rectangle 91"/>
          <p:cNvSpPr>
            <a:spLocks noChangeArrowheads="1"/>
          </p:cNvSpPr>
          <p:nvPr/>
        </p:nvSpPr>
        <p:spPr bwMode="auto">
          <a:xfrm>
            <a:off x="2857407" y="3978288"/>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0.5</a:t>
            </a:r>
            <a:endParaRPr lang="en-GB"/>
          </a:p>
        </p:txBody>
      </p:sp>
      <p:sp>
        <p:nvSpPr>
          <p:cNvPr id="23586" name="Line 92"/>
          <p:cNvSpPr>
            <a:spLocks noChangeShapeType="1"/>
          </p:cNvSpPr>
          <p:nvPr/>
        </p:nvSpPr>
        <p:spPr bwMode="auto">
          <a:xfrm flipV="1">
            <a:off x="3303495" y="3935426"/>
            <a:ext cx="0" cy="22225"/>
          </a:xfrm>
          <a:prstGeom prst="line">
            <a:avLst/>
          </a:prstGeom>
          <a:noFill/>
          <a:ln w="0">
            <a:solidFill>
              <a:srgbClr val="000000"/>
            </a:solidFill>
            <a:round/>
            <a:headEnd/>
            <a:tailEnd/>
          </a:ln>
        </p:spPr>
        <p:txBody>
          <a:bodyPr/>
          <a:lstStyle/>
          <a:p>
            <a:endParaRPr lang="en-GB" sz="1600"/>
          </a:p>
        </p:txBody>
      </p:sp>
      <p:sp>
        <p:nvSpPr>
          <p:cNvPr id="23587" name="Rectangle 94"/>
          <p:cNvSpPr>
            <a:spLocks noChangeArrowheads="1"/>
          </p:cNvSpPr>
          <p:nvPr/>
        </p:nvSpPr>
        <p:spPr bwMode="auto">
          <a:xfrm>
            <a:off x="3282858" y="3978288"/>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1</a:t>
            </a:r>
            <a:endParaRPr lang="en-GB"/>
          </a:p>
        </p:txBody>
      </p:sp>
      <p:sp>
        <p:nvSpPr>
          <p:cNvPr id="23588" name="Line 95"/>
          <p:cNvSpPr>
            <a:spLocks noChangeShapeType="1"/>
          </p:cNvSpPr>
          <p:nvPr/>
        </p:nvSpPr>
        <p:spPr bwMode="auto">
          <a:xfrm flipV="1">
            <a:off x="3700370" y="3935426"/>
            <a:ext cx="0" cy="22225"/>
          </a:xfrm>
          <a:prstGeom prst="line">
            <a:avLst/>
          </a:prstGeom>
          <a:noFill/>
          <a:ln w="0">
            <a:solidFill>
              <a:srgbClr val="000000"/>
            </a:solidFill>
            <a:round/>
            <a:headEnd/>
            <a:tailEnd/>
          </a:ln>
        </p:spPr>
        <p:txBody>
          <a:bodyPr/>
          <a:lstStyle/>
          <a:p>
            <a:endParaRPr lang="en-GB" sz="1600"/>
          </a:p>
        </p:txBody>
      </p:sp>
      <p:sp>
        <p:nvSpPr>
          <p:cNvPr id="23589" name="Rectangle 97"/>
          <p:cNvSpPr>
            <a:spLocks noChangeArrowheads="1"/>
          </p:cNvSpPr>
          <p:nvPr/>
        </p:nvSpPr>
        <p:spPr bwMode="auto">
          <a:xfrm>
            <a:off x="3651158" y="3978288"/>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1.5</a:t>
            </a:r>
            <a:endParaRPr lang="en-GB"/>
          </a:p>
        </p:txBody>
      </p:sp>
      <p:sp>
        <p:nvSpPr>
          <p:cNvPr id="23590" name="Rectangle 103"/>
          <p:cNvSpPr>
            <a:spLocks noChangeArrowheads="1"/>
          </p:cNvSpPr>
          <p:nvPr/>
        </p:nvSpPr>
        <p:spPr bwMode="auto">
          <a:xfrm>
            <a:off x="2311307" y="3649675"/>
            <a:ext cx="141064" cy="92333"/>
          </a:xfrm>
          <a:prstGeom prst="rect">
            <a:avLst/>
          </a:prstGeom>
          <a:noFill/>
          <a:ln w="9525">
            <a:noFill/>
            <a:miter lim="800000"/>
            <a:headEnd/>
            <a:tailEnd/>
          </a:ln>
        </p:spPr>
        <p:txBody>
          <a:bodyPr wrap="none" lIns="0" tIns="0" rIns="0" bIns="0">
            <a:spAutoFit/>
          </a:bodyPr>
          <a:lstStyle/>
          <a:p>
            <a:r>
              <a:rPr lang="en-GB" sz="600">
                <a:solidFill>
                  <a:srgbClr val="000000"/>
                </a:solidFill>
                <a:latin typeface="Arial Narrow" pitchFamily="34" charset="0"/>
              </a:rPr>
              <a:t>2500</a:t>
            </a:r>
            <a:endParaRPr lang="en-GB" sz="1600"/>
          </a:p>
        </p:txBody>
      </p:sp>
      <p:sp>
        <p:nvSpPr>
          <p:cNvPr id="23591" name="Rectangle 106"/>
          <p:cNvSpPr>
            <a:spLocks noChangeArrowheads="1"/>
          </p:cNvSpPr>
          <p:nvPr/>
        </p:nvSpPr>
        <p:spPr bwMode="auto">
          <a:xfrm>
            <a:off x="2311307" y="3414726"/>
            <a:ext cx="141064" cy="92333"/>
          </a:xfrm>
          <a:prstGeom prst="rect">
            <a:avLst/>
          </a:prstGeom>
          <a:noFill/>
          <a:ln w="9525">
            <a:noFill/>
            <a:miter lim="800000"/>
            <a:headEnd/>
            <a:tailEnd/>
          </a:ln>
        </p:spPr>
        <p:txBody>
          <a:bodyPr wrap="none" lIns="0" tIns="0" rIns="0" bIns="0">
            <a:spAutoFit/>
          </a:bodyPr>
          <a:lstStyle/>
          <a:p>
            <a:r>
              <a:rPr lang="en-GB" sz="600">
                <a:solidFill>
                  <a:srgbClr val="000000"/>
                </a:solidFill>
                <a:latin typeface="Arial Narrow" pitchFamily="34" charset="0"/>
              </a:rPr>
              <a:t>3000</a:t>
            </a:r>
            <a:endParaRPr lang="en-GB" sz="1600"/>
          </a:p>
        </p:txBody>
      </p:sp>
      <p:sp>
        <p:nvSpPr>
          <p:cNvPr id="23592" name="Rectangle 109"/>
          <p:cNvSpPr>
            <a:spLocks noChangeArrowheads="1"/>
          </p:cNvSpPr>
          <p:nvPr/>
        </p:nvSpPr>
        <p:spPr bwMode="auto">
          <a:xfrm>
            <a:off x="2311307" y="3186126"/>
            <a:ext cx="141064" cy="92333"/>
          </a:xfrm>
          <a:prstGeom prst="rect">
            <a:avLst/>
          </a:prstGeom>
          <a:noFill/>
          <a:ln w="9525">
            <a:noFill/>
            <a:miter lim="800000"/>
            <a:headEnd/>
            <a:tailEnd/>
          </a:ln>
        </p:spPr>
        <p:txBody>
          <a:bodyPr wrap="none" lIns="0" tIns="0" rIns="0" bIns="0">
            <a:spAutoFit/>
          </a:bodyPr>
          <a:lstStyle/>
          <a:p>
            <a:r>
              <a:rPr lang="en-GB" sz="600">
                <a:solidFill>
                  <a:srgbClr val="000000"/>
                </a:solidFill>
                <a:latin typeface="Arial Narrow" pitchFamily="34" charset="0"/>
              </a:rPr>
              <a:t>3500</a:t>
            </a:r>
            <a:endParaRPr lang="en-GB" sz="1600"/>
          </a:p>
        </p:txBody>
      </p:sp>
      <p:sp>
        <p:nvSpPr>
          <p:cNvPr id="23593" name="Rectangle 112"/>
          <p:cNvSpPr>
            <a:spLocks noChangeArrowheads="1"/>
          </p:cNvSpPr>
          <p:nvPr/>
        </p:nvSpPr>
        <p:spPr bwMode="auto">
          <a:xfrm>
            <a:off x="2311307" y="2949588"/>
            <a:ext cx="141064" cy="92333"/>
          </a:xfrm>
          <a:prstGeom prst="rect">
            <a:avLst/>
          </a:prstGeom>
          <a:noFill/>
          <a:ln w="9525">
            <a:noFill/>
            <a:miter lim="800000"/>
            <a:headEnd/>
            <a:tailEnd/>
          </a:ln>
        </p:spPr>
        <p:txBody>
          <a:bodyPr wrap="none" lIns="0" tIns="0" rIns="0" bIns="0">
            <a:spAutoFit/>
          </a:bodyPr>
          <a:lstStyle/>
          <a:p>
            <a:r>
              <a:rPr lang="en-GB" sz="600">
                <a:solidFill>
                  <a:srgbClr val="000000"/>
                </a:solidFill>
                <a:latin typeface="Arial Narrow" pitchFamily="34" charset="0"/>
              </a:rPr>
              <a:t>4000</a:t>
            </a:r>
            <a:endParaRPr lang="en-GB" sz="1600"/>
          </a:p>
        </p:txBody>
      </p:sp>
      <p:sp>
        <p:nvSpPr>
          <p:cNvPr id="23594" name="Rectangle 115"/>
          <p:cNvSpPr>
            <a:spLocks noChangeArrowheads="1"/>
          </p:cNvSpPr>
          <p:nvPr/>
        </p:nvSpPr>
        <p:spPr bwMode="auto">
          <a:xfrm>
            <a:off x="2311307" y="2714638"/>
            <a:ext cx="141064" cy="92333"/>
          </a:xfrm>
          <a:prstGeom prst="rect">
            <a:avLst/>
          </a:prstGeom>
          <a:noFill/>
          <a:ln w="9525">
            <a:noFill/>
            <a:miter lim="800000"/>
            <a:headEnd/>
            <a:tailEnd/>
          </a:ln>
        </p:spPr>
        <p:txBody>
          <a:bodyPr wrap="none" lIns="0" tIns="0" rIns="0" bIns="0">
            <a:spAutoFit/>
          </a:bodyPr>
          <a:lstStyle/>
          <a:p>
            <a:r>
              <a:rPr lang="en-GB" sz="600">
                <a:solidFill>
                  <a:srgbClr val="000000"/>
                </a:solidFill>
                <a:latin typeface="Arial Narrow" pitchFamily="34" charset="0"/>
              </a:rPr>
              <a:t>4500</a:t>
            </a:r>
            <a:endParaRPr lang="en-GB" sz="1600"/>
          </a:p>
        </p:txBody>
      </p:sp>
      <p:sp>
        <p:nvSpPr>
          <p:cNvPr id="23596" name="Freeform 120"/>
          <p:cNvSpPr>
            <a:spLocks/>
          </p:cNvSpPr>
          <p:nvPr/>
        </p:nvSpPr>
        <p:spPr bwMode="auto">
          <a:xfrm>
            <a:off x="2503395" y="2528900"/>
            <a:ext cx="1593850" cy="1428750"/>
          </a:xfrm>
          <a:custGeom>
            <a:avLst/>
            <a:gdLst>
              <a:gd name="T0" fmla="*/ 0 w 225"/>
              <a:gd name="T1" fmla="*/ 200 h 200"/>
              <a:gd name="T2" fmla="*/ 225 w 225"/>
              <a:gd name="T3" fmla="*/ 200 h 200"/>
              <a:gd name="T4" fmla="*/ 225 w 225"/>
              <a:gd name="T5" fmla="*/ 0 h 200"/>
              <a:gd name="T6" fmla="*/ 0 60000 65536"/>
              <a:gd name="T7" fmla="*/ 0 60000 65536"/>
              <a:gd name="T8" fmla="*/ 0 60000 65536"/>
              <a:gd name="T9" fmla="*/ 0 w 225"/>
              <a:gd name="T10" fmla="*/ 0 h 200"/>
              <a:gd name="T11" fmla="*/ 225 w 225"/>
              <a:gd name="T12" fmla="*/ 200 h 200"/>
            </a:gdLst>
            <a:ahLst/>
            <a:cxnLst>
              <a:cxn ang="T6">
                <a:pos x="T0" y="T1"/>
              </a:cxn>
              <a:cxn ang="T7">
                <a:pos x="T2" y="T3"/>
              </a:cxn>
              <a:cxn ang="T8">
                <a:pos x="T4" y="T5"/>
              </a:cxn>
            </a:cxnLst>
            <a:rect l="T9" t="T10" r="T11" b="T12"/>
            <a:pathLst>
              <a:path w="225" h="200">
                <a:moveTo>
                  <a:pt x="0" y="200"/>
                </a:moveTo>
                <a:lnTo>
                  <a:pt x="225" y="200"/>
                </a:lnTo>
                <a:lnTo>
                  <a:pt x="225" y="0"/>
                </a:lnTo>
              </a:path>
            </a:pathLst>
          </a:custGeom>
          <a:noFill/>
          <a:ln w="0">
            <a:solidFill>
              <a:srgbClr val="000000"/>
            </a:solidFill>
            <a:prstDash val="solid"/>
            <a:round/>
            <a:headEnd/>
            <a:tailEnd/>
          </a:ln>
        </p:spPr>
        <p:txBody>
          <a:bodyPr/>
          <a:lstStyle/>
          <a:p>
            <a:endParaRPr lang="en-GB" sz="1600"/>
          </a:p>
        </p:txBody>
      </p:sp>
      <p:sp>
        <p:nvSpPr>
          <p:cNvPr id="23597" name="Rectangle 122"/>
          <p:cNvSpPr>
            <a:spLocks noChangeArrowheads="1"/>
          </p:cNvSpPr>
          <p:nvPr/>
        </p:nvSpPr>
        <p:spPr bwMode="auto">
          <a:xfrm>
            <a:off x="2509745" y="4679956"/>
            <a:ext cx="1587500" cy="1420813"/>
          </a:xfrm>
          <a:prstGeom prst="rect">
            <a:avLst/>
          </a:prstGeom>
          <a:solidFill>
            <a:srgbClr val="FFFFFF"/>
          </a:solidFill>
          <a:ln w="9525">
            <a:noFill/>
            <a:miter lim="800000"/>
            <a:headEnd/>
            <a:tailEnd/>
          </a:ln>
        </p:spPr>
        <p:txBody>
          <a:bodyPr/>
          <a:lstStyle/>
          <a:p>
            <a:endParaRPr lang="en-GB"/>
          </a:p>
        </p:txBody>
      </p:sp>
      <p:sp>
        <p:nvSpPr>
          <p:cNvPr id="23598" name="Rectangle 123"/>
          <p:cNvSpPr>
            <a:spLocks noChangeArrowheads="1"/>
          </p:cNvSpPr>
          <p:nvPr/>
        </p:nvSpPr>
        <p:spPr bwMode="auto">
          <a:xfrm>
            <a:off x="2509745" y="4679956"/>
            <a:ext cx="1587500" cy="1420813"/>
          </a:xfrm>
          <a:prstGeom prst="rect">
            <a:avLst/>
          </a:prstGeom>
          <a:noFill/>
          <a:ln w="0">
            <a:solidFill>
              <a:srgbClr val="FFFFFF"/>
            </a:solidFill>
            <a:miter lim="800000"/>
            <a:headEnd/>
            <a:tailEnd/>
          </a:ln>
        </p:spPr>
        <p:txBody>
          <a:bodyPr/>
          <a:lstStyle/>
          <a:p>
            <a:endParaRPr lang="en-GB"/>
          </a:p>
        </p:txBody>
      </p:sp>
      <p:sp>
        <p:nvSpPr>
          <p:cNvPr id="23599" name="Line 124"/>
          <p:cNvSpPr>
            <a:spLocks noChangeShapeType="1"/>
          </p:cNvSpPr>
          <p:nvPr/>
        </p:nvSpPr>
        <p:spPr bwMode="auto">
          <a:xfrm>
            <a:off x="2509745" y="4679950"/>
            <a:ext cx="1587500" cy="0"/>
          </a:xfrm>
          <a:prstGeom prst="line">
            <a:avLst/>
          </a:prstGeom>
          <a:noFill/>
          <a:ln w="0">
            <a:solidFill>
              <a:srgbClr val="000000"/>
            </a:solidFill>
            <a:round/>
            <a:headEnd/>
            <a:tailEnd/>
          </a:ln>
        </p:spPr>
        <p:txBody>
          <a:bodyPr/>
          <a:lstStyle/>
          <a:p>
            <a:endParaRPr lang="en-GB"/>
          </a:p>
        </p:txBody>
      </p:sp>
      <p:sp>
        <p:nvSpPr>
          <p:cNvPr id="23600" name="Freeform 125"/>
          <p:cNvSpPr>
            <a:spLocks/>
          </p:cNvSpPr>
          <p:nvPr/>
        </p:nvSpPr>
        <p:spPr bwMode="auto">
          <a:xfrm>
            <a:off x="2509745" y="4679956"/>
            <a:ext cx="1587500" cy="1420813"/>
          </a:xfrm>
          <a:custGeom>
            <a:avLst/>
            <a:gdLst>
              <a:gd name="T0" fmla="*/ 0 w 224"/>
              <a:gd name="T1" fmla="*/ 199 h 199"/>
              <a:gd name="T2" fmla="*/ 224 w 224"/>
              <a:gd name="T3" fmla="*/ 199 h 199"/>
              <a:gd name="T4" fmla="*/ 224 w 224"/>
              <a:gd name="T5" fmla="*/ 0 h 199"/>
              <a:gd name="T6" fmla="*/ 0 60000 65536"/>
              <a:gd name="T7" fmla="*/ 0 60000 65536"/>
              <a:gd name="T8" fmla="*/ 0 60000 65536"/>
              <a:gd name="T9" fmla="*/ 0 w 224"/>
              <a:gd name="T10" fmla="*/ 0 h 199"/>
              <a:gd name="T11" fmla="*/ 224 w 224"/>
              <a:gd name="T12" fmla="*/ 199 h 199"/>
            </a:gdLst>
            <a:ahLst/>
            <a:cxnLst>
              <a:cxn ang="T6">
                <a:pos x="T0" y="T1"/>
              </a:cxn>
              <a:cxn ang="T7">
                <a:pos x="T2" y="T3"/>
              </a:cxn>
              <a:cxn ang="T8">
                <a:pos x="T4" y="T5"/>
              </a:cxn>
            </a:cxnLst>
            <a:rect l="T9" t="T10" r="T11" b="T12"/>
            <a:pathLst>
              <a:path w="224" h="199">
                <a:moveTo>
                  <a:pt x="0" y="199"/>
                </a:moveTo>
                <a:lnTo>
                  <a:pt x="224" y="199"/>
                </a:lnTo>
                <a:lnTo>
                  <a:pt x="224" y="0"/>
                </a:lnTo>
              </a:path>
            </a:pathLst>
          </a:custGeom>
          <a:noFill/>
          <a:ln w="0">
            <a:solidFill>
              <a:srgbClr val="000000"/>
            </a:solidFill>
            <a:prstDash val="solid"/>
            <a:round/>
            <a:headEnd/>
            <a:tailEnd/>
          </a:ln>
        </p:spPr>
        <p:txBody>
          <a:bodyPr/>
          <a:lstStyle/>
          <a:p>
            <a:endParaRPr lang="en-GB"/>
          </a:p>
        </p:txBody>
      </p:sp>
      <p:sp>
        <p:nvSpPr>
          <p:cNvPr id="23601" name="Line 126"/>
          <p:cNvSpPr>
            <a:spLocks noChangeShapeType="1"/>
          </p:cNvSpPr>
          <p:nvPr/>
        </p:nvSpPr>
        <p:spPr bwMode="auto">
          <a:xfrm flipV="1">
            <a:off x="2509745" y="4679956"/>
            <a:ext cx="0" cy="1420813"/>
          </a:xfrm>
          <a:prstGeom prst="line">
            <a:avLst/>
          </a:prstGeom>
          <a:noFill/>
          <a:ln w="0">
            <a:solidFill>
              <a:srgbClr val="000000"/>
            </a:solidFill>
            <a:round/>
            <a:headEnd/>
            <a:tailEnd/>
          </a:ln>
        </p:spPr>
        <p:txBody>
          <a:bodyPr/>
          <a:lstStyle/>
          <a:p>
            <a:endParaRPr lang="en-GB"/>
          </a:p>
        </p:txBody>
      </p:sp>
      <p:sp>
        <p:nvSpPr>
          <p:cNvPr id="23602" name="Line 127"/>
          <p:cNvSpPr>
            <a:spLocks noChangeShapeType="1"/>
          </p:cNvSpPr>
          <p:nvPr/>
        </p:nvSpPr>
        <p:spPr bwMode="auto">
          <a:xfrm>
            <a:off x="2509745" y="6100763"/>
            <a:ext cx="1587500" cy="0"/>
          </a:xfrm>
          <a:prstGeom prst="line">
            <a:avLst/>
          </a:prstGeom>
          <a:noFill/>
          <a:ln w="0">
            <a:solidFill>
              <a:srgbClr val="000000"/>
            </a:solidFill>
            <a:round/>
            <a:headEnd/>
            <a:tailEnd/>
          </a:ln>
        </p:spPr>
        <p:txBody>
          <a:bodyPr/>
          <a:lstStyle/>
          <a:p>
            <a:endParaRPr lang="en-GB"/>
          </a:p>
        </p:txBody>
      </p:sp>
      <p:sp>
        <p:nvSpPr>
          <p:cNvPr id="23603" name="Line 128"/>
          <p:cNvSpPr>
            <a:spLocks noChangeShapeType="1"/>
          </p:cNvSpPr>
          <p:nvPr/>
        </p:nvSpPr>
        <p:spPr bwMode="auto">
          <a:xfrm flipV="1">
            <a:off x="2509745" y="4679956"/>
            <a:ext cx="0" cy="1420813"/>
          </a:xfrm>
          <a:prstGeom prst="line">
            <a:avLst/>
          </a:prstGeom>
          <a:noFill/>
          <a:ln w="0">
            <a:solidFill>
              <a:srgbClr val="000000"/>
            </a:solidFill>
            <a:round/>
            <a:headEnd/>
            <a:tailEnd/>
          </a:ln>
        </p:spPr>
        <p:txBody>
          <a:bodyPr/>
          <a:lstStyle/>
          <a:p>
            <a:endParaRPr lang="en-GB"/>
          </a:p>
        </p:txBody>
      </p:sp>
      <p:sp>
        <p:nvSpPr>
          <p:cNvPr id="23604" name="Line 129"/>
          <p:cNvSpPr>
            <a:spLocks noChangeShapeType="1"/>
          </p:cNvSpPr>
          <p:nvPr/>
        </p:nvSpPr>
        <p:spPr bwMode="auto">
          <a:xfrm flipV="1">
            <a:off x="2900270" y="6080125"/>
            <a:ext cx="0" cy="20638"/>
          </a:xfrm>
          <a:prstGeom prst="line">
            <a:avLst/>
          </a:prstGeom>
          <a:noFill/>
          <a:ln w="0">
            <a:solidFill>
              <a:srgbClr val="000000"/>
            </a:solidFill>
            <a:round/>
            <a:headEnd/>
            <a:tailEnd/>
          </a:ln>
        </p:spPr>
        <p:txBody>
          <a:bodyPr/>
          <a:lstStyle/>
          <a:p>
            <a:endParaRPr lang="en-GB"/>
          </a:p>
        </p:txBody>
      </p:sp>
      <p:sp>
        <p:nvSpPr>
          <p:cNvPr id="23605" name="Line 130"/>
          <p:cNvSpPr>
            <a:spLocks noChangeShapeType="1"/>
          </p:cNvSpPr>
          <p:nvPr/>
        </p:nvSpPr>
        <p:spPr bwMode="auto">
          <a:xfrm>
            <a:off x="2900270" y="4679950"/>
            <a:ext cx="0" cy="14288"/>
          </a:xfrm>
          <a:prstGeom prst="line">
            <a:avLst/>
          </a:prstGeom>
          <a:noFill/>
          <a:ln w="0">
            <a:solidFill>
              <a:srgbClr val="000000"/>
            </a:solidFill>
            <a:round/>
            <a:headEnd/>
            <a:tailEnd/>
          </a:ln>
        </p:spPr>
        <p:txBody>
          <a:bodyPr/>
          <a:lstStyle/>
          <a:p>
            <a:endParaRPr lang="en-GB"/>
          </a:p>
        </p:txBody>
      </p:sp>
      <p:sp>
        <p:nvSpPr>
          <p:cNvPr id="23606" name="Rectangle 131"/>
          <p:cNvSpPr>
            <a:spLocks noChangeArrowheads="1"/>
          </p:cNvSpPr>
          <p:nvPr/>
        </p:nvSpPr>
        <p:spPr bwMode="auto">
          <a:xfrm>
            <a:off x="2836770" y="6122988"/>
            <a:ext cx="125034"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500</a:t>
            </a:r>
            <a:endParaRPr lang="en-GB"/>
          </a:p>
        </p:txBody>
      </p:sp>
      <p:sp>
        <p:nvSpPr>
          <p:cNvPr id="23607" name="Line 132"/>
          <p:cNvSpPr>
            <a:spLocks noChangeShapeType="1"/>
          </p:cNvSpPr>
          <p:nvPr/>
        </p:nvSpPr>
        <p:spPr bwMode="auto">
          <a:xfrm flipV="1">
            <a:off x="3297145" y="6080125"/>
            <a:ext cx="0" cy="20638"/>
          </a:xfrm>
          <a:prstGeom prst="line">
            <a:avLst/>
          </a:prstGeom>
          <a:noFill/>
          <a:ln w="0">
            <a:solidFill>
              <a:srgbClr val="000000"/>
            </a:solidFill>
            <a:round/>
            <a:headEnd/>
            <a:tailEnd/>
          </a:ln>
        </p:spPr>
        <p:txBody>
          <a:bodyPr/>
          <a:lstStyle/>
          <a:p>
            <a:endParaRPr lang="en-GB"/>
          </a:p>
        </p:txBody>
      </p:sp>
      <p:sp>
        <p:nvSpPr>
          <p:cNvPr id="23608" name="Line 133"/>
          <p:cNvSpPr>
            <a:spLocks noChangeShapeType="1"/>
          </p:cNvSpPr>
          <p:nvPr/>
        </p:nvSpPr>
        <p:spPr bwMode="auto">
          <a:xfrm>
            <a:off x="3297145" y="4679950"/>
            <a:ext cx="0" cy="14288"/>
          </a:xfrm>
          <a:prstGeom prst="line">
            <a:avLst/>
          </a:prstGeom>
          <a:noFill/>
          <a:ln w="0">
            <a:solidFill>
              <a:srgbClr val="000000"/>
            </a:solidFill>
            <a:round/>
            <a:headEnd/>
            <a:tailEnd/>
          </a:ln>
        </p:spPr>
        <p:txBody>
          <a:bodyPr/>
          <a:lstStyle/>
          <a:p>
            <a:endParaRPr lang="en-GB"/>
          </a:p>
        </p:txBody>
      </p:sp>
      <p:sp>
        <p:nvSpPr>
          <p:cNvPr id="23609" name="Rectangle 134"/>
          <p:cNvSpPr>
            <a:spLocks noChangeArrowheads="1"/>
          </p:cNvSpPr>
          <p:nvPr/>
        </p:nvSpPr>
        <p:spPr bwMode="auto">
          <a:xfrm>
            <a:off x="3211418" y="6122988"/>
            <a:ext cx="166712"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1000</a:t>
            </a:r>
            <a:endParaRPr lang="en-GB"/>
          </a:p>
        </p:txBody>
      </p:sp>
      <p:sp>
        <p:nvSpPr>
          <p:cNvPr id="23610" name="Line 135"/>
          <p:cNvSpPr>
            <a:spLocks noChangeShapeType="1"/>
          </p:cNvSpPr>
          <p:nvPr/>
        </p:nvSpPr>
        <p:spPr bwMode="auto">
          <a:xfrm flipV="1">
            <a:off x="3694020" y="6080125"/>
            <a:ext cx="0" cy="20638"/>
          </a:xfrm>
          <a:prstGeom prst="line">
            <a:avLst/>
          </a:prstGeom>
          <a:noFill/>
          <a:ln w="0">
            <a:solidFill>
              <a:srgbClr val="000000"/>
            </a:solidFill>
            <a:round/>
            <a:headEnd/>
            <a:tailEnd/>
          </a:ln>
        </p:spPr>
        <p:txBody>
          <a:bodyPr/>
          <a:lstStyle/>
          <a:p>
            <a:endParaRPr lang="en-GB"/>
          </a:p>
        </p:txBody>
      </p:sp>
      <p:sp>
        <p:nvSpPr>
          <p:cNvPr id="23611" name="Line 136"/>
          <p:cNvSpPr>
            <a:spLocks noChangeShapeType="1"/>
          </p:cNvSpPr>
          <p:nvPr/>
        </p:nvSpPr>
        <p:spPr bwMode="auto">
          <a:xfrm>
            <a:off x="3694020" y="4679950"/>
            <a:ext cx="0" cy="14288"/>
          </a:xfrm>
          <a:prstGeom prst="line">
            <a:avLst/>
          </a:prstGeom>
          <a:noFill/>
          <a:ln w="0">
            <a:solidFill>
              <a:srgbClr val="000000"/>
            </a:solidFill>
            <a:round/>
            <a:headEnd/>
            <a:tailEnd/>
          </a:ln>
        </p:spPr>
        <p:txBody>
          <a:bodyPr/>
          <a:lstStyle/>
          <a:p>
            <a:endParaRPr lang="en-GB"/>
          </a:p>
        </p:txBody>
      </p:sp>
      <p:sp>
        <p:nvSpPr>
          <p:cNvPr id="23612" name="Rectangle 137"/>
          <p:cNvSpPr>
            <a:spLocks noChangeArrowheads="1"/>
          </p:cNvSpPr>
          <p:nvPr/>
        </p:nvSpPr>
        <p:spPr bwMode="auto">
          <a:xfrm>
            <a:off x="3608295" y="6122988"/>
            <a:ext cx="166712"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1500</a:t>
            </a:r>
            <a:endParaRPr lang="en-GB"/>
          </a:p>
        </p:txBody>
      </p:sp>
      <p:sp>
        <p:nvSpPr>
          <p:cNvPr id="23613" name="Line 138"/>
          <p:cNvSpPr>
            <a:spLocks noChangeShapeType="1"/>
          </p:cNvSpPr>
          <p:nvPr/>
        </p:nvSpPr>
        <p:spPr bwMode="auto">
          <a:xfrm flipV="1">
            <a:off x="4097245" y="6080125"/>
            <a:ext cx="0" cy="20638"/>
          </a:xfrm>
          <a:prstGeom prst="line">
            <a:avLst/>
          </a:prstGeom>
          <a:noFill/>
          <a:ln w="0">
            <a:solidFill>
              <a:srgbClr val="000000"/>
            </a:solidFill>
            <a:round/>
            <a:headEnd/>
            <a:tailEnd/>
          </a:ln>
        </p:spPr>
        <p:txBody>
          <a:bodyPr/>
          <a:lstStyle/>
          <a:p>
            <a:endParaRPr lang="en-GB"/>
          </a:p>
        </p:txBody>
      </p:sp>
      <p:sp>
        <p:nvSpPr>
          <p:cNvPr id="23614" name="Line 139"/>
          <p:cNvSpPr>
            <a:spLocks noChangeShapeType="1"/>
          </p:cNvSpPr>
          <p:nvPr/>
        </p:nvSpPr>
        <p:spPr bwMode="auto">
          <a:xfrm>
            <a:off x="4097245" y="4679950"/>
            <a:ext cx="0" cy="14288"/>
          </a:xfrm>
          <a:prstGeom prst="line">
            <a:avLst/>
          </a:prstGeom>
          <a:noFill/>
          <a:ln w="0">
            <a:solidFill>
              <a:srgbClr val="000000"/>
            </a:solidFill>
            <a:round/>
            <a:headEnd/>
            <a:tailEnd/>
          </a:ln>
        </p:spPr>
        <p:txBody>
          <a:bodyPr/>
          <a:lstStyle/>
          <a:p>
            <a:endParaRPr lang="en-GB"/>
          </a:p>
        </p:txBody>
      </p:sp>
      <p:sp>
        <p:nvSpPr>
          <p:cNvPr id="23615" name="Rectangle 140"/>
          <p:cNvSpPr>
            <a:spLocks noChangeArrowheads="1"/>
          </p:cNvSpPr>
          <p:nvPr/>
        </p:nvSpPr>
        <p:spPr bwMode="auto">
          <a:xfrm>
            <a:off x="4013107" y="6122988"/>
            <a:ext cx="166712"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2000</a:t>
            </a:r>
            <a:endParaRPr lang="en-GB"/>
          </a:p>
        </p:txBody>
      </p:sp>
      <p:sp>
        <p:nvSpPr>
          <p:cNvPr id="23616" name="Line 141"/>
          <p:cNvSpPr>
            <a:spLocks noChangeShapeType="1"/>
          </p:cNvSpPr>
          <p:nvPr/>
        </p:nvSpPr>
        <p:spPr bwMode="auto">
          <a:xfrm>
            <a:off x="2509748" y="6100763"/>
            <a:ext cx="14287" cy="0"/>
          </a:xfrm>
          <a:prstGeom prst="line">
            <a:avLst/>
          </a:prstGeom>
          <a:noFill/>
          <a:ln w="0">
            <a:solidFill>
              <a:srgbClr val="000000"/>
            </a:solidFill>
            <a:round/>
            <a:headEnd/>
            <a:tailEnd/>
          </a:ln>
        </p:spPr>
        <p:txBody>
          <a:bodyPr/>
          <a:lstStyle/>
          <a:p>
            <a:endParaRPr lang="en-GB"/>
          </a:p>
        </p:txBody>
      </p:sp>
      <p:sp>
        <p:nvSpPr>
          <p:cNvPr id="23617" name="Line 142"/>
          <p:cNvSpPr>
            <a:spLocks noChangeShapeType="1"/>
          </p:cNvSpPr>
          <p:nvPr/>
        </p:nvSpPr>
        <p:spPr bwMode="auto">
          <a:xfrm flipH="1">
            <a:off x="4076607" y="6100763"/>
            <a:ext cx="20638" cy="0"/>
          </a:xfrm>
          <a:prstGeom prst="line">
            <a:avLst/>
          </a:prstGeom>
          <a:noFill/>
          <a:ln w="0">
            <a:solidFill>
              <a:srgbClr val="000000"/>
            </a:solidFill>
            <a:round/>
            <a:headEnd/>
            <a:tailEnd/>
          </a:ln>
        </p:spPr>
        <p:txBody>
          <a:bodyPr/>
          <a:lstStyle/>
          <a:p>
            <a:endParaRPr lang="en-GB"/>
          </a:p>
        </p:txBody>
      </p:sp>
      <p:sp>
        <p:nvSpPr>
          <p:cNvPr id="23618" name="Rectangle 143"/>
          <p:cNvSpPr>
            <a:spLocks noChangeArrowheads="1"/>
          </p:cNvSpPr>
          <p:nvPr/>
        </p:nvSpPr>
        <p:spPr bwMode="auto">
          <a:xfrm>
            <a:off x="2325595" y="6043613"/>
            <a:ext cx="149080"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-100</a:t>
            </a:r>
            <a:endParaRPr lang="en-GB"/>
          </a:p>
        </p:txBody>
      </p:sp>
      <p:sp>
        <p:nvSpPr>
          <p:cNvPr id="23619" name="Line 144"/>
          <p:cNvSpPr>
            <a:spLocks noChangeShapeType="1"/>
          </p:cNvSpPr>
          <p:nvPr/>
        </p:nvSpPr>
        <p:spPr bwMode="auto">
          <a:xfrm>
            <a:off x="2509748" y="5743575"/>
            <a:ext cx="14287" cy="0"/>
          </a:xfrm>
          <a:prstGeom prst="line">
            <a:avLst/>
          </a:prstGeom>
          <a:noFill/>
          <a:ln w="0">
            <a:solidFill>
              <a:srgbClr val="000000"/>
            </a:solidFill>
            <a:round/>
            <a:headEnd/>
            <a:tailEnd/>
          </a:ln>
        </p:spPr>
        <p:txBody>
          <a:bodyPr/>
          <a:lstStyle/>
          <a:p>
            <a:endParaRPr lang="en-GB"/>
          </a:p>
        </p:txBody>
      </p:sp>
      <p:sp>
        <p:nvSpPr>
          <p:cNvPr id="23620" name="Line 145"/>
          <p:cNvSpPr>
            <a:spLocks noChangeShapeType="1"/>
          </p:cNvSpPr>
          <p:nvPr/>
        </p:nvSpPr>
        <p:spPr bwMode="auto">
          <a:xfrm flipH="1">
            <a:off x="4076607" y="5743575"/>
            <a:ext cx="20638" cy="0"/>
          </a:xfrm>
          <a:prstGeom prst="line">
            <a:avLst/>
          </a:prstGeom>
          <a:noFill/>
          <a:ln w="0">
            <a:solidFill>
              <a:srgbClr val="000000"/>
            </a:solidFill>
            <a:round/>
            <a:headEnd/>
            <a:tailEnd/>
          </a:ln>
        </p:spPr>
        <p:txBody>
          <a:bodyPr/>
          <a:lstStyle/>
          <a:p>
            <a:endParaRPr lang="en-GB"/>
          </a:p>
        </p:txBody>
      </p:sp>
      <p:sp>
        <p:nvSpPr>
          <p:cNvPr id="23621" name="Rectangle 146"/>
          <p:cNvSpPr>
            <a:spLocks noChangeArrowheads="1"/>
          </p:cNvSpPr>
          <p:nvPr/>
        </p:nvSpPr>
        <p:spPr bwMode="auto">
          <a:xfrm>
            <a:off x="2368457" y="5686426"/>
            <a:ext cx="107402"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-50</a:t>
            </a:r>
            <a:endParaRPr lang="en-GB"/>
          </a:p>
        </p:txBody>
      </p:sp>
      <p:sp>
        <p:nvSpPr>
          <p:cNvPr id="23622" name="Line 147"/>
          <p:cNvSpPr>
            <a:spLocks noChangeShapeType="1"/>
          </p:cNvSpPr>
          <p:nvPr/>
        </p:nvSpPr>
        <p:spPr bwMode="auto">
          <a:xfrm>
            <a:off x="2509748" y="5386388"/>
            <a:ext cx="14287" cy="0"/>
          </a:xfrm>
          <a:prstGeom prst="line">
            <a:avLst/>
          </a:prstGeom>
          <a:noFill/>
          <a:ln w="0">
            <a:solidFill>
              <a:srgbClr val="000000"/>
            </a:solidFill>
            <a:round/>
            <a:headEnd/>
            <a:tailEnd/>
          </a:ln>
        </p:spPr>
        <p:txBody>
          <a:bodyPr/>
          <a:lstStyle/>
          <a:p>
            <a:endParaRPr lang="en-GB"/>
          </a:p>
        </p:txBody>
      </p:sp>
      <p:sp>
        <p:nvSpPr>
          <p:cNvPr id="23623" name="Line 148"/>
          <p:cNvSpPr>
            <a:spLocks noChangeShapeType="1"/>
          </p:cNvSpPr>
          <p:nvPr/>
        </p:nvSpPr>
        <p:spPr bwMode="auto">
          <a:xfrm flipH="1">
            <a:off x="4076607" y="5386388"/>
            <a:ext cx="20638" cy="0"/>
          </a:xfrm>
          <a:prstGeom prst="line">
            <a:avLst/>
          </a:prstGeom>
          <a:noFill/>
          <a:ln w="0">
            <a:solidFill>
              <a:srgbClr val="000000"/>
            </a:solidFill>
            <a:round/>
            <a:headEnd/>
            <a:tailEnd/>
          </a:ln>
        </p:spPr>
        <p:txBody>
          <a:bodyPr/>
          <a:lstStyle/>
          <a:p>
            <a:endParaRPr lang="en-GB"/>
          </a:p>
        </p:txBody>
      </p:sp>
      <p:sp>
        <p:nvSpPr>
          <p:cNvPr id="23624" name="Rectangle 149"/>
          <p:cNvSpPr>
            <a:spLocks noChangeArrowheads="1"/>
          </p:cNvSpPr>
          <p:nvPr/>
        </p:nvSpPr>
        <p:spPr bwMode="auto">
          <a:xfrm>
            <a:off x="2439896" y="5329238"/>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0</a:t>
            </a:r>
            <a:endParaRPr lang="en-GB"/>
          </a:p>
        </p:txBody>
      </p:sp>
      <p:sp>
        <p:nvSpPr>
          <p:cNvPr id="23625" name="Line 150"/>
          <p:cNvSpPr>
            <a:spLocks noChangeShapeType="1"/>
          </p:cNvSpPr>
          <p:nvPr/>
        </p:nvSpPr>
        <p:spPr bwMode="auto">
          <a:xfrm>
            <a:off x="2509748" y="5029200"/>
            <a:ext cx="14287" cy="0"/>
          </a:xfrm>
          <a:prstGeom prst="line">
            <a:avLst/>
          </a:prstGeom>
          <a:noFill/>
          <a:ln w="0">
            <a:solidFill>
              <a:srgbClr val="000000"/>
            </a:solidFill>
            <a:round/>
            <a:headEnd/>
            <a:tailEnd/>
          </a:ln>
        </p:spPr>
        <p:txBody>
          <a:bodyPr/>
          <a:lstStyle/>
          <a:p>
            <a:endParaRPr lang="en-GB"/>
          </a:p>
        </p:txBody>
      </p:sp>
      <p:sp>
        <p:nvSpPr>
          <p:cNvPr id="23626" name="Line 151"/>
          <p:cNvSpPr>
            <a:spLocks noChangeShapeType="1"/>
          </p:cNvSpPr>
          <p:nvPr/>
        </p:nvSpPr>
        <p:spPr bwMode="auto">
          <a:xfrm flipH="1">
            <a:off x="4076607" y="5029200"/>
            <a:ext cx="20638" cy="0"/>
          </a:xfrm>
          <a:prstGeom prst="line">
            <a:avLst/>
          </a:prstGeom>
          <a:noFill/>
          <a:ln w="0">
            <a:solidFill>
              <a:srgbClr val="000000"/>
            </a:solidFill>
            <a:round/>
            <a:headEnd/>
            <a:tailEnd/>
          </a:ln>
        </p:spPr>
        <p:txBody>
          <a:bodyPr/>
          <a:lstStyle/>
          <a:p>
            <a:endParaRPr lang="en-GB"/>
          </a:p>
        </p:txBody>
      </p:sp>
      <p:sp>
        <p:nvSpPr>
          <p:cNvPr id="23627" name="Rectangle 152"/>
          <p:cNvSpPr>
            <a:spLocks noChangeArrowheads="1"/>
          </p:cNvSpPr>
          <p:nvPr/>
        </p:nvSpPr>
        <p:spPr bwMode="auto">
          <a:xfrm>
            <a:off x="2397034" y="4972051"/>
            <a:ext cx="83356"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50</a:t>
            </a:r>
            <a:endParaRPr lang="en-GB"/>
          </a:p>
        </p:txBody>
      </p:sp>
      <p:sp>
        <p:nvSpPr>
          <p:cNvPr id="23628" name="Line 153"/>
          <p:cNvSpPr>
            <a:spLocks noChangeShapeType="1"/>
          </p:cNvSpPr>
          <p:nvPr/>
        </p:nvSpPr>
        <p:spPr bwMode="auto">
          <a:xfrm>
            <a:off x="2509748" y="4679950"/>
            <a:ext cx="14287" cy="0"/>
          </a:xfrm>
          <a:prstGeom prst="line">
            <a:avLst/>
          </a:prstGeom>
          <a:noFill/>
          <a:ln w="0">
            <a:solidFill>
              <a:srgbClr val="000000"/>
            </a:solidFill>
            <a:round/>
            <a:headEnd/>
            <a:tailEnd/>
          </a:ln>
        </p:spPr>
        <p:txBody>
          <a:bodyPr/>
          <a:lstStyle/>
          <a:p>
            <a:endParaRPr lang="en-GB"/>
          </a:p>
        </p:txBody>
      </p:sp>
      <p:sp>
        <p:nvSpPr>
          <p:cNvPr id="23629" name="Line 154"/>
          <p:cNvSpPr>
            <a:spLocks noChangeShapeType="1"/>
          </p:cNvSpPr>
          <p:nvPr/>
        </p:nvSpPr>
        <p:spPr bwMode="auto">
          <a:xfrm flipH="1">
            <a:off x="4076607" y="4679950"/>
            <a:ext cx="20638" cy="0"/>
          </a:xfrm>
          <a:prstGeom prst="line">
            <a:avLst/>
          </a:prstGeom>
          <a:noFill/>
          <a:ln w="0">
            <a:solidFill>
              <a:srgbClr val="000000"/>
            </a:solidFill>
            <a:round/>
            <a:headEnd/>
            <a:tailEnd/>
          </a:ln>
        </p:spPr>
        <p:txBody>
          <a:bodyPr/>
          <a:lstStyle/>
          <a:p>
            <a:endParaRPr lang="en-GB"/>
          </a:p>
        </p:txBody>
      </p:sp>
      <p:sp>
        <p:nvSpPr>
          <p:cNvPr id="23630" name="Rectangle 155"/>
          <p:cNvSpPr>
            <a:spLocks noChangeArrowheads="1"/>
          </p:cNvSpPr>
          <p:nvPr/>
        </p:nvSpPr>
        <p:spPr bwMode="auto">
          <a:xfrm>
            <a:off x="2354170" y="4622801"/>
            <a:ext cx="125034"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100</a:t>
            </a:r>
            <a:endParaRPr lang="en-GB"/>
          </a:p>
        </p:txBody>
      </p:sp>
      <p:sp>
        <p:nvSpPr>
          <p:cNvPr id="23631" name="Line 156"/>
          <p:cNvSpPr>
            <a:spLocks noChangeShapeType="1"/>
          </p:cNvSpPr>
          <p:nvPr/>
        </p:nvSpPr>
        <p:spPr bwMode="auto">
          <a:xfrm>
            <a:off x="2509745" y="4679950"/>
            <a:ext cx="1587500" cy="0"/>
          </a:xfrm>
          <a:prstGeom prst="line">
            <a:avLst/>
          </a:prstGeom>
          <a:noFill/>
          <a:ln w="0">
            <a:solidFill>
              <a:srgbClr val="000000"/>
            </a:solidFill>
            <a:round/>
            <a:headEnd/>
            <a:tailEnd/>
          </a:ln>
        </p:spPr>
        <p:txBody>
          <a:bodyPr/>
          <a:lstStyle/>
          <a:p>
            <a:endParaRPr lang="en-GB"/>
          </a:p>
        </p:txBody>
      </p:sp>
      <p:sp>
        <p:nvSpPr>
          <p:cNvPr id="23632" name="Freeform 157"/>
          <p:cNvSpPr>
            <a:spLocks/>
          </p:cNvSpPr>
          <p:nvPr/>
        </p:nvSpPr>
        <p:spPr bwMode="auto">
          <a:xfrm>
            <a:off x="2509745" y="4679956"/>
            <a:ext cx="1587500" cy="1420813"/>
          </a:xfrm>
          <a:custGeom>
            <a:avLst/>
            <a:gdLst>
              <a:gd name="T0" fmla="*/ 0 w 224"/>
              <a:gd name="T1" fmla="*/ 199 h 199"/>
              <a:gd name="T2" fmla="*/ 224 w 224"/>
              <a:gd name="T3" fmla="*/ 199 h 199"/>
              <a:gd name="T4" fmla="*/ 224 w 224"/>
              <a:gd name="T5" fmla="*/ 0 h 199"/>
              <a:gd name="T6" fmla="*/ 0 60000 65536"/>
              <a:gd name="T7" fmla="*/ 0 60000 65536"/>
              <a:gd name="T8" fmla="*/ 0 60000 65536"/>
              <a:gd name="T9" fmla="*/ 0 w 224"/>
              <a:gd name="T10" fmla="*/ 0 h 199"/>
              <a:gd name="T11" fmla="*/ 224 w 224"/>
              <a:gd name="T12" fmla="*/ 199 h 199"/>
            </a:gdLst>
            <a:ahLst/>
            <a:cxnLst>
              <a:cxn ang="T6">
                <a:pos x="T0" y="T1"/>
              </a:cxn>
              <a:cxn ang="T7">
                <a:pos x="T2" y="T3"/>
              </a:cxn>
              <a:cxn ang="T8">
                <a:pos x="T4" y="T5"/>
              </a:cxn>
            </a:cxnLst>
            <a:rect l="T9" t="T10" r="T11" b="T12"/>
            <a:pathLst>
              <a:path w="224" h="199">
                <a:moveTo>
                  <a:pt x="0" y="199"/>
                </a:moveTo>
                <a:lnTo>
                  <a:pt x="224" y="199"/>
                </a:lnTo>
                <a:lnTo>
                  <a:pt x="224" y="0"/>
                </a:lnTo>
              </a:path>
            </a:pathLst>
          </a:custGeom>
          <a:noFill/>
          <a:ln w="0">
            <a:solidFill>
              <a:srgbClr val="000000"/>
            </a:solidFill>
            <a:prstDash val="solid"/>
            <a:round/>
            <a:headEnd/>
            <a:tailEnd/>
          </a:ln>
        </p:spPr>
        <p:txBody>
          <a:bodyPr/>
          <a:lstStyle/>
          <a:p>
            <a:endParaRPr lang="en-GB"/>
          </a:p>
        </p:txBody>
      </p:sp>
      <p:sp>
        <p:nvSpPr>
          <p:cNvPr id="23633" name="Line 158"/>
          <p:cNvSpPr>
            <a:spLocks noChangeShapeType="1"/>
          </p:cNvSpPr>
          <p:nvPr/>
        </p:nvSpPr>
        <p:spPr bwMode="auto">
          <a:xfrm flipV="1">
            <a:off x="2509745" y="4679956"/>
            <a:ext cx="0" cy="1420813"/>
          </a:xfrm>
          <a:prstGeom prst="line">
            <a:avLst/>
          </a:prstGeom>
          <a:noFill/>
          <a:ln w="0">
            <a:solidFill>
              <a:srgbClr val="000000"/>
            </a:solidFill>
            <a:round/>
            <a:headEnd/>
            <a:tailEnd/>
          </a:ln>
        </p:spPr>
        <p:txBody>
          <a:bodyPr/>
          <a:lstStyle/>
          <a:p>
            <a:endParaRPr lang="en-GB"/>
          </a:p>
        </p:txBody>
      </p:sp>
      <p:sp>
        <p:nvSpPr>
          <p:cNvPr id="23634" name="Rectangle 159"/>
          <p:cNvSpPr>
            <a:spLocks noChangeArrowheads="1"/>
          </p:cNvSpPr>
          <p:nvPr/>
        </p:nvSpPr>
        <p:spPr bwMode="auto">
          <a:xfrm>
            <a:off x="2943135" y="6243638"/>
            <a:ext cx="721351"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peristimulus time (ms)</a:t>
            </a:r>
            <a:endParaRPr lang="en-GB"/>
          </a:p>
        </p:txBody>
      </p:sp>
      <p:sp>
        <p:nvSpPr>
          <p:cNvPr id="23635" name="Rectangle 160"/>
          <p:cNvSpPr>
            <a:spLocks noChangeArrowheads="1"/>
          </p:cNvSpPr>
          <p:nvPr/>
        </p:nvSpPr>
        <p:spPr bwMode="auto">
          <a:xfrm rot="-5400000">
            <a:off x="1936328" y="5354752"/>
            <a:ext cx="561051"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LFP (micro-volts)</a:t>
            </a:r>
            <a:endParaRPr lang="en-GB"/>
          </a:p>
        </p:txBody>
      </p:sp>
      <p:sp>
        <p:nvSpPr>
          <p:cNvPr id="23636" name="Rectangle 161"/>
          <p:cNvSpPr>
            <a:spLocks noChangeArrowheads="1"/>
          </p:cNvSpPr>
          <p:nvPr/>
        </p:nvSpPr>
        <p:spPr bwMode="auto">
          <a:xfrm>
            <a:off x="2612024" y="4422776"/>
            <a:ext cx="1432123" cy="215444"/>
          </a:xfrm>
          <a:prstGeom prst="rect">
            <a:avLst/>
          </a:prstGeom>
          <a:noFill/>
          <a:ln w="9525">
            <a:noFill/>
            <a:miter lim="800000"/>
            <a:headEnd/>
            <a:tailEnd/>
          </a:ln>
        </p:spPr>
        <p:txBody>
          <a:bodyPr wrap="none" lIns="0" tIns="0" rIns="0" bIns="0">
            <a:spAutoFit/>
          </a:bodyPr>
          <a:lstStyle/>
          <a:p>
            <a:r>
              <a:rPr lang="en-GB" sz="1400" dirty="0">
                <a:solidFill>
                  <a:srgbClr val="000000"/>
                </a:solidFill>
                <a:latin typeface="Arial Narrow" pitchFamily="34" charset="0"/>
              </a:rPr>
              <a:t>ERP </a:t>
            </a:r>
            <a:r>
              <a:rPr lang="en-GB" sz="1400" dirty="0" smtClean="0">
                <a:solidFill>
                  <a:srgbClr val="000000"/>
                </a:solidFill>
                <a:latin typeface="Arial Narrow" pitchFamily="34" charset="0"/>
              </a:rPr>
              <a:t>(prediction error</a:t>
            </a:r>
            <a:r>
              <a:rPr lang="en-GB" sz="1400" dirty="0">
                <a:solidFill>
                  <a:srgbClr val="000000"/>
                </a:solidFill>
                <a:latin typeface="Arial Narrow" pitchFamily="34" charset="0"/>
              </a:rPr>
              <a:t>)</a:t>
            </a:r>
            <a:endParaRPr lang="en-GB" dirty="0"/>
          </a:p>
        </p:txBody>
      </p:sp>
      <p:sp>
        <p:nvSpPr>
          <p:cNvPr id="23637" name="Freeform 162"/>
          <p:cNvSpPr>
            <a:spLocks/>
          </p:cNvSpPr>
          <p:nvPr/>
        </p:nvSpPr>
        <p:spPr bwMode="auto">
          <a:xfrm>
            <a:off x="2517682" y="5280031"/>
            <a:ext cx="1579563" cy="735013"/>
          </a:xfrm>
          <a:custGeom>
            <a:avLst/>
            <a:gdLst>
              <a:gd name="T0" fmla="*/ 18 w 995"/>
              <a:gd name="T1" fmla="*/ 49 h 463"/>
              <a:gd name="T2" fmla="*/ 40 w 995"/>
              <a:gd name="T3" fmla="*/ 9 h 463"/>
              <a:gd name="T4" fmla="*/ 62 w 995"/>
              <a:gd name="T5" fmla="*/ 13 h 463"/>
              <a:gd name="T6" fmla="*/ 85 w 995"/>
              <a:gd name="T7" fmla="*/ 9 h 463"/>
              <a:gd name="T8" fmla="*/ 111 w 995"/>
              <a:gd name="T9" fmla="*/ 126 h 463"/>
              <a:gd name="T10" fmla="*/ 134 w 995"/>
              <a:gd name="T11" fmla="*/ 45 h 463"/>
              <a:gd name="T12" fmla="*/ 156 w 995"/>
              <a:gd name="T13" fmla="*/ 58 h 463"/>
              <a:gd name="T14" fmla="*/ 178 w 995"/>
              <a:gd name="T15" fmla="*/ 63 h 463"/>
              <a:gd name="T16" fmla="*/ 205 w 995"/>
              <a:gd name="T17" fmla="*/ 81 h 463"/>
              <a:gd name="T18" fmla="*/ 228 w 995"/>
              <a:gd name="T19" fmla="*/ 49 h 463"/>
              <a:gd name="T20" fmla="*/ 250 w 995"/>
              <a:gd name="T21" fmla="*/ 112 h 463"/>
              <a:gd name="T22" fmla="*/ 272 w 995"/>
              <a:gd name="T23" fmla="*/ 67 h 463"/>
              <a:gd name="T24" fmla="*/ 299 w 995"/>
              <a:gd name="T25" fmla="*/ 72 h 463"/>
              <a:gd name="T26" fmla="*/ 321 w 995"/>
              <a:gd name="T27" fmla="*/ 58 h 463"/>
              <a:gd name="T28" fmla="*/ 344 w 995"/>
              <a:gd name="T29" fmla="*/ 90 h 463"/>
              <a:gd name="T30" fmla="*/ 366 w 995"/>
              <a:gd name="T31" fmla="*/ 117 h 463"/>
              <a:gd name="T32" fmla="*/ 393 w 995"/>
              <a:gd name="T33" fmla="*/ 216 h 463"/>
              <a:gd name="T34" fmla="*/ 415 w 995"/>
              <a:gd name="T35" fmla="*/ 319 h 463"/>
              <a:gd name="T36" fmla="*/ 437 w 995"/>
              <a:gd name="T37" fmla="*/ 180 h 463"/>
              <a:gd name="T38" fmla="*/ 460 w 995"/>
              <a:gd name="T39" fmla="*/ 189 h 463"/>
              <a:gd name="T40" fmla="*/ 486 w 995"/>
              <a:gd name="T41" fmla="*/ 360 h 463"/>
              <a:gd name="T42" fmla="*/ 509 w 995"/>
              <a:gd name="T43" fmla="*/ 319 h 463"/>
              <a:gd name="T44" fmla="*/ 531 w 995"/>
              <a:gd name="T45" fmla="*/ 22 h 463"/>
              <a:gd name="T46" fmla="*/ 553 w 995"/>
              <a:gd name="T47" fmla="*/ 27 h 463"/>
              <a:gd name="T48" fmla="*/ 580 w 995"/>
              <a:gd name="T49" fmla="*/ 0 h 463"/>
              <a:gd name="T50" fmla="*/ 603 w 995"/>
              <a:gd name="T51" fmla="*/ 36 h 463"/>
              <a:gd name="T52" fmla="*/ 625 w 995"/>
              <a:gd name="T53" fmla="*/ 112 h 463"/>
              <a:gd name="T54" fmla="*/ 647 w 995"/>
              <a:gd name="T55" fmla="*/ 9 h 463"/>
              <a:gd name="T56" fmla="*/ 674 w 995"/>
              <a:gd name="T57" fmla="*/ 40 h 463"/>
              <a:gd name="T58" fmla="*/ 696 w 995"/>
              <a:gd name="T59" fmla="*/ 49 h 463"/>
              <a:gd name="T60" fmla="*/ 719 w 995"/>
              <a:gd name="T61" fmla="*/ 63 h 463"/>
              <a:gd name="T62" fmla="*/ 741 w 995"/>
              <a:gd name="T63" fmla="*/ 94 h 463"/>
              <a:gd name="T64" fmla="*/ 768 w 995"/>
              <a:gd name="T65" fmla="*/ 54 h 463"/>
              <a:gd name="T66" fmla="*/ 790 w 995"/>
              <a:gd name="T67" fmla="*/ 58 h 463"/>
              <a:gd name="T68" fmla="*/ 812 w 995"/>
              <a:gd name="T69" fmla="*/ 90 h 463"/>
              <a:gd name="T70" fmla="*/ 835 w 995"/>
              <a:gd name="T71" fmla="*/ 67 h 463"/>
              <a:gd name="T72" fmla="*/ 861 w 995"/>
              <a:gd name="T73" fmla="*/ 81 h 463"/>
              <a:gd name="T74" fmla="*/ 884 w 995"/>
              <a:gd name="T75" fmla="*/ 63 h 463"/>
              <a:gd name="T76" fmla="*/ 906 w 995"/>
              <a:gd name="T77" fmla="*/ 58 h 463"/>
              <a:gd name="T78" fmla="*/ 928 w 995"/>
              <a:gd name="T79" fmla="*/ 76 h 463"/>
              <a:gd name="T80" fmla="*/ 955 w 995"/>
              <a:gd name="T81" fmla="*/ 67 h 463"/>
              <a:gd name="T82" fmla="*/ 978 w 995"/>
              <a:gd name="T83" fmla="*/ 63 h 4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5"/>
              <a:gd name="T127" fmla="*/ 0 h 463"/>
              <a:gd name="T128" fmla="*/ 995 w 995"/>
              <a:gd name="T129" fmla="*/ 463 h 4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5" h="463">
                <a:moveTo>
                  <a:pt x="0" y="18"/>
                </a:moveTo>
                <a:lnTo>
                  <a:pt x="9" y="54"/>
                </a:lnTo>
                <a:lnTo>
                  <a:pt x="18" y="49"/>
                </a:lnTo>
                <a:lnTo>
                  <a:pt x="22" y="31"/>
                </a:lnTo>
                <a:lnTo>
                  <a:pt x="31" y="13"/>
                </a:lnTo>
                <a:lnTo>
                  <a:pt x="40" y="9"/>
                </a:lnTo>
                <a:lnTo>
                  <a:pt x="49" y="9"/>
                </a:lnTo>
                <a:lnTo>
                  <a:pt x="53" y="4"/>
                </a:lnTo>
                <a:lnTo>
                  <a:pt x="62" y="13"/>
                </a:lnTo>
                <a:lnTo>
                  <a:pt x="71" y="13"/>
                </a:lnTo>
                <a:lnTo>
                  <a:pt x="80" y="0"/>
                </a:lnTo>
                <a:lnTo>
                  <a:pt x="85" y="9"/>
                </a:lnTo>
                <a:lnTo>
                  <a:pt x="94" y="4"/>
                </a:lnTo>
                <a:lnTo>
                  <a:pt x="103" y="40"/>
                </a:lnTo>
                <a:lnTo>
                  <a:pt x="111" y="126"/>
                </a:lnTo>
                <a:lnTo>
                  <a:pt x="116" y="112"/>
                </a:lnTo>
                <a:lnTo>
                  <a:pt x="125" y="58"/>
                </a:lnTo>
                <a:lnTo>
                  <a:pt x="134" y="45"/>
                </a:lnTo>
                <a:lnTo>
                  <a:pt x="143" y="54"/>
                </a:lnTo>
                <a:lnTo>
                  <a:pt x="147" y="54"/>
                </a:lnTo>
                <a:lnTo>
                  <a:pt x="156" y="58"/>
                </a:lnTo>
                <a:lnTo>
                  <a:pt x="165" y="67"/>
                </a:lnTo>
                <a:lnTo>
                  <a:pt x="174" y="63"/>
                </a:lnTo>
                <a:lnTo>
                  <a:pt x="178" y="63"/>
                </a:lnTo>
                <a:lnTo>
                  <a:pt x="187" y="76"/>
                </a:lnTo>
                <a:lnTo>
                  <a:pt x="196" y="81"/>
                </a:lnTo>
                <a:lnTo>
                  <a:pt x="205" y="81"/>
                </a:lnTo>
                <a:lnTo>
                  <a:pt x="210" y="81"/>
                </a:lnTo>
                <a:lnTo>
                  <a:pt x="219" y="58"/>
                </a:lnTo>
                <a:lnTo>
                  <a:pt x="228" y="49"/>
                </a:lnTo>
                <a:lnTo>
                  <a:pt x="236" y="81"/>
                </a:lnTo>
                <a:lnTo>
                  <a:pt x="241" y="117"/>
                </a:lnTo>
                <a:lnTo>
                  <a:pt x="250" y="112"/>
                </a:lnTo>
                <a:lnTo>
                  <a:pt x="259" y="81"/>
                </a:lnTo>
                <a:lnTo>
                  <a:pt x="268" y="67"/>
                </a:lnTo>
                <a:lnTo>
                  <a:pt x="272" y="67"/>
                </a:lnTo>
                <a:lnTo>
                  <a:pt x="281" y="49"/>
                </a:lnTo>
                <a:lnTo>
                  <a:pt x="290" y="49"/>
                </a:lnTo>
                <a:lnTo>
                  <a:pt x="299" y="72"/>
                </a:lnTo>
                <a:lnTo>
                  <a:pt x="303" y="72"/>
                </a:lnTo>
                <a:lnTo>
                  <a:pt x="312" y="54"/>
                </a:lnTo>
                <a:lnTo>
                  <a:pt x="321" y="58"/>
                </a:lnTo>
                <a:lnTo>
                  <a:pt x="330" y="63"/>
                </a:lnTo>
                <a:lnTo>
                  <a:pt x="335" y="76"/>
                </a:lnTo>
                <a:lnTo>
                  <a:pt x="344" y="90"/>
                </a:lnTo>
                <a:lnTo>
                  <a:pt x="353" y="90"/>
                </a:lnTo>
                <a:lnTo>
                  <a:pt x="361" y="103"/>
                </a:lnTo>
                <a:lnTo>
                  <a:pt x="366" y="117"/>
                </a:lnTo>
                <a:lnTo>
                  <a:pt x="375" y="117"/>
                </a:lnTo>
                <a:lnTo>
                  <a:pt x="384" y="153"/>
                </a:lnTo>
                <a:lnTo>
                  <a:pt x="393" y="216"/>
                </a:lnTo>
                <a:lnTo>
                  <a:pt x="397" y="265"/>
                </a:lnTo>
                <a:lnTo>
                  <a:pt x="406" y="306"/>
                </a:lnTo>
                <a:lnTo>
                  <a:pt x="415" y="319"/>
                </a:lnTo>
                <a:lnTo>
                  <a:pt x="424" y="283"/>
                </a:lnTo>
                <a:lnTo>
                  <a:pt x="428" y="229"/>
                </a:lnTo>
                <a:lnTo>
                  <a:pt x="437" y="180"/>
                </a:lnTo>
                <a:lnTo>
                  <a:pt x="446" y="157"/>
                </a:lnTo>
                <a:lnTo>
                  <a:pt x="455" y="153"/>
                </a:lnTo>
                <a:lnTo>
                  <a:pt x="460" y="189"/>
                </a:lnTo>
                <a:lnTo>
                  <a:pt x="469" y="229"/>
                </a:lnTo>
                <a:lnTo>
                  <a:pt x="478" y="274"/>
                </a:lnTo>
                <a:lnTo>
                  <a:pt x="486" y="360"/>
                </a:lnTo>
                <a:lnTo>
                  <a:pt x="491" y="459"/>
                </a:lnTo>
                <a:lnTo>
                  <a:pt x="500" y="463"/>
                </a:lnTo>
                <a:lnTo>
                  <a:pt x="509" y="319"/>
                </a:lnTo>
                <a:lnTo>
                  <a:pt x="518" y="144"/>
                </a:lnTo>
                <a:lnTo>
                  <a:pt x="522" y="22"/>
                </a:lnTo>
                <a:lnTo>
                  <a:pt x="531" y="22"/>
                </a:lnTo>
                <a:lnTo>
                  <a:pt x="540" y="27"/>
                </a:lnTo>
                <a:lnTo>
                  <a:pt x="549" y="0"/>
                </a:lnTo>
                <a:lnTo>
                  <a:pt x="553" y="27"/>
                </a:lnTo>
                <a:lnTo>
                  <a:pt x="562" y="81"/>
                </a:lnTo>
                <a:lnTo>
                  <a:pt x="571" y="45"/>
                </a:lnTo>
                <a:lnTo>
                  <a:pt x="580" y="0"/>
                </a:lnTo>
                <a:lnTo>
                  <a:pt x="585" y="54"/>
                </a:lnTo>
                <a:lnTo>
                  <a:pt x="594" y="99"/>
                </a:lnTo>
                <a:lnTo>
                  <a:pt x="603" y="36"/>
                </a:lnTo>
                <a:lnTo>
                  <a:pt x="611" y="9"/>
                </a:lnTo>
                <a:lnTo>
                  <a:pt x="616" y="49"/>
                </a:lnTo>
                <a:lnTo>
                  <a:pt x="625" y="112"/>
                </a:lnTo>
                <a:lnTo>
                  <a:pt x="634" y="112"/>
                </a:lnTo>
                <a:lnTo>
                  <a:pt x="643" y="18"/>
                </a:lnTo>
                <a:lnTo>
                  <a:pt x="647" y="9"/>
                </a:lnTo>
                <a:lnTo>
                  <a:pt x="656" y="81"/>
                </a:lnTo>
                <a:lnTo>
                  <a:pt x="665" y="81"/>
                </a:lnTo>
                <a:lnTo>
                  <a:pt x="674" y="40"/>
                </a:lnTo>
                <a:lnTo>
                  <a:pt x="678" y="58"/>
                </a:lnTo>
                <a:lnTo>
                  <a:pt x="687" y="67"/>
                </a:lnTo>
                <a:lnTo>
                  <a:pt x="696" y="49"/>
                </a:lnTo>
                <a:lnTo>
                  <a:pt x="705" y="72"/>
                </a:lnTo>
                <a:lnTo>
                  <a:pt x="710" y="108"/>
                </a:lnTo>
                <a:lnTo>
                  <a:pt x="719" y="63"/>
                </a:lnTo>
                <a:lnTo>
                  <a:pt x="728" y="13"/>
                </a:lnTo>
                <a:lnTo>
                  <a:pt x="736" y="45"/>
                </a:lnTo>
                <a:lnTo>
                  <a:pt x="741" y="94"/>
                </a:lnTo>
                <a:lnTo>
                  <a:pt x="750" y="81"/>
                </a:lnTo>
                <a:lnTo>
                  <a:pt x="759" y="63"/>
                </a:lnTo>
                <a:lnTo>
                  <a:pt x="768" y="54"/>
                </a:lnTo>
                <a:lnTo>
                  <a:pt x="772" y="58"/>
                </a:lnTo>
                <a:lnTo>
                  <a:pt x="781" y="72"/>
                </a:lnTo>
                <a:lnTo>
                  <a:pt x="790" y="58"/>
                </a:lnTo>
                <a:lnTo>
                  <a:pt x="799" y="63"/>
                </a:lnTo>
                <a:lnTo>
                  <a:pt x="803" y="90"/>
                </a:lnTo>
                <a:lnTo>
                  <a:pt x="812" y="90"/>
                </a:lnTo>
                <a:lnTo>
                  <a:pt x="821" y="31"/>
                </a:lnTo>
                <a:lnTo>
                  <a:pt x="830" y="18"/>
                </a:lnTo>
                <a:lnTo>
                  <a:pt x="835" y="67"/>
                </a:lnTo>
                <a:lnTo>
                  <a:pt x="844" y="85"/>
                </a:lnTo>
                <a:lnTo>
                  <a:pt x="853" y="72"/>
                </a:lnTo>
                <a:lnTo>
                  <a:pt x="861" y="81"/>
                </a:lnTo>
                <a:lnTo>
                  <a:pt x="866" y="72"/>
                </a:lnTo>
                <a:lnTo>
                  <a:pt x="875" y="67"/>
                </a:lnTo>
                <a:lnTo>
                  <a:pt x="884" y="63"/>
                </a:lnTo>
                <a:lnTo>
                  <a:pt x="893" y="54"/>
                </a:lnTo>
                <a:lnTo>
                  <a:pt x="897" y="40"/>
                </a:lnTo>
                <a:lnTo>
                  <a:pt x="906" y="58"/>
                </a:lnTo>
                <a:lnTo>
                  <a:pt x="915" y="90"/>
                </a:lnTo>
                <a:lnTo>
                  <a:pt x="924" y="99"/>
                </a:lnTo>
                <a:lnTo>
                  <a:pt x="928" y="76"/>
                </a:lnTo>
                <a:lnTo>
                  <a:pt x="937" y="49"/>
                </a:lnTo>
                <a:lnTo>
                  <a:pt x="946" y="49"/>
                </a:lnTo>
                <a:lnTo>
                  <a:pt x="955" y="67"/>
                </a:lnTo>
                <a:lnTo>
                  <a:pt x="960" y="72"/>
                </a:lnTo>
                <a:lnTo>
                  <a:pt x="969" y="67"/>
                </a:lnTo>
                <a:lnTo>
                  <a:pt x="978" y="63"/>
                </a:lnTo>
                <a:lnTo>
                  <a:pt x="986" y="72"/>
                </a:lnTo>
                <a:lnTo>
                  <a:pt x="995" y="90"/>
                </a:lnTo>
              </a:path>
            </a:pathLst>
          </a:custGeom>
          <a:noFill/>
          <a:ln w="0">
            <a:solidFill>
              <a:srgbClr val="FF5555"/>
            </a:solidFill>
            <a:prstDash val="solid"/>
            <a:round/>
            <a:headEnd/>
            <a:tailEnd/>
          </a:ln>
        </p:spPr>
        <p:txBody>
          <a:bodyPr/>
          <a:lstStyle/>
          <a:p>
            <a:endParaRPr lang="en-GB"/>
          </a:p>
        </p:txBody>
      </p:sp>
      <p:sp>
        <p:nvSpPr>
          <p:cNvPr id="23638" name="Freeform 163"/>
          <p:cNvSpPr>
            <a:spLocks/>
          </p:cNvSpPr>
          <p:nvPr/>
        </p:nvSpPr>
        <p:spPr bwMode="auto">
          <a:xfrm>
            <a:off x="2524036" y="4679950"/>
            <a:ext cx="1573213" cy="806450"/>
          </a:xfrm>
          <a:custGeom>
            <a:avLst/>
            <a:gdLst>
              <a:gd name="T0" fmla="*/ 14 w 991"/>
              <a:gd name="T1" fmla="*/ 405 h 508"/>
              <a:gd name="T2" fmla="*/ 36 w 991"/>
              <a:gd name="T3" fmla="*/ 432 h 508"/>
              <a:gd name="T4" fmla="*/ 58 w 991"/>
              <a:gd name="T5" fmla="*/ 445 h 508"/>
              <a:gd name="T6" fmla="*/ 81 w 991"/>
              <a:gd name="T7" fmla="*/ 333 h 508"/>
              <a:gd name="T8" fmla="*/ 107 w 991"/>
              <a:gd name="T9" fmla="*/ 391 h 508"/>
              <a:gd name="T10" fmla="*/ 130 w 991"/>
              <a:gd name="T11" fmla="*/ 450 h 508"/>
              <a:gd name="T12" fmla="*/ 152 w 991"/>
              <a:gd name="T13" fmla="*/ 441 h 508"/>
              <a:gd name="T14" fmla="*/ 174 w 991"/>
              <a:gd name="T15" fmla="*/ 436 h 508"/>
              <a:gd name="T16" fmla="*/ 201 w 991"/>
              <a:gd name="T17" fmla="*/ 445 h 508"/>
              <a:gd name="T18" fmla="*/ 224 w 991"/>
              <a:gd name="T19" fmla="*/ 450 h 508"/>
              <a:gd name="T20" fmla="*/ 246 w 991"/>
              <a:gd name="T21" fmla="*/ 468 h 508"/>
              <a:gd name="T22" fmla="*/ 268 w 991"/>
              <a:gd name="T23" fmla="*/ 441 h 508"/>
              <a:gd name="T24" fmla="*/ 295 w 991"/>
              <a:gd name="T25" fmla="*/ 468 h 508"/>
              <a:gd name="T26" fmla="*/ 317 w 991"/>
              <a:gd name="T27" fmla="*/ 441 h 508"/>
              <a:gd name="T28" fmla="*/ 340 w 991"/>
              <a:gd name="T29" fmla="*/ 454 h 508"/>
              <a:gd name="T30" fmla="*/ 362 w 991"/>
              <a:gd name="T31" fmla="*/ 427 h 508"/>
              <a:gd name="T32" fmla="*/ 389 w 991"/>
              <a:gd name="T33" fmla="*/ 409 h 508"/>
              <a:gd name="T34" fmla="*/ 411 w 991"/>
              <a:gd name="T35" fmla="*/ 288 h 508"/>
              <a:gd name="T36" fmla="*/ 433 w 991"/>
              <a:gd name="T37" fmla="*/ 283 h 508"/>
              <a:gd name="T38" fmla="*/ 456 w 991"/>
              <a:gd name="T39" fmla="*/ 382 h 508"/>
              <a:gd name="T40" fmla="*/ 482 w 991"/>
              <a:gd name="T41" fmla="*/ 351 h 508"/>
              <a:gd name="T42" fmla="*/ 505 w 991"/>
              <a:gd name="T43" fmla="*/ 22 h 508"/>
              <a:gd name="T44" fmla="*/ 527 w 991"/>
              <a:gd name="T45" fmla="*/ 382 h 508"/>
              <a:gd name="T46" fmla="*/ 549 w 991"/>
              <a:gd name="T47" fmla="*/ 436 h 508"/>
              <a:gd name="T48" fmla="*/ 576 w 991"/>
              <a:gd name="T49" fmla="*/ 400 h 508"/>
              <a:gd name="T50" fmla="*/ 599 w 991"/>
              <a:gd name="T51" fmla="*/ 405 h 508"/>
              <a:gd name="T52" fmla="*/ 621 w 991"/>
              <a:gd name="T53" fmla="*/ 463 h 508"/>
              <a:gd name="T54" fmla="*/ 643 w 991"/>
              <a:gd name="T55" fmla="*/ 508 h 508"/>
              <a:gd name="T56" fmla="*/ 670 w 991"/>
              <a:gd name="T57" fmla="*/ 441 h 508"/>
              <a:gd name="T58" fmla="*/ 692 w 991"/>
              <a:gd name="T59" fmla="*/ 490 h 508"/>
              <a:gd name="T60" fmla="*/ 715 w 991"/>
              <a:gd name="T61" fmla="*/ 382 h 508"/>
              <a:gd name="T62" fmla="*/ 737 w 991"/>
              <a:gd name="T63" fmla="*/ 477 h 508"/>
              <a:gd name="T64" fmla="*/ 764 w 991"/>
              <a:gd name="T65" fmla="*/ 445 h 508"/>
              <a:gd name="T66" fmla="*/ 786 w 991"/>
              <a:gd name="T67" fmla="*/ 477 h 508"/>
              <a:gd name="T68" fmla="*/ 808 w 991"/>
              <a:gd name="T69" fmla="*/ 414 h 508"/>
              <a:gd name="T70" fmla="*/ 831 w 991"/>
              <a:gd name="T71" fmla="*/ 472 h 508"/>
              <a:gd name="T72" fmla="*/ 857 w 991"/>
              <a:gd name="T73" fmla="*/ 459 h 508"/>
              <a:gd name="T74" fmla="*/ 880 w 991"/>
              <a:gd name="T75" fmla="*/ 445 h 508"/>
              <a:gd name="T76" fmla="*/ 902 w 991"/>
              <a:gd name="T77" fmla="*/ 459 h 508"/>
              <a:gd name="T78" fmla="*/ 924 w 991"/>
              <a:gd name="T79" fmla="*/ 432 h 508"/>
              <a:gd name="T80" fmla="*/ 951 w 991"/>
              <a:gd name="T81" fmla="*/ 459 h 508"/>
              <a:gd name="T82" fmla="*/ 974 w 991"/>
              <a:gd name="T83" fmla="*/ 450 h 5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1"/>
              <a:gd name="T127" fmla="*/ 0 h 508"/>
              <a:gd name="T128" fmla="*/ 991 w 991"/>
              <a:gd name="T129" fmla="*/ 508 h 5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1" h="508">
                <a:moveTo>
                  <a:pt x="0" y="0"/>
                </a:moveTo>
                <a:lnTo>
                  <a:pt x="5" y="292"/>
                </a:lnTo>
                <a:lnTo>
                  <a:pt x="14" y="405"/>
                </a:lnTo>
                <a:lnTo>
                  <a:pt x="18" y="459"/>
                </a:lnTo>
                <a:lnTo>
                  <a:pt x="27" y="441"/>
                </a:lnTo>
                <a:lnTo>
                  <a:pt x="36" y="432"/>
                </a:lnTo>
                <a:lnTo>
                  <a:pt x="45" y="441"/>
                </a:lnTo>
                <a:lnTo>
                  <a:pt x="49" y="445"/>
                </a:lnTo>
                <a:lnTo>
                  <a:pt x="58" y="445"/>
                </a:lnTo>
                <a:lnTo>
                  <a:pt x="67" y="441"/>
                </a:lnTo>
                <a:lnTo>
                  <a:pt x="76" y="405"/>
                </a:lnTo>
                <a:lnTo>
                  <a:pt x="81" y="333"/>
                </a:lnTo>
                <a:lnTo>
                  <a:pt x="90" y="328"/>
                </a:lnTo>
                <a:lnTo>
                  <a:pt x="99" y="306"/>
                </a:lnTo>
                <a:lnTo>
                  <a:pt x="107" y="391"/>
                </a:lnTo>
                <a:lnTo>
                  <a:pt x="112" y="472"/>
                </a:lnTo>
                <a:lnTo>
                  <a:pt x="121" y="463"/>
                </a:lnTo>
                <a:lnTo>
                  <a:pt x="130" y="450"/>
                </a:lnTo>
                <a:lnTo>
                  <a:pt x="139" y="454"/>
                </a:lnTo>
                <a:lnTo>
                  <a:pt x="143" y="450"/>
                </a:lnTo>
                <a:lnTo>
                  <a:pt x="152" y="441"/>
                </a:lnTo>
                <a:lnTo>
                  <a:pt x="161" y="436"/>
                </a:lnTo>
                <a:lnTo>
                  <a:pt x="170" y="432"/>
                </a:lnTo>
                <a:lnTo>
                  <a:pt x="174" y="436"/>
                </a:lnTo>
                <a:lnTo>
                  <a:pt x="183" y="445"/>
                </a:lnTo>
                <a:lnTo>
                  <a:pt x="192" y="445"/>
                </a:lnTo>
                <a:lnTo>
                  <a:pt x="201" y="445"/>
                </a:lnTo>
                <a:lnTo>
                  <a:pt x="206" y="445"/>
                </a:lnTo>
                <a:lnTo>
                  <a:pt x="215" y="445"/>
                </a:lnTo>
                <a:lnTo>
                  <a:pt x="224" y="450"/>
                </a:lnTo>
                <a:lnTo>
                  <a:pt x="232" y="468"/>
                </a:lnTo>
                <a:lnTo>
                  <a:pt x="237" y="472"/>
                </a:lnTo>
                <a:lnTo>
                  <a:pt x="246" y="468"/>
                </a:lnTo>
                <a:lnTo>
                  <a:pt x="255" y="459"/>
                </a:lnTo>
                <a:lnTo>
                  <a:pt x="264" y="454"/>
                </a:lnTo>
                <a:lnTo>
                  <a:pt x="268" y="441"/>
                </a:lnTo>
                <a:lnTo>
                  <a:pt x="277" y="445"/>
                </a:lnTo>
                <a:lnTo>
                  <a:pt x="286" y="468"/>
                </a:lnTo>
                <a:lnTo>
                  <a:pt x="295" y="468"/>
                </a:lnTo>
                <a:lnTo>
                  <a:pt x="299" y="459"/>
                </a:lnTo>
                <a:lnTo>
                  <a:pt x="308" y="445"/>
                </a:lnTo>
                <a:lnTo>
                  <a:pt x="317" y="441"/>
                </a:lnTo>
                <a:lnTo>
                  <a:pt x="326" y="445"/>
                </a:lnTo>
                <a:lnTo>
                  <a:pt x="331" y="454"/>
                </a:lnTo>
                <a:lnTo>
                  <a:pt x="340" y="454"/>
                </a:lnTo>
                <a:lnTo>
                  <a:pt x="349" y="445"/>
                </a:lnTo>
                <a:lnTo>
                  <a:pt x="357" y="436"/>
                </a:lnTo>
                <a:lnTo>
                  <a:pt x="362" y="427"/>
                </a:lnTo>
                <a:lnTo>
                  <a:pt x="371" y="427"/>
                </a:lnTo>
                <a:lnTo>
                  <a:pt x="380" y="418"/>
                </a:lnTo>
                <a:lnTo>
                  <a:pt x="389" y="409"/>
                </a:lnTo>
                <a:lnTo>
                  <a:pt x="393" y="391"/>
                </a:lnTo>
                <a:lnTo>
                  <a:pt x="402" y="351"/>
                </a:lnTo>
                <a:lnTo>
                  <a:pt x="411" y="288"/>
                </a:lnTo>
                <a:lnTo>
                  <a:pt x="420" y="238"/>
                </a:lnTo>
                <a:lnTo>
                  <a:pt x="424" y="238"/>
                </a:lnTo>
                <a:lnTo>
                  <a:pt x="433" y="283"/>
                </a:lnTo>
                <a:lnTo>
                  <a:pt x="442" y="337"/>
                </a:lnTo>
                <a:lnTo>
                  <a:pt x="451" y="369"/>
                </a:lnTo>
                <a:lnTo>
                  <a:pt x="456" y="382"/>
                </a:lnTo>
                <a:lnTo>
                  <a:pt x="465" y="391"/>
                </a:lnTo>
                <a:lnTo>
                  <a:pt x="474" y="382"/>
                </a:lnTo>
                <a:lnTo>
                  <a:pt x="482" y="351"/>
                </a:lnTo>
                <a:lnTo>
                  <a:pt x="487" y="265"/>
                </a:lnTo>
                <a:lnTo>
                  <a:pt x="496" y="117"/>
                </a:lnTo>
                <a:lnTo>
                  <a:pt x="505" y="22"/>
                </a:lnTo>
                <a:lnTo>
                  <a:pt x="514" y="94"/>
                </a:lnTo>
                <a:lnTo>
                  <a:pt x="518" y="274"/>
                </a:lnTo>
                <a:lnTo>
                  <a:pt x="527" y="382"/>
                </a:lnTo>
                <a:lnTo>
                  <a:pt x="536" y="382"/>
                </a:lnTo>
                <a:lnTo>
                  <a:pt x="545" y="400"/>
                </a:lnTo>
                <a:lnTo>
                  <a:pt x="549" y="436"/>
                </a:lnTo>
                <a:lnTo>
                  <a:pt x="558" y="382"/>
                </a:lnTo>
                <a:lnTo>
                  <a:pt x="567" y="324"/>
                </a:lnTo>
                <a:lnTo>
                  <a:pt x="576" y="400"/>
                </a:lnTo>
                <a:lnTo>
                  <a:pt x="581" y="459"/>
                </a:lnTo>
                <a:lnTo>
                  <a:pt x="590" y="423"/>
                </a:lnTo>
                <a:lnTo>
                  <a:pt x="599" y="405"/>
                </a:lnTo>
                <a:lnTo>
                  <a:pt x="607" y="432"/>
                </a:lnTo>
                <a:lnTo>
                  <a:pt x="612" y="472"/>
                </a:lnTo>
                <a:lnTo>
                  <a:pt x="621" y="463"/>
                </a:lnTo>
                <a:lnTo>
                  <a:pt x="630" y="382"/>
                </a:lnTo>
                <a:lnTo>
                  <a:pt x="639" y="414"/>
                </a:lnTo>
                <a:lnTo>
                  <a:pt x="643" y="508"/>
                </a:lnTo>
                <a:lnTo>
                  <a:pt x="652" y="490"/>
                </a:lnTo>
                <a:lnTo>
                  <a:pt x="661" y="441"/>
                </a:lnTo>
                <a:lnTo>
                  <a:pt x="670" y="441"/>
                </a:lnTo>
                <a:lnTo>
                  <a:pt x="674" y="450"/>
                </a:lnTo>
                <a:lnTo>
                  <a:pt x="683" y="463"/>
                </a:lnTo>
                <a:lnTo>
                  <a:pt x="692" y="490"/>
                </a:lnTo>
                <a:lnTo>
                  <a:pt x="701" y="499"/>
                </a:lnTo>
                <a:lnTo>
                  <a:pt x="706" y="418"/>
                </a:lnTo>
                <a:lnTo>
                  <a:pt x="715" y="382"/>
                </a:lnTo>
                <a:lnTo>
                  <a:pt x="724" y="454"/>
                </a:lnTo>
                <a:lnTo>
                  <a:pt x="732" y="499"/>
                </a:lnTo>
                <a:lnTo>
                  <a:pt x="737" y="477"/>
                </a:lnTo>
                <a:lnTo>
                  <a:pt x="746" y="454"/>
                </a:lnTo>
                <a:lnTo>
                  <a:pt x="755" y="450"/>
                </a:lnTo>
                <a:lnTo>
                  <a:pt x="764" y="445"/>
                </a:lnTo>
                <a:lnTo>
                  <a:pt x="768" y="445"/>
                </a:lnTo>
                <a:lnTo>
                  <a:pt x="777" y="459"/>
                </a:lnTo>
                <a:lnTo>
                  <a:pt x="786" y="477"/>
                </a:lnTo>
                <a:lnTo>
                  <a:pt x="795" y="486"/>
                </a:lnTo>
                <a:lnTo>
                  <a:pt x="799" y="468"/>
                </a:lnTo>
                <a:lnTo>
                  <a:pt x="808" y="414"/>
                </a:lnTo>
                <a:lnTo>
                  <a:pt x="817" y="423"/>
                </a:lnTo>
                <a:lnTo>
                  <a:pt x="826" y="472"/>
                </a:lnTo>
                <a:lnTo>
                  <a:pt x="831" y="472"/>
                </a:lnTo>
                <a:lnTo>
                  <a:pt x="840" y="445"/>
                </a:lnTo>
                <a:lnTo>
                  <a:pt x="849" y="454"/>
                </a:lnTo>
                <a:lnTo>
                  <a:pt x="857" y="459"/>
                </a:lnTo>
                <a:lnTo>
                  <a:pt x="862" y="445"/>
                </a:lnTo>
                <a:lnTo>
                  <a:pt x="871" y="441"/>
                </a:lnTo>
                <a:lnTo>
                  <a:pt x="880" y="445"/>
                </a:lnTo>
                <a:lnTo>
                  <a:pt x="889" y="441"/>
                </a:lnTo>
                <a:lnTo>
                  <a:pt x="893" y="441"/>
                </a:lnTo>
                <a:lnTo>
                  <a:pt x="902" y="459"/>
                </a:lnTo>
                <a:lnTo>
                  <a:pt x="911" y="477"/>
                </a:lnTo>
                <a:lnTo>
                  <a:pt x="920" y="463"/>
                </a:lnTo>
                <a:lnTo>
                  <a:pt x="924" y="432"/>
                </a:lnTo>
                <a:lnTo>
                  <a:pt x="933" y="436"/>
                </a:lnTo>
                <a:lnTo>
                  <a:pt x="942" y="459"/>
                </a:lnTo>
                <a:lnTo>
                  <a:pt x="951" y="459"/>
                </a:lnTo>
                <a:lnTo>
                  <a:pt x="956" y="450"/>
                </a:lnTo>
                <a:lnTo>
                  <a:pt x="965" y="450"/>
                </a:lnTo>
                <a:lnTo>
                  <a:pt x="974" y="450"/>
                </a:lnTo>
                <a:lnTo>
                  <a:pt x="982" y="445"/>
                </a:lnTo>
                <a:lnTo>
                  <a:pt x="991" y="459"/>
                </a:lnTo>
              </a:path>
            </a:pathLst>
          </a:custGeom>
          <a:noFill/>
          <a:ln w="0">
            <a:solidFill>
              <a:srgbClr val="FF5555"/>
            </a:solidFill>
            <a:prstDash val="solid"/>
            <a:round/>
            <a:headEnd/>
            <a:tailEnd/>
          </a:ln>
        </p:spPr>
        <p:txBody>
          <a:bodyPr/>
          <a:lstStyle/>
          <a:p>
            <a:endParaRPr lang="en-GB"/>
          </a:p>
        </p:txBody>
      </p:sp>
      <p:sp>
        <p:nvSpPr>
          <p:cNvPr id="23639" name="Freeform 164"/>
          <p:cNvSpPr>
            <a:spLocks/>
          </p:cNvSpPr>
          <p:nvPr/>
        </p:nvSpPr>
        <p:spPr bwMode="auto">
          <a:xfrm>
            <a:off x="2517682" y="5243513"/>
            <a:ext cx="1579563" cy="207962"/>
          </a:xfrm>
          <a:custGeom>
            <a:avLst/>
            <a:gdLst>
              <a:gd name="T0" fmla="*/ 18 w 995"/>
              <a:gd name="T1" fmla="*/ 90 h 131"/>
              <a:gd name="T2" fmla="*/ 40 w 995"/>
              <a:gd name="T3" fmla="*/ 90 h 131"/>
              <a:gd name="T4" fmla="*/ 62 w 995"/>
              <a:gd name="T5" fmla="*/ 81 h 131"/>
              <a:gd name="T6" fmla="*/ 85 w 995"/>
              <a:gd name="T7" fmla="*/ 0 h 131"/>
              <a:gd name="T8" fmla="*/ 111 w 995"/>
              <a:gd name="T9" fmla="*/ 32 h 131"/>
              <a:gd name="T10" fmla="*/ 134 w 995"/>
              <a:gd name="T11" fmla="*/ 90 h 131"/>
              <a:gd name="T12" fmla="*/ 156 w 995"/>
              <a:gd name="T13" fmla="*/ 90 h 131"/>
              <a:gd name="T14" fmla="*/ 178 w 995"/>
              <a:gd name="T15" fmla="*/ 90 h 131"/>
              <a:gd name="T16" fmla="*/ 205 w 995"/>
              <a:gd name="T17" fmla="*/ 90 h 131"/>
              <a:gd name="T18" fmla="*/ 228 w 995"/>
              <a:gd name="T19" fmla="*/ 90 h 131"/>
              <a:gd name="T20" fmla="*/ 250 w 995"/>
              <a:gd name="T21" fmla="*/ 113 h 131"/>
              <a:gd name="T22" fmla="*/ 272 w 995"/>
              <a:gd name="T23" fmla="*/ 86 h 131"/>
              <a:gd name="T24" fmla="*/ 299 w 995"/>
              <a:gd name="T25" fmla="*/ 104 h 131"/>
              <a:gd name="T26" fmla="*/ 321 w 995"/>
              <a:gd name="T27" fmla="*/ 90 h 131"/>
              <a:gd name="T28" fmla="*/ 344 w 995"/>
              <a:gd name="T29" fmla="*/ 86 h 131"/>
              <a:gd name="T30" fmla="*/ 366 w 995"/>
              <a:gd name="T31" fmla="*/ 86 h 131"/>
              <a:gd name="T32" fmla="*/ 393 w 995"/>
              <a:gd name="T33" fmla="*/ 90 h 131"/>
              <a:gd name="T34" fmla="*/ 415 w 995"/>
              <a:gd name="T35" fmla="*/ 99 h 131"/>
              <a:gd name="T36" fmla="*/ 437 w 995"/>
              <a:gd name="T37" fmla="*/ 104 h 131"/>
              <a:gd name="T38" fmla="*/ 460 w 995"/>
              <a:gd name="T39" fmla="*/ 113 h 131"/>
              <a:gd name="T40" fmla="*/ 486 w 995"/>
              <a:gd name="T41" fmla="*/ 122 h 131"/>
              <a:gd name="T42" fmla="*/ 509 w 995"/>
              <a:gd name="T43" fmla="*/ 122 h 131"/>
              <a:gd name="T44" fmla="*/ 531 w 995"/>
              <a:gd name="T45" fmla="*/ 50 h 131"/>
              <a:gd name="T46" fmla="*/ 553 w 995"/>
              <a:gd name="T47" fmla="*/ 41 h 131"/>
              <a:gd name="T48" fmla="*/ 580 w 995"/>
              <a:gd name="T49" fmla="*/ 14 h 131"/>
              <a:gd name="T50" fmla="*/ 603 w 995"/>
              <a:gd name="T51" fmla="*/ 54 h 131"/>
              <a:gd name="T52" fmla="*/ 625 w 995"/>
              <a:gd name="T53" fmla="*/ 68 h 131"/>
              <a:gd name="T54" fmla="*/ 647 w 995"/>
              <a:gd name="T55" fmla="*/ 32 h 131"/>
              <a:gd name="T56" fmla="*/ 674 w 995"/>
              <a:gd name="T57" fmla="*/ 81 h 131"/>
              <a:gd name="T58" fmla="*/ 696 w 995"/>
              <a:gd name="T59" fmla="*/ 99 h 131"/>
              <a:gd name="T60" fmla="*/ 719 w 995"/>
              <a:gd name="T61" fmla="*/ 68 h 131"/>
              <a:gd name="T62" fmla="*/ 741 w 995"/>
              <a:gd name="T63" fmla="*/ 104 h 131"/>
              <a:gd name="T64" fmla="*/ 768 w 995"/>
              <a:gd name="T65" fmla="*/ 86 h 131"/>
              <a:gd name="T66" fmla="*/ 790 w 995"/>
              <a:gd name="T67" fmla="*/ 95 h 131"/>
              <a:gd name="T68" fmla="*/ 812 w 995"/>
              <a:gd name="T69" fmla="*/ 81 h 131"/>
              <a:gd name="T70" fmla="*/ 835 w 995"/>
              <a:gd name="T71" fmla="*/ 104 h 131"/>
              <a:gd name="T72" fmla="*/ 861 w 995"/>
              <a:gd name="T73" fmla="*/ 90 h 131"/>
              <a:gd name="T74" fmla="*/ 884 w 995"/>
              <a:gd name="T75" fmla="*/ 90 h 131"/>
              <a:gd name="T76" fmla="*/ 906 w 995"/>
              <a:gd name="T77" fmla="*/ 90 h 131"/>
              <a:gd name="T78" fmla="*/ 928 w 995"/>
              <a:gd name="T79" fmla="*/ 95 h 131"/>
              <a:gd name="T80" fmla="*/ 955 w 995"/>
              <a:gd name="T81" fmla="*/ 95 h 131"/>
              <a:gd name="T82" fmla="*/ 978 w 995"/>
              <a:gd name="T83" fmla="*/ 86 h 1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5"/>
              <a:gd name="T127" fmla="*/ 0 h 131"/>
              <a:gd name="T128" fmla="*/ 995 w 995"/>
              <a:gd name="T129" fmla="*/ 131 h 1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5" h="131">
                <a:moveTo>
                  <a:pt x="0" y="90"/>
                </a:moveTo>
                <a:lnTo>
                  <a:pt x="9" y="90"/>
                </a:lnTo>
                <a:lnTo>
                  <a:pt x="18" y="90"/>
                </a:lnTo>
                <a:lnTo>
                  <a:pt x="22" y="90"/>
                </a:lnTo>
                <a:lnTo>
                  <a:pt x="31" y="90"/>
                </a:lnTo>
                <a:lnTo>
                  <a:pt x="40" y="90"/>
                </a:lnTo>
                <a:lnTo>
                  <a:pt x="49" y="90"/>
                </a:lnTo>
                <a:lnTo>
                  <a:pt x="53" y="86"/>
                </a:lnTo>
                <a:lnTo>
                  <a:pt x="62" y="81"/>
                </a:lnTo>
                <a:lnTo>
                  <a:pt x="71" y="68"/>
                </a:lnTo>
                <a:lnTo>
                  <a:pt x="80" y="36"/>
                </a:lnTo>
                <a:lnTo>
                  <a:pt x="85" y="0"/>
                </a:lnTo>
                <a:lnTo>
                  <a:pt x="94" y="41"/>
                </a:lnTo>
                <a:lnTo>
                  <a:pt x="103" y="54"/>
                </a:lnTo>
                <a:lnTo>
                  <a:pt x="111" y="32"/>
                </a:lnTo>
                <a:lnTo>
                  <a:pt x="116" y="68"/>
                </a:lnTo>
                <a:lnTo>
                  <a:pt x="125" y="99"/>
                </a:lnTo>
                <a:lnTo>
                  <a:pt x="134" y="90"/>
                </a:lnTo>
                <a:lnTo>
                  <a:pt x="143" y="90"/>
                </a:lnTo>
                <a:lnTo>
                  <a:pt x="147" y="90"/>
                </a:lnTo>
                <a:lnTo>
                  <a:pt x="156" y="90"/>
                </a:lnTo>
                <a:lnTo>
                  <a:pt x="165" y="90"/>
                </a:lnTo>
                <a:lnTo>
                  <a:pt x="174" y="90"/>
                </a:lnTo>
                <a:lnTo>
                  <a:pt x="178" y="90"/>
                </a:lnTo>
                <a:lnTo>
                  <a:pt x="187" y="90"/>
                </a:lnTo>
                <a:lnTo>
                  <a:pt x="196" y="90"/>
                </a:lnTo>
                <a:lnTo>
                  <a:pt x="205" y="90"/>
                </a:lnTo>
                <a:lnTo>
                  <a:pt x="210" y="90"/>
                </a:lnTo>
                <a:lnTo>
                  <a:pt x="219" y="90"/>
                </a:lnTo>
                <a:lnTo>
                  <a:pt x="228" y="90"/>
                </a:lnTo>
                <a:lnTo>
                  <a:pt x="236" y="95"/>
                </a:lnTo>
                <a:lnTo>
                  <a:pt x="241" y="99"/>
                </a:lnTo>
                <a:lnTo>
                  <a:pt x="250" y="113"/>
                </a:lnTo>
                <a:lnTo>
                  <a:pt x="259" y="104"/>
                </a:lnTo>
                <a:lnTo>
                  <a:pt x="268" y="86"/>
                </a:lnTo>
                <a:lnTo>
                  <a:pt x="272" y="86"/>
                </a:lnTo>
                <a:lnTo>
                  <a:pt x="281" y="90"/>
                </a:lnTo>
                <a:lnTo>
                  <a:pt x="290" y="95"/>
                </a:lnTo>
                <a:lnTo>
                  <a:pt x="299" y="104"/>
                </a:lnTo>
                <a:lnTo>
                  <a:pt x="303" y="104"/>
                </a:lnTo>
                <a:lnTo>
                  <a:pt x="312" y="95"/>
                </a:lnTo>
                <a:lnTo>
                  <a:pt x="321" y="90"/>
                </a:lnTo>
                <a:lnTo>
                  <a:pt x="330" y="86"/>
                </a:lnTo>
                <a:lnTo>
                  <a:pt x="335" y="86"/>
                </a:lnTo>
                <a:lnTo>
                  <a:pt x="344" y="86"/>
                </a:lnTo>
                <a:lnTo>
                  <a:pt x="353" y="86"/>
                </a:lnTo>
                <a:lnTo>
                  <a:pt x="361" y="86"/>
                </a:lnTo>
                <a:lnTo>
                  <a:pt x="366" y="86"/>
                </a:lnTo>
                <a:lnTo>
                  <a:pt x="375" y="86"/>
                </a:lnTo>
                <a:lnTo>
                  <a:pt x="384" y="86"/>
                </a:lnTo>
                <a:lnTo>
                  <a:pt x="393" y="90"/>
                </a:lnTo>
                <a:lnTo>
                  <a:pt x="397" y="90"/>
                </a:lnTo>
                <a:lnTo>
                  <a:pt x="406" y="95"/>
                </a:lnTo>
                <a:lnTo>
                  <a:pt x="415" y="99"/>
                </a:lnTo>
                <a:lnTo>
                  <a:pt x="424" y="99"/>
                </a:lnTo>
                <a:lnTo>
                  <a:pt x="428" y="99"/>
                </a:lnTo>
                <a:lnTo>
                  <a:pt x="437" y="104"/>
                </a:lnTo>
                <a:lnTo>
                  <a:pt x="446" y="104"/>
                </a:lnTo>
                <a:lnTo>
                  <a:pt x="455" y="108"/>
                </a:lnTo>
                <a:lnTo>
                  <a:pt x="460" y="113"/>
                </a:lnTo>
                <a:lnTo>
                  <a:pt x="469" y="113"/>
                </a:lnTo>
                <a:lnTo>
                  <a:pt x="478" y="117"/>
                </a:lnTo>
                <a:lnTo>
                  <a:pt x="486" y="122"/>
                </a:lnTo>
                <a:lnTo>
                  <a:pt x="491" y="126"/>
                </a:lnTo>
                <a:lnTo>
                  <a:pt x="500" y="126"/>
                </a:lnTo>
                <a:lnTo>
                  <a:pt x="509" y="122"/>
                </a:lnTo>
                <a:lnTo>
                  <a:pt x="518" y="131"/>
                </a:lnTo>
                <a:lnTo>
                  <a:pt x="522" y="126"/>
                </a:lnTo>
                <a:lnTo>
                  <a:pt x="531" y="50"/>
                </a:lnTo>
                <a:lnTo>
                  <a:pt x="540" y="32"/>
                </a:lnTo>
                <a:lnTo>
                  <a:pt x="549" y="27"/>
                </a:lnTo>
                <a:lnTo>
                  <a:pt x="553" y="41"/>
                </a:lnTo>
                <a:lnTo>
                  <a:pt x="562" y="32"/>
                </a:lnTo>
                <a:lnTo>
                  <a:pt x="571" y="63"/>
                </a:lnTo>
                <a:lnTo>
                  <a:pt x="580" y="14"/>
                </a:lnTo>
                <a:lnTo>
                  <a:pt x="585" y="68"/>
                </a:lnTo>
                <a:lnTo>
                  <a:pt x="594" y="86"/>
                </a:lnTo>
                <a:lnTo>
                  <a:pt x="603" y="54"/>
                </a:lnTo>
                <a:lnTo>
                  <a:pt x="611" y="63"/>
                </a:lnTo>
                <a:lnTo>
                  <a:pt x="616" y="77"/>
                </a:lnTo>
                <a:lnTo>
                  <a:pt x="625" y="68"/>
                </a:lnTo>
                <a:lnTo>
                  <a:pt x="634" y="77"/>
                </a:lnTo>
                <a:lnTo>
                  <a:pt x="643" y="54"/>
                </a:lnTo>
                <a:lnTo>
                  <a:pt x="647" y="32"/>
                </a:lnTo>
                <a:lnTo>
                  <a:pt x="656" y="113"/>
                </a:lnTo>
                <a:lnTo>
                  <a:pt x="665" y="95"/>
                </a:lnTo>
                <a:lnTo>
                  <a:pt x="674" y="81"/>
                </a:lnTo>
                <a:lnTo>
                  <a:pt x="678" y="81"/>
                </a:lnTo>
                <a:lnTo>
                  <a:pt x="687" y="86"/>
                </a:lnTo>
                <a:lnTo>
                  <a:pt x="696" y="99"/>
                </a:lnTo>
                <a:lnTo>
                  <a:pt x="705" y="95"/>
                </a:lnTo>
                <a:lnTo>
                  <a:pt x="710" y="68"/>
                </a:lnTo>
                <a:lnTo>
                  <a:pt x="719" y="68"/>
                </a:lnTo>
                <a:lnTo>
                  <a:pt x="728" y="45"/>
                </a:lnTo>
                <a:lnTo>
                  <a:pt x="736" y="90"/>
                </a:lnTo>
                <a:lnTo>
                  <a:pt x="741" y="104"/>
                </a:lnTo>
                <a:lnTo>
                  <a:pt x="750" y="90"/>
                </a:lnTo>
                <a:lnTo>
                  <a:pt x="759" y="90"/>
                </a:lnTo>
                <a:lnTo>
                  <a:pt x="768" y="86"/>
                </a:lnTo>
                <a:lnTo>
                  <a:pt x="772" y="86"/>
                </a:lnTo>
                <a:lnTo>
                  <a:pt x="781" y="90"/>
                </a:lnTo>
                <a:lnTo>
                  <a:pt x="790" y="95"/>
                </a:lnTo>
                <a:lnTo>
                  <a:pt x="799" y="99"/>
                </a:lnTo>
                <a:lnTo>
                  <a:pt x="803" y="86"/>
                </a:lnTo>
                <a:lnTo>
                  <a:pt x="812" y="81"/>
                </a:lnTo>
                <a:lnTo>
                  <a:pt x="821" y="72"/>
                </a:lnTo>
                <a:lnTo>
                  <a:pt x="830" y="59"/>
                </a:lnTo>
                <a:lnTo>
                  <a:pt x="835" y="104"/>
                </a:lnTo>
                <a:lnTo>
                  <a:pt x="844" y="95"/>
                </a:lnTo>
                <a:lnTo>
                  <a:pt x="853" y="90"/>
                </a:lnTo>
                <a:lnTo>
                  <a:pt x="861" y="90"/>
                </a:lnTo>
                <a:lnTo>
                  <a:pt x="866" y="90"/>
                </a:lnTo>
                <a:lnTo>
                  <a:pt x="875" y="90"/>
                </a:lnTo>
                <a:lnTo>
                  <a:pt x="884" y="90"/>
                </a:lnTo>
                <a:lnTo>
                  <a:pt x="893" y="90"/>
                </a:lnTo>
                <a:lnTo>
                  <a:pt x="897" y="86"/>
                </a:lnTo>
                <a:lnTo>
                  <a:pt x="906" y="90"/>
                </a:lnTo>
                <a:lnTo>
                  <a:pt x="915" y="95"/>
                </a:lnTo>
                <a:lnTo>
                  <a:pt x="924" y="95"/>
                </a:lnTo>
                <a:lnTo>
                  <a:pt x="928" y="95"/>
                </a:lnTo>
                <a:lnTo>
                  <a:pt x="937" y="72"/>
                </a:lnTo>
                <a:lnTo>
                  <a:pt x="946" y="72"/>
                </a:lnTo>
                <a:lnTo>
                  <a:pt x="955" y="95"/>
                </a:lnTo>
                <a:lnTo>
                  <a:pt x="960" y="95"/>
                </a:lnTo>
                <a:lnTo>
                  <a:pt x="969" y="90"/>
                </a:lnTo>
                <a:lnTo>
                  <a:pt x="978" y="86"/>
                </a:lnTo>
                <a:lnTo>
                  <a:pt x="986" y="86"/>
                </a:lnTo>
                <a:lnTo>
                  <a:pt x="995" y="95"/>
                </a:lnTo>
              </a:path>
            </a:pathLst>
          </a:custGeom>
          <a:noFill/>
          <a:ln w="0">
            <a:solidFill>
              <a:srgbClr val="FFAAAA"/>
            </a:solidFill>
            <a:prstDash val="solid"/>
            <a:round/>
            <a:headEnd/>
            <a:tailEnd/>
          </a:ln>
        </p:spPr>
        <p:txBody>
          <a:bodyPr/>
          <a:lstStyle/>
          <a:p>
            <a:endParaRPr lang="en-GB"/>
          </a:p>
        </p:txBody>
      </p:sp>
      <p:sp>
        <p:nvSpPr>
          <p:cNvPr id="23641" name="Rectangle 166"/>
          <p:cNvSpPr>
            <a:spLocks noChangeArrowheads="1"/>
          </p:cNvSpPr>
          <p:nvPr/>
        </p:nvSpPr>
        <p:spPr bwMode="auto">
          <a:xfrm>
            <a:off x="4608423" y="565150"/>
            <a:ext cx="1587500" cy="1428750"/>
          </a:xfrm>
          <a:prstGeom prst="rect">
            <a:avLst/>
          </a:prstGeom>
          <a:noFill/>
          <a:ln w="0">
            <a:solidFill>
              <a:srgbClr val="FFFFFF"/>
            </a:solidFill>
            <a:miter lim="800000"/>
            <a:headEnd/>
            <a:tailEnd/>
          </a:ln>
        </p:spPr>
        <p:txBody>
          <a:bodyPr/>
          <a:lstStyle/>
          <a:p>
            <a:endParaRPr lang="en-GB"/>
          </a:p>
        </p:txBody>
      </p:sp>
      <p:sp>
        <p:nvSpPr>
          <p:cNvPr id="23643" name="Rectangle 170"/>
          <p:cNvSpPr>
            <a:spLocks noChangeArrowheads="1"/>
          </p:cNvSpPr>
          <p:nvPr/>
        </p:nvSpPr>
        <p:spPr bwMode="auto">
          <a:xfrm>
            <a:off x="4868722" y="1631950"/>
            <a:ext cx="1200650" cy="184666"/>
          </a:xfrm>
          <a:prstGeom prst="rect">
            <a:avLst/>
          </a:prstGeom>
          <a:noFill/>
          <a:ln w="9525">
            <a:noFill/>
            <a:miter lim="800000"/>
            <a:headEnd/>
            <a:tailEnd/>
          </a:ln>
        </p:spPr>
        <p:txBody>
          <a:bodyPr wrap="none" lIns="0" tIns="0" rIns="0" bIns="0">
            <a:spAutoFit/>
          </a:bodyPr>
          <a:lstStyle/>
          <a:p>
            <a:r>
              <a:rPr lang="en-GB" sz="1200" b="1">
                <a:solidFill>
                  <a:schemeClr val="bg1"/>
                </a:solidFill>
                <a:latin typeface="Arial Narrow" pitchFamily="34" charset="0"/>
              </a:rPr>
              <a:t>without last syllable</a:t>
            </a:r>
            <a:endParaRPr lang="en-GB" sz="1600" b="1">
              <a:solidFill>
                <a:schemeClr val="bg1"/>
              </a:solidFill>
            </a:endParaRPr>
          </a:p>
        </p:txBody>
      </p:sp>
      <p:sp>
        <p:nvSpPr>
          <p:cNvPr id="23644" name="Freeform 172"/>
          <p:cNvSpPr>
            <a:spLocks/>
          </p:cNvSpPr>
          <p:nvPr/>
        </p:nvSpPr>
        <p:spPr bwMode="auto">
          <a:xfrm>
            <a:off x="4608423" y="565150"/>
            <a:ext cx="1587500" cy="1428750"/>
          </a:xfrm>
          <a:custGeom>
            <a:avLst/>
            <a:gdLst>
              <a:gd name="T0" fmla="*/ 0 w 224"/>
              <a:gd name="T1" fmla="*/ 200 h 200"/>
              <a:gd name="T2" fmla="*/ 224 w 224"/>
              <a:gd name="T3" fmla="*/ 200 h 200"/>
              <a:gd name="T4" fmla="*/ 224 w 224"/>
              <a:gd name="T5" fmla="*/ 0 h 200"/>
              <a:gd name="T6" fmla="*/ 0 60000 65536"/>
              <a:gd name="T7" fmla="*/ 0 60000 65536"/>
              <a:gd name="T8" fmla="*/ 0 60000 65536"/>
              <a:gd name="T9" fmla="*/ 0 w 224"/>
              <a:gd name="T10" fmla="*/ 0 h 200"/>
              <a:gd name="T11" fmla="*/ 224 w 224"/>
              <a:gd name="T12" fmla="*/ 200 h 200"/>
            </a:gdLst>
            <a:ahLst/>
            <a:cxnLst>
              <a:cxn ang="T6">
                <a:pos x="T0" y="T1"/>
              </a:cxn>
              <a:cxn ang="T7">
                <a:pos x="T2" y="T3"/>
              </a:cxn>
              <a:cxn ang="T8">
                <a:pos x="T4" y="T5"/>
              </a:cxn>
            </a:cxnLst>
            <a:rect l="T9" t="T10" r="T11" b="T12"/>
            <a:pathLst>
              <a:path w="224" h="200">
                <a:moveTo>
                  <a:pt x="0" y="200"/>
                </a:moveTo>
                <a:lnTo>
                  <a:pt x="224" y="200"/>
                </a:lnTo>
                <a:lnTo>
                  <a:pt x="224" y="0"/>
                </a:lnTo>
              </a:path>
            </a:pathLst>
          </a:custGeom>
          <a:noFill/>
          <a:ln w="0">
            <a:solidFill>
              <a:srgbClr val="000000"/>
            </a:solidFill>
            <a:prstDash val="solid"/>
            <a:round/>
            <a:headEnd/>
            <a:tailEnd/>
          </a:ln>
        </p:spPr>
        <p:txBody>
          <a:bodyPr/>
          <a:lstStyle/>
          <a:p>
            <a:endParaRPr lang="en-GB"/>
          </a:p>
        </p:txBody>
      </p:sp>
      <p:sp>
        <p:nvSpPr>
          <p:cNvPr id="23649" name="Rectangle 212"/>
          <p:cNvSpPr>
            <a:spLocks noChangeArrowheads="1"/>
          </p:cNvSpPr>
          <p:nvPr/>
        </p:nvSpPr>
        <p:spPr bwMode="auto">
          <a:xfrm>
            <a:off x="5218020" y="4100526"/>
            <a:ext cx="347852"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Time (sec)</a:t>
            </a:r>
            <a:endParaRPr lang="en-GB"/>
          </a:p>
        </p:txBody>
      </p:sp>
      <p:sp>
        <p:nvSpPr>
          <p:cNvPr id="23650" name="Rectangle 214"/>
          <p:cNvSpPr>
            <a:spLocks noChangeArrowheads="1"/>
          </p:cNvSpPr>
          <p:nvPr/>
        </p:nvSpPr>
        <p:spPr bwMode="auto">
          <a:xfrm>
            <a:off x="5160873" y="3554426"/>
            <a:ext cx="456856" cy="184666"/>
          </a:xfrm>
          <a:prstGeom prst="rect">
            <a:avLst/>
          </a:prstGeom>
          <a:noFill/>
          <a:ln w="9525">
            <a:noFill/>
            <a:miter lim="800000"/>
            <a:headEnd/>
            <a:tailEnd/>
          </a:ln>
        </p:spPr>
        <p:txBody>
          <a:bodyPr wrap="none" lIns="0" tIns="0" rIns="0" bIns="0">
            <a:spAutoFit/>
          </a:bodyPr>
          <a:lstStyle/>
          <a:p>
            <a:r>
              <a:rPr lang="en-GB" sz="1200" b="1">
                <a:solidFill>
                  <a:schemeClr val="bg1"/>
                </a:solidFill>
                <a:latin typeface="Arial Narrow" pitchFamily="34" charset="0"/>
              </a:rPr>
              <a:t>percept</a:t>
            </a:r>
            <a:endParaRPr lang="en-GB" sz="1600" b="1">
              <a:solidFill>
                <a:schemeClr val="bg1"/>
              </a:solidFill>
            </a:endParaRPr>
          </a:p>
        </p:txBody>
      </p:sp>
      <p:sp>
        <p:nvSpPr>
          <p:cNvPr id="23651" name="Freeform 216"/>
          <p:cNvSpPr>
            <a:spLocks/>
          </p:cNvSpPr>
          <p:nvPr/>
        </p:nvSpPr>
        <p:spPr bwMode="auto">
          <a:xfrm>
            <a:off x="4608423" y="2528900"/>
            <a:ext cx="1587500" cy="1428750"/>
          </a:xfrm>
          <a:custGeom>
            <a:avLst/>
            <a:gdLst>
              <a:gd name="T0" fmla="*/ 0 w 224"/>
              <a:gd name="T1" fmla="*/ 200 h 200"/>
              <a:gd name="T2" fmla="*/ 224 w 224"/>
              <a:gd name="T3" fmla="*/ 200 h 200"/>
              <a:gd name="T4" fmla="*/ 224 w 224"/>
              <a:gd name="T5" fmla="*/ 0 h 200"/>
              <a:gd name="T6" fmla="*/ 0 60000 65536"/>
              <a:gd name="T7" fmla="*/ 0 60000 65536"/>
              <a:gd name="T8" fmla="*/ 0 60000 65536"/>
              <a:gd name="T9" fmla="*/ 0 w 224"/>
              <a:gd name="T10" fmla="*/ 0 h 200"/>
              <a:gd name="T11" fmla="*/ 224 w 224"/>
              <a:gd name="T12" fmla="*/ 200 h 200"/>
            </a:gdLst>
            <a:ahLst/>
            <a:cxnLst>
              <a:cxn ang="T6">
                <a:pos x="T0" y="T1"/>
              </a:cxn>
              <a:cxn ang="T7">
                <a:pos x="T2" y="T3"/>
              </a:cxn>
              <a:cxn ang="T8">
                <a:pos x="T4" y="T5"/>
              </a:cxn>
            </a:cxnLst>
            <a:rect l="T9" t="T10" r="T11" b="T12"/>
            <a:pathLst>
              <a:path w="224" h="200">
                <a:moveTo>
                  <a:pt x="0" y="200"/>
                </a:moveTo>
                <a:lnTo>
                  <a:pt x="224" y="200"/>
                </a:lnTo>
                <a:lnTo>
                  <a:pt x="224" y="0"/>
                </a:lnTo>
              </a:path>
            </a:pathLst>
          </a:custGeom>
          <a:noFill/>
          <a:ln w="0">
            <a:solidFill>
              <a:srgbClr val="000000"/>
            </a:solidFill>
            <a:prstDash val="solid"/>
            <a:round/>
            <a:headEnd/>
            <a:tailEnd/>
          </a:ln>
        </p:spPr>
        <p:txBody>
          <a:bodyPr/>
          <a:lstStyle/>
          <a:p>
            <a:endParaRPr lang="en-GB" sz="1600"/>
          </a:p>
        </p:txBody>
      </p:sp>
      <p:sp>
        <p:nvSpPr>
          <p:cNvPr id="23652" name="Line 218"/>
          <p:cNvSpPr>
            <a:spLocks noChangeShapeType="1"/>
          </p:cNvSpPr>
          <p:nvPr/>
        </p:nvSpPr>
        <p:spPr bwMode="auto">
          <a:xfrm>
            <a:off x="4608423" y="3957650"/>
            <a:ext cx="1587500" cy="0"/>
          </a:xfrm>
          <a:prstGeom prst="line">
            <a:avLst/>
          </a:prstGeom>
          <a:noFill/>
          <a:ln w="0">
            <a:solidFill>
              <a:srgbClr val="000000"/>
            </a:solidFill>
            <a:round/>
            <a:headEnd/>
            <a:tailEnd/>
          </a:ln>
        </p:spPr>
        <p:txBody>
          <a:bodyPr/>
          <a:lstStyle/>
          <a:p>
            <a:endParaRPr lang="en-GB" sz="1600"/>
          </a:p>
        </p:txBody>
      </p:sp>
      <p:sp>
        <p:nvSpPr>
          <p:cNvPr id="23653" name="Line 220"/>
          <p:cNvSpPr>
            <a:spLocks noChangeShapeType="1"/>
          </p:cNvSpPr>
          <p:nvPr/>
        </p:nvSpPr>
        <p:spPr bwMode="auto">
          <a:xfrm flipV="1">
            <a:off x="5005295" y="3935426"/>
            <a:ext cx="0" cy="22225"/>
          </a:xfrm>
          <a:prstGeom prst="line">
            <a:avLst/>
          </a:prstGeom>
          <a:noFill/>
          <a:ln w="0">
            <a:solidFill>
              <a:srgbClr val="000000"/>
            </a:solidFill>
            <a:round/>
            <a:headEnd/>
            <a:tailEnd/>
          </a:ln>
        </p:spPr>
        <p:txBody>
          <a:bodyPr/>
          <a:lstStyle/>
          <a:p>
            <a:endParaRPr lang="en-GB" sz="1600"/>
          </a:p>
        </p:txBody>
      </p:sp>
      <p:sp>
        <p:nvSpPr>
          <p:cNvPr id="23654" name="Rectangle 222"/>
          <p:cNvSpPr>
            <a:spLocks noChangeArrowheads="1"/>
          </p:cNvSpPr>
          <p:nvPr/>
        </p:nvSpPr>
        <p:spPr bwMode="auto">
          <a:xfrm>
            <a:off x="4956082" y="3978288"/>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0.5</a:t>
            </a:r>
            <a:endParaRPr lang="en-GB"/>
          </a:p>
        </p:txBody>
      </p:sp>
      <p:sp>
        <p:nvSpPr>
          <p:cNvPr id="23655" name="Line 223"/>
          <p:cNvSpPr>
            <a:spLocks noChangeShapeType="1"/>
          </p:cNvSpPr>
          <p:nvPr/>
        </p:nvSpPr>
        <p:spPr bwMode="auto">
          <a:xfrm flipV="1">
            <a:off x="5402170" y="3935426"/>
            <a:ext cx="0" cy="22225"/>
          </a:xfrm>
          <a:prstGeom prst="line">
            <a:avLst/>
          </a:prstGeom>
          <a:noFill/>
          <a:ln w="0">
            <a:solidFill>
              <a:srgbClr val="000000"/>
            </a:solidFill>
            <a:round/>
            <a:headEnd/>
            <a:tailEnd/>
          </a:ln>
        </p:spPr>
        <p:txBody>
          <a:bodyPr/>
          <a:lstStyle/>
          <a:p>
            <a:endParaRPr lang="en-GB" sz="1600"/>
          </a:p>
        </p:txBody>
      </p:sp>
      <p:sp>
        <p:nvSpPr>
          <p:cNvPr id="23656" name="Rectangle 225"/>
          <p:cNvSpPr>
            <a:spLocks noChangeArrowheads="1"/>
          </p:cNvSpPr>
          <p:nvPr/>
        </p:nvSpPr>
        <p:spPr bwMode="auto">
          <a:xfrm>
            <a:off x="5379945" y="3978288"/>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1</a:t>
            </a:r>
            <a:endParaRPr lang="en-GB"/>
          </a:p>
        </p:txBody>
      </p:sp>
      <p:sp>
        <p:nvSpPr>
          <p:cNvPr id="23657" name="Line 226"/>
          <p:cNvSpPr>
            <a:spLocks noChangeShapeType="1"/>
          </p:cNvSpPr>
          <p:nvPr/>
        </p:nvSpPr>
        <p:spPr bwMode="auto">
          <a:xfrm flipV="1">
            <a:off x="5799045" y="3935426"/>
            <a:ext cx="0" cy="22225"/>
          </a:xfrm>
          <a:prstGeom prst="line">
            <a:avLst/>
          </a:prstGeom>
          <a:noFill/>
          <a:ln w="0">
            <a:solidFill>
              <a:srgbClr val="000000"/>
            </a:solidFill>
            <a:round/>
            <a:headEnd/>
            <a:tailEnd/>
          </a:ln>
        </p:spPr>
        <p:txBody>
          <a:bodyPr/>
          <a:lstStyle/>
          <a:p>
            <a:endParaRPr lang="en-GB" sz="1600"/>
          </a:p>
        </p:txBody>
      </p:sp>
      <p:sp>
        <p:nvSpPr>
          <p:cNvPr id="23658" name="Rectangle 228"/>
          <p:cNvSpPr>
            <a:spLocks noChangeArrowheads="1"/>
          </p:cNvSpPr>
          <p:nvPr/>
        </p:nvSpPr>
        <p:spPr bwMode="auto">
          <a:xfrm>
            <a:off x="5749832" y="3978288"/>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1.5</a:t>
            </a:r>
            <a:endParaRPr lang="en-GB"/>
          </a:p>
        </p:txBody>
      </p:sp>
      <p:sp>
        <p:nvSpPr>
          <p:cNvPr id="23659" name="Freeform 252"/>
          <p:cNvSpPr>
            <a:spLocks/>
          </p:cNvSpPr>
          <p:nvPr/>
        </p:nvSpPr>
        <p:spPr bwMode="auto">
          <a:xfrm>
            <a:off x="4608423" y="2528900"/>
            <a:ext cx="1587500" cy="1428750"/>
          </a:xfrm>
          <a:custGeom>
            <a:avLst/>
            <a:gdLst>
              <a:gd name="T0" fmla="*/ 0 w 224"/>
              <a:gd name="T1" fmla="*/ 200 h 200"/>
              <a:gd name="T2" fmla="*/ 224 w 224"/>
              <a:gd name="T3" fmla="*/ 200 h 200"/>
              <a:gd name="T4" fmla="*/ 224 w 224"/>
              <a:gd name="T5" fmla="*/ 0 h 200"/>
              <a:gd name="T6" fmla="*/ 0 60000 65536"/>
              <a:gd name="T7" fmla="*/ 0 60000 65536"/>
              <a:gd name="T8" fmla="*/ 0 60000 65536"/>
              <a:gd name="T9" fmla="*/ 0 w 224"/>
              <a:gd name="T10" fmla="*/ 0 h 200"/>
              <a:gd name="T11" fmla="*/ 224 w 224"/>
              <a:gd name="T12" fmla="*/ 200 h 200"/>
            </a:gdLst>
            <a:ahLst/>
            <a:cxnLst>
              <a:cxn ang="T6">
                <a:pos x="T0" y="T1"/>
              </a:cxn>
              <a:cxn ang="T7">
                <a:pos x="T2" y="T3"/>
              </a:cxn>
              <a:cxn ang="T8">
                <a:pos x="T4" y="T5"/>
              </a:cxn>
            </a:cxnLst>
            <a:rect l="T9" t="T10" r="T11" b="T12"/>
            <a:pathLst>
              <a:path w="224" h="200">
                <a:moveTo>
                  <a:pt x="0" y="200"/>
                </a:moveTo>
                <a:lnTo>
                  <a:pt x="224" y="200"/>
                </a:lnTo>
                <a:lnTo>
                  <a:pt x="224" y="0"/>
                </a:lnTo>
              </a:path>
            </a:pathLst>
          </a:custGeom>
          <a:noFill/>
          <a:ln w="0">
            <a:solidFill>
              <a:srgbClr val="000000"/>
            </a:solidFill>
            <a:prstDash val="solid"/>
            <a:round/>
            <a:headEnd/>
            <a:tailEnd/>
          </a:ln>
        </p:spPr>
        <p:txBody>
          <a:bodyPr/>
          <a:lstStyle/>
          <a:p>
            <a:endParaRPr lang="en-GB" sz="1600"/>
          </a:p>
        </p:txBody>
      </p:sp>
      <p:sp>
        <p:nvSpPr>
          <p:cNvPr id="23660" name="Rectangle 254"/>
          <p:cNvSpPr>
            <a:spLocks noChangeArrowheads="1"/>
          </p:cNvSpPr>
          <p:nvPr/>
        </p:nvSpPr>
        <p:spPr bwMode="auto">
          <a:xfrm>
            <a:off x="4608423" y="4679956"/>
            <a:ext cx="1587500" cy="1420813"/>
          </a:xfrm>
          <a:prstGeom prst="rect">
            <a:avLst/>
          </a:prstGeom>
          <a:solidFill>
            <a:srgbClr val="FFFFFF"/>
          </a:solidFill>
          <a:ln w="9525">
            <a:noFill/>
            <a:miter lim="800000"/>
            <a:headEnd/>
            <a:tailEnd/>
          </a:ln>
        </p:spPr>
        <p:txBody>
          <a:bodyPr/>
          <a:lstStyle/>
          <a:p>
            <a:endParaRPr lang="en-GB"/>
          </a:p>
        </p:txBody>
      </p:sp>
      <p:sp>
        <p:nvSpPr>
          <p:cNvPr id="23661" name="Rectangle 255"/>
          <p:cNvSpPr>
            <a:spLocks noChangeArrowheads="1"/>
          </p:cNvSpPr>
          <p:nvPr/>
        </p:nvSpPr>
        <p:spPr bwMode="auto">
          <a:xfrm>
            <a:off x="4608423" y="4679956"/>
            <a:ext cx="1587500" cy="1420813"/>
          </a:xfrm>
          <a:prstGeom prst="rect">
            <a:avLst/>
          </a:prstGeom>
          <a:noFill/>
          <a:ln w="0">
            <a:solidFill>
              <a:srgbClr val="FFFFFF"/>
            </a:solidFill>
            <a:miter lim="800000"/>
            <a:headEnd/>
            <a:tailEnd/>
          </a:ln>
        </p:spPr>
        <p:txBody>
          <a:bodyPr/>
          <a:lstStyle/>
          <a:p>
            <a:endParaRPr lang="en-GB"/>
          </a:p>
        </p:txBody>
      </p:sp>
      <p:sp>
        <p:nvSpPr>
          <p:cNvPr id="23662" name="Line 256"/>
          <p:cNvSpPr>
            <a:spLocks noChangeShapeType="1"/>
          </p:cNvSpPr>
          <p:nvPr/>
        </p:nvSpPr>
        <p:spPr bwMode="auto">
          <a:xfrm>
            <a:off x="4608423" y="4679950"/>
            <a:ext cx="1587500" cy="0"/>
          </a:xfrm>
          <a:prstGeom prst="line">
            <a:avLst/>
          </a:prstGeom>
          <a:noFill/>
          <a:ln w="0">
            <a:solidFill>
              <a:srgbClr val="000000"/>
            </a:solidFill>
            <a:round/>
            <a:headEnd/>
            <a:tailEnd/>
          </a:ln>
        </p:spPr>
        <p:txBody>
          <a:bodyPr/>
          <a:lstStyle/>
          <a:p>
            <a:endParaRPr lang="en-GB"/>
          </a:p>
        </p:txBody>
      </p:sp>
      <p:sp>
        <p:nvSpPr>
          <p:cNvPr id="23663" name="Freeform 257"/>
          <p:cNvSpPr>
            <a:spLocks/>
          </p:cNvSpPr>
          <p:nvPr/>
        </p:nvSpPr>
        <p:spPr bwMode="auto">
          <a:xfrm>
            <a:off x="4608423" y="4679956"/>
            <a:ext cx="1587500" cy="1420813"/>
          </a:xfrm>
          <a:custGeom>
            <a:avLst/>
            <a:gdLst>
              <a:gd name="T0" fmla="*/ 0 w 224"/>
              <a:gd name="T1" fmla="*/ 199 h 199"/>
              <a:gd name="T2" fmla="*/ 224 w 224"/>
              <a:gd name="T3" fmla="*/ 199 h 199"/>
              <a:gd name="T4" fmla="*/ 224 w 224"/>
              <a:gd name="T5" fmla="*/ 0 h 199"/>
              <a:gd name="T6" fmla="*/ 0 60000 65536"/>
              <a:gd name="T7" fmla="*/ 0 60000 65536"/>
              <a:gd name="T8" fmla="*/ 0 60000 65536"/>
              <a:gd name="T9" fmla="*/ 0 w 224"/>
              <a:gd name="T10" fmla="*/ 0 h 199"/>
              <a:gd name="T11" fmla="*/ 224 w 224"/>
              <a:gd name="T12" fmla="*/ 199 h 199"/>
            </a:gdLst>
            <a:ahLst/>
            <a:cxnLst>
              <a:cxn ang="T6">
                <a:pos x="T0" y="T1"/>
              </a:cxn>
              <a:cxn ang="T7">
                <a:pos x="T2" y="T3"/>
              </a:cxn>
              <a:cxn ang="T8">
                <a:pos x="T4" y="T5"/>
              </a:cxn>
            </a:cxnLst>
            <a:rect l="T9" t="T10" r="T11" b="T12"/>
            <a:pathLst>
              <a:path w="224" h="199">
                <a:moveTo>
                  <a:pt x="0" y="199"/>
                </a:moveTo>
                <a:lnTo>
                  <a:pt x="224" y="199"/>
                </a:lnTo>
                <a:lnTo>
                  <a:pt x="224" y="0"/>
                </a:lnTo>
              </a:path>
            </a:pathLst>
          </a:custGeom>
          <a:noFill/>
          <a:ln w="0">
            <a:solidFill>
              <a:srgbClr val="000000"/>
            </a:solidFill>
            <a:prstDash val="solid"/>
            <a:round/>
            <a:headEnd/>
            <a:tailEnd/>
          </a:ln>
        </p:spPr>
        <p:txBody>
          <a:bodyPr/>
          <a:lstStyle/>
          <a:p>
            <a:endParaRPr lang="en-GB"/>
          </a:p>
        </p:txBody>
      </p:sp>
      <p:sp>
        <p:nvSpPr>
          <p:cNvPr id="23664" name="Line 258"/>
          <p:cNvSpPr>
            <a:spLocks noChangeShapeType="1"/>
          </p:cNvSpPr>
          <p:nvPr/>
        </p:nvSpPr>
        <p:spPr bwMode="auto">
          <a:xfrm flipV="1">
            <a:off x="4608420" y="4679956"/>
            <a:ext cx="0" cy="1420813"/>
          </a:xfrm>
          <a:prstGeom prst="line">
            <a:avLst/>
          </a:prstGeom>
          <a:noFill/>
          <a:ln w="0">
            <a:solidFill>
              <a:srgbClr val="000000"/>
            </a:solidFill>
            <a:round/>
            <a:headEnd/>
            <a:tailEnd/>
          </a:ln>
        </p:spPr>
        <p:txBody>
          <a:bodyPr/>
          <a:lstStyle/>
          <a:p>
            <a:endParaRPr lang="en-GB"/>
          </a:p>
        </p:txBody>
      </p:sp>
      <p:sp>
        <p:nvSpPr>
          <p:cNvPr id="23665" name="Line 259"/>
          <p:cNvSpPr>
            <a:spLocks noChangeShapeType="1"/>
          </p:cNvSpPr>
          <p:nvPr/>
        </p:nvSpPr>
        <p:spPr bwMode="auto">
          <a:xfrm>
            <a:off x="4608423" y="6100763"/>
            <a:ext cx="1587500" cy="0"/>
          </a:xfrm>
          <a:prstGeom prst="line">
            <a:avLst/>
          </a:prstGeom>
          <a:noFill/>
          <a:ln w="0">
            <a:solidFill>
              <a:srgbClr val="000000"/>
            </a:solidFill>
            <a:round/>
            <a:headEnd/>
            <a:tailEnd/>
          </a:ln>
        </p:spPr>
        <p:txBody>
          <a:bodyPr/>
          <a:lstStyle/>
          <a:p>
            <a:endParaRPr lang="en-GB"/>
          </a:p>
        </p:txBody>
      </p:sp>
      <p:sp>
        <p:nvSpPr>
          <p:cNvPr id="23666" name="Line 260"/>
          <p:cNvSpPr>
            <a:spLocks noChangeShapeType="1"/>
          </p:cNvSpPr>
          <p:nvPr/>
        </p:nvSpPr>
        <p:spPr bwMode="auto">
          <a:xfrm flipV="1">
            <a:off x="4608420" y="4679956"/>
            <a:ext cx="0" cy="1420813"/>
          </a:xfrm>
          <a:prstGeom prst="line">
            <a:avLst/>
          </a:prstGeom>
          <a:noFill/>
          <a:ln w="0">
            <a:solidFill>
              <a:srgbClr val="000000"/>
            </a:solidFill>
            <a:round/>
            <a:headEnd/>
            <a:tailEnd/>
          </a:ln>
        </p:spPr>
        <p:txBody>
          <a:bodyPr/>
          <a:lstStyle/>
          <a:p>
            <a:endParaRPr lang="en-GB"/>
          </a:p>
        </p:txBody>
      </p:sp>
      <p:sp>
        <p:nvSpPr>
          <p:cNvPr id="23667" name="Line 261"/>
          <p:cNvSpPr>
            <a:spLocks noChangeShapeType="1"/>
          </p:cNvSpPr>
          <p:nvPr/>
        </p:nvSpPr>
        <p:spPr bwMode="auto">
          <a:xfrm flipV="1">
            <a:off x="4997357" y="6080125"/>
            <a:ext cx="0" cy="20638"/>
          </a:xfrm>
          <a:prstGeom prst="line">
            <a:avLst/>
          </a:prstGeom>
          <a:noFill/>
          <a:ln w="0">
            <a:solidFill>
              <a:srgbClr val="000000"/>
            </a:solidFill>
            <a:round/>
            <a:headEnd/>
            <a:tailEnd/>
          </a:ln>
        </p:spPr>
        <p:txBody>
          <a:bodyPr/>
          <a:lstStyle/>
          <a:p>
            <a:endParaRPr lang="en-GB"/>
          </a:p>
        </p:txBody>
      </p:sp>
      <p:sp>
        <p:nvSpPr>
          <p:cNvPr id="23668" name="Line 262"/>
          <p:cNvSpPr>
            <a:spLocks noChangeShapeType="1"/>
          </p:cNvSpPr>
          <p:nvPr/>
        </p:nvSpPr>
        <p:spPr bwMode="auto">
          <a:xfrm>
            <a:off x="4997357" y="4679950"/>
            <a:ext cx="0" cy="14288"/>
          </a:xfrm>
          <a:prstGeom prst="line">
            <a:avLst/>
          </a:prstGeom>
          <a:noFill/>
          <a:ln w="0">
            <a:solidFill>
              <a:srgbClr val="000000"/>
            </a:solidFill>
            <a:round/>
            <a:headEnd/>
            <a:tailEnd/>
          </a:ln>
        </p:spPr>
        <p:txBody>
          <a:bodyPr/>
          <a:lstStyle/>
          <a:p>
            <a:endParaRPr lang="en-GB"/>
          </a:p>
        </p:txBody>
      </p:sp>
      <p:sp>
        <p:nvSpPr>
          <p:cNvPr id="23669" name="Rectangle 263"/>
          <p:cNvSpPr>
            <a:spLocks noChangeArrowheads="1"/>
          </p:cNvSpPr>
          <p:nvPr/>
        </p:nvSpPr>
        <p:spPr bwMode="auto">
          <a:xfrm>
            <a:off x="4933858" y="6122988"/>
            <a:ext cx="125034"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500</a:t>
            </a:r>
            <a:endParaRPr lang="en-GB"/>
          </a:p>
        </p:txBody>
      </p:sp>
      <p:sp>
        <p:nvSpPr>
          <p:cNvPr id="23670" name="Line 264"/>
          <p:cNvSpPr>
            <a:spLocks noChangeShapeType="1"/>
          </p:cNvSpPr>
          <p:nvPr/>
        </p:nvSpPr>
        <p:spPr bwMode="auto">
          <a:xfrm flipV="1">
            <a:off x="5394232" y="6080125"/>
            <a:ext cx="0" cy="20638"/>
          </a:xfrm>
          <a:prstGeom prst="line">
            <a:avLst/>
          </a:prstGeom>
          <a:noFill/>
          <a:ln w="0">
            <a:solidFill>
              <a:srgbClr val="000000"/>
            </a:solidFill>
            <a:round/>
            <a:headEnd/>
            <a:tailEnd/>
          </a:ln>
        </p:spPr>
        <p:txBody>
          <a:bodyPr/>
          <a:lstStyle/>
          <a:p>
            <a:endParaRPr lang="en-GB"/>
          </a:p>
        </p:txBody>
      </p:sp>
      <p:sp>
        <p:nvSpPr>
          <p:cNvPr id="23671" name="Line 265"/>
          <p:cNvSpPr>
            <a:spLocks noChangeShapeType="1"/>
          </p:cNvSpPr>
          <p:nvPr/>
        </p:nvSpPr>
        <p:spPr bwMode="auto">
          <a:xfrm>
            <a:off x="5394232" y="4679950"/>
            <a:ext cx="0" cy="14288"/>
          </a:xfrm>
          <a:prstGeom prst="line">
            <a:avLst/>
          </a:prstGeom>
          <a:noFill/>
          <a:ln w="0">
            <a:solidFill>
              <a:srgbClr val="000000"/>
            </a:solidFill>
            <a:round/>
            <a:headEnd/>
            <a:tailEnd/>
          </a:ln>
        </p:spPr>
        <p:txBody>
          <a:bodyPr/>
          <a:lstStyle/>
          <a:p>
            <a:endParaRPr lang="en-GB"/>
          </a:p>
        </p:txBody>
      </p:sp>
      <p:sp>
        <p:nvSpPr>
          <p:cNvPr id="23672" name="Rectangle 266"/>
          <p:cNvSpPr>
            <a:spLocks noChangeArrowheads="1"/>
          </p:cNvSpPr>
          <p:nvPr/>
        </p:nvSpPr>
        <p:spPr bwMode="auto">
          <a:xfrm>
            <a:off x="5310095" y="6122988"/>
            <a:ext cx="166712"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1000</a:t>
            </a:r>
            <a:endParaRPr lang="en-GB"/>
          </a:p>
        </p:txBody>
      </p:sp>
      <p:sp>
        <p:nvSpPr>
          <p:cNvPr id="23673" name="Line 267"/>
          <p:cNvSpPr>
            <a:spLocks noChangeShapeType="1"/>
          </p:cNvSpPr>
          <p:nvPr/>
        </p:nvSpPr>
        <p:spPr bwMode="auto">
          <a:xfrm flipV="1">
            <a:off x="5791107" y="6080125"/>
            <a:ext cx="0" cy="20638"/>
          </a:xfrm>
          <a:prstGeom prst="line">
            <a:avLst/>
          </a:prstGeom>
          <a:noFill/>
          <a:ln w="0">
            <a:solidFill>
              <a:srgbClr val="000000"/>
            </a:solidFill>
            <a:round/>
            <a:headEnd/>
            <a:tailEnd/>
          </a:ln>
        </p:spPr>
        <p:txBody>
          <a:bodyPr/>
          <a:lstStyle/>
          <a:p>
            <a:endParaRPr lang="en-GB"/>
          </a:p>
        </p:txBody>
      </p:sp>
      <p:sp>
        <p:nvSpPr>
          <p:cNvPr id="23674" name="Line 268"/>
          <p:cNvSpPr>
            <a:spLocks noChangeShapeType="1"/>
          </p:cNvSpPr>
          <p:nvPr/>
        </p:nvSpPr>
        <p:spPr bwMode="auto">
          <a:xfrm>
            <a:off x="5791107" y="4679950"/>
            <a:ext cx="0" cy="14288"/>
          </a:xfrm>
          <a:prstGeom prst="line">
            <a:avLst/>
          </a:prstGeom>
          <a:noFill/>
          <a:ln w="0">
            <a:solidFill>
              <a:srgbClr val="000000"/>
            </a:solidFill>
            <a:round/>
            <a:headEnd/>
            <a:tailEnd/>
          </a:ln>
        </p:spPr>
        <p:txBody>
          <a:bodyPr/>
          <a:lstStyle/>
          <a:p>
            <a:endParaRPr lang="en-GB"/>
          </a:p>
        </p:txBody>
      </p:sp>
      <p:sp>
        <p:nvSpPr>
          <p:cNvPr id="23675" name="Rectangle 269"/>
          <p:cNvSpPr>
            <a:spLocks noChangeArrowheads="1"/>
          </p:cNvSpPr>
          <p:nvPr/>
        </p:nvSpPr>
        <p:spPr bwMode="auto">
          <a:xfrm>
            <a:off x="5706970" y="6122988"/>
            <a:ext cx="166712"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1500</a:t>
            </a:r>
            <a:endParaRPr lang="en-GB"/>
          </a:p>
        </p:txBody>
      </p:sp>
      <p:sp>
        <p:nvSpPr>
          <p:cNvPr id="23676" name="Line 270"/>
          <p:cNvSpPr>
            <a:spLocks noChangeShapeType="1"/>
          </p:cNvSpPr>
          <p:nvPr/>
        </p:nvSpPr>
        <p:spPr bwMode="auto">
          <a:xfrm flipV="1">
            <a:off x="6195920" y="6080125"/>
            <a:ext cx="0" cy="20638"/>
          </a:xfrm>
          <a:prstGeom prst="line">
            <a:avLst/>
          </a:prstGeom>
          <a:noFill/>
          <a:ln w="0">
            <a:solidFill>
              <a:srgbClr val="000000"/>
            </a:solidFill>
            <a:round/>
            <a:headEnd/>
            <a:tailEnd/>
          </a:ln>
        </p:spPr>
        <p:txBody>
          <a:bodyPr/>
          <a:lstStyle/>
          <a:p>
            <a:endParaRPr lang="en-GB"/>
          </a:p>
        </p:txBody>
      </p:sp>
      <p:sp>
        <p:nvSpPr>
          <p:cNvPr id="23677" name="Line 271"/>
          <p:cNvSpPr>
            <a:spLocks noChangeShapeType="1"/>
          </p:cNvSpPr>
          <p:nvPr/>
        </p:nvSpPr>
        <p:spPr bwMode="auto">
          <a:xfrm>
            <a:off x="6195920" y="4679950"/>
            <a:ext cx="0" cy="14288"/>
          </a:xfrm>
          <a:prstGeom prst="line">
            <a:avLst/>
          </a:prstGeom>
          <a:noFill/>
          <a:ln w="0">
            <a:solidFill>
              <a:srgbClr val="000000"/>
            </a:solidFill>
            <a:round/>
            <a:headEnd/>
            <a:tailEnd/>
          </a:ln>
        </p:spPr>
        <p:txBody>
          <a:bodyPr/>
          <a:lstStyle/>
          <a:p>
            <a:endParaRPr lang="en-GB"/>
          </a:p>
        </p:txBody>
      </p:sp>
      <p:sp>
        <p:nvSpPr>
          <p:cNvPr id="23678" name="Rectangle 272"/>
          <p:cNvSpPr>
            <a:spLocks noChangeArrowheads="1"/>
          </p:cNvSpPr>
          <p:nvPr/>
        </p:nvSpPr>
        <p:spPr bwMode="auto">
          <a:xfrm>
            <a:off x="6110195" y="6122988"/>
            <a:ext cx="166712"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2000</a:t>
            </a:r>
            <a:endParaRPr lang="en-GB"/>
          </a:p>
        </p:txBody>
      </p:sp>
      <p:sp>
        <p:nvSpPr>
          <p:cNvPr id="23679" name="Line 273"/>
          <p:cNvSpPr>
            <a:spLocks noChangeShapeType="1"/>
          </p:cNvSpPr>
          <p:nvPr/>
        </p:nvSpPr>
        <p:spPr bwMode="auto">
          <a:xfrm>
            <a:off x="4608420" y="6100763"/>
            <a:ext cx="14287" cy="0"/>
          </a:xfrm>
          <a:prstGeom prst="line">
            <a:avLst/>
          </a:prstGeom>
          <a:noFill/>
          <a:ln w="0">
            <a:solidFill>
              <a:srgbClr val="000000"/>
            </a:solidFill>
            <a:round/>
            <a:headEnd/>
            <a:tailEnd/>
          </a:ln>
        </p:spPr>
        <p:txBody>
          <a:bodyPr/>
          <a:lstStyle/>
          <a:p>
            <a:endParaRPr lang="en-GB"/>
          </a:p>
        </p:txBody>
      </p:sp>
      <p:sp>
        <p:nvSpPr>
          <p:cNvPr id="23680" name="Line 274"/>
          <p:cNvSpPr>
            <a:spLocks noChangeShapeType="1"/>
          </p:cNvSpPr>
          <p:nvPr/>
        </p:nvSpPr>
        <p:spPr bwMode="auto">
          <a:xfrm flipH="1">
            <a:off x="6173699" y="6100763"/>
            <a:ext cx="22225" cy="0"/>
          </a:xfrm>
          <a:prstGeom prst="line">
            <a:avLst/>
          </a:prstGeom>
          <a:noFill/>
          <a:ln w="0">
            <a:solidFill>
              <a:srgbClr val="000000"/>
            </a:solidFill>
            <a:round/>
            <a:headEnd/>
            <a:tailEnd/>
          </a:ln>
        </p:spPr>
        <p:txBody>
          <a:bodyPr/>
          <a:lstStyle/>
          <a:p>
            <a:endParaRPr lang="en-GB"/>
          </a:p>
        </p:txBody>
      </p:sp>
      <p:sp>
        <p:nvSpPr>
          <p:cNvPr id="23681" name="Rectangle 275"/>
          <p:cNvSpPr>
            <a:spLocks noChangeArrowheads="1"/>
          </p:cNvSpPr>
          <p:nvPr/>
        </p:nvSpPr>
        <p:spPr bwMode="auto">
          <a:xfrm>
            <a:off x="4424271" y="6043613"/>
            <a:ext cx="149080"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-100</a:t>
            </a:r>
            <a:endParaRPr lang="en-GB"/>
          </a:p>
        </p:txBody>
      </p:sp>
      <p:sp>
        <p:nvSpPr>
          <p:cNvPr id="23682" name="Line 276"/>
          <p:cNvSpPr>
            <a:spLocks noChangeShapeType="1"/>
          </p:cNvSpPr>
          <p:nvPr/>
        </p:nvSpPr>
        <p:spPr bwMode="auto">
          <a:xfrm>
            <a:off x="4608420" y="5743575"/>
            <a:ext cx="14287" cy="0"/>
          </a:xfrm>
          <a:prstGeom prst="line">
            <a:avLst/>
          </a:prstGeom>
          <a:noFill/>
          <a:ln w="0">
            <a:solidFill>
              <a:srgbClr val="000000"/>
            </a:solidFill>
            <a:round/>
            <a:headEnd/>
            <a:tailEnd/>
          </a:ln>
        </p:spPr>
        <p:txBody>
          <a:bodyPr/>
          <a:lstStyle/>
          <a:p>
            <a:endParaRPr lang="en-GB"/>
          </a:p>
        </p:txBody>
      </p:sp>
      <p:sp>
        <p:nvSpPr>
          <p:cNvPr id="23683" name="Line 277"/>
          <p:cNvSpPr>
            <a:spLocks noChangeShapeType="1"/>
          </p:cNvSpPr>
          <p:nvPr/>
        </p:nvSpPr>
        <p:spPr bwMode="auto">
          <a:xfrm flipH="1">
            <a:off x="6173699" y="5743575"/>
            <a:ext cx="22225" cy="0"/>
          </a:xfrm>
          <a:prstGeom prst="line">
            <a:avLst/>
          </a:prstGeom>
          <a:noFill/>
          <a:ln w="0">
            <a:solidFill>
              <a:srgbClr val="000000"/>
            </a:solidFill>
            <a:round/>
            <a:headEnd/>
            <a:tailEnd/>
          </a:ln>
        </p:spPr>
        <p:txBody>
          <a:bodyPr/>
          <a:lstStyle/>
          <a:p>
            <a:endParaRPr lang="en-GB"/>
          </a:p>
        </p:txBody>
      </p:sp>
      <p:sp>
        <p:nvSpPr>
          <p:cNvPr id="23684" name="Rectangle 278"/>
          <p:cNvSpPr>
            <a:spLocks noChangeArrowheads="1"/>
          </p:cNvSpPr>
          <p:nvPr/>
        </p:nvSpPr>
        <p:spPr bwMode="auto">
          <a:xfrm>
            <a:off x="4467133" y="5686426"/>
            <a:ext cx="107402"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-50</a:t>
            </a:r>
            <a:endParaRPr lang="en-GB"/>
          </a:p>
        </p:txBody>
      </p:sp>
      <p:sp>
        <p:nvSpPr>
          <p:cNvPr id="23685" name="Line 279"/>
          <p:cNvSpPr>
            <a:spLocks noChangeShapeType="1"/>
          </p:cNvSpPr>
          <p:nvPr/>
        </p:nvSpPr>
        <p:spPr bwMode="auto">
          <a:xfrm>
            <a:off x="4608420" y="5386388"/>
            <a:ext cx="14287" cy="0"/>
          </a:xfrm>
          <a:prstGeom prst="line">
            <a:avLst/>
          </a:prstGeom>
          <a:noFill/>
          <a:ln w="0">
            <a:solidFill>
              <a:srgbClr val="000000"/>
            </a:solidFill>
            <a:round/>
            <a:headEnd/>
            <a:tailEnd/>
          </a:ln>
        </p:spPr>
        <p:txBody>
          <a:bodyPr/>
          <a:lstStyle/>
          <a:p>
            <a:endParaRPr lang="en-GB"/>
          </a:p>
        </p:txBody>
      </p:sp>
      <p:sp>
        <p:nvSpPr>
          <p:cNvPr id="23686" name="Line 280"/>
          <p:cNvSpPr>
            <a:spLocks noChangeShapeType="1"/>
          </p:cNvSpPr>
          <p:nvPr/>
        </p:nvSpPr>
        <p:spPr bwMode="auto">
          <a:xfrm flipH="1">
            <a:off x="6173699" y="5386388"/>
            <a:ext cx="22225" cy="0"/>
          </a:xfrm>
          <a:prstGeom prst="line">
            <a:avLst/>
          </a:prstGeom>
          <a:noFill/>
          <a:ln w="0">
            <a:solidFill>
              <a:srgbClr val="000000"/>
            </a:solidFill>
            <a:round/>
            <a:headEnd/>
            <a:tailEnd/>
          </a:ln>
        </p:spPr>
        <p:txBody>
          <a:bodyPr/>
          <a:lstStyle/>
          <a:p>
            <a:endParaRPr lang="en-GB"/>
          </a:p>
        </p:txBody>
      </p:sp>
      <p:sp>
        <p:nvSpPr>
          <p:cNvPr id="23687" name="Rectangle 281"/>
          <p:cNvSpPr>
            <a:spLocks noChangeArrowheads="1"/>
          </p:cNvSpPr>
          <p:nvPr/>
        </p:nvSpPr>
        <p:spPr bwMode="auto">
          <a:xfrm>
            <a:off x="4536983" y="5329238"/>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0</a:t>
            </a:r>
            <a:endParaRPr lang="en-GB"/>
          </a:p>
        </p:txBody>
      </p:sp>
      <p:sp>
        <p:nvSpPr>
          <p:cNvPr id="23688" name="Line 282"/>
          <p:cNvSpPr>
            <a:spLocks noChangeShapeType="1"/>
          </p:cNvSpPr>
          <p:nvPr/>
        </p:nvSpPr>
        <p:spPr bwMode="auto">
          <a:xfrm>
            <a:off x="4608420" y="5029200"/>
            <a:ext cx="14287" cy="0"/>
          </a:xfrm>
          <a:prstGeom prst="line">
            <a:avLst/>
          </a:prstGeom>
          <a:noFill/>
          <a:ln w="0">
            <a:solidFill>
              <a:srgbClr val="000000"/>
            </a:solidFill>
            <a:round/>
            <a:headEnd/>
            <a:tailEnd/>
          </a:ln>
        </p:spPr>
        <p:txBody>
          <a:bodyPr/>
          <a:lstStyle/>
          <a:p>
            <a:endParaRPr lang="en-GB"/>
          </a:p>
        </p:txBody>
      </p:sp>
      <p:sp>
        <p:nvSpPr>
          <p:cNvPr id="23689" name="Line 283"/>
          <p:cNvSpPr>
            <a:spLocks noChangeShapeType="1"/>
          </p:cNvSpPr>
          <p:nvPr/>
        </p:nvSpPr>
        <p:spPr bwMode="auto">
          <a:xfrm flipH="1">
            <a:off x="6173699" y="5029200"/>
            <a:ext cx="22225" cy="0"/>
          </a:xfrm>
          <a:prstGeom prst="line">
            <a:avLst/>
          </a:prstGeom>
          <a:noFill/>
          <a:ln w="0">
            <a:solidFill>
              <a:srgbClr val="000000"/>
            </a:solidFill>
            <a:round/>
            <a:headEnd/>
            <a:tailEnd/>
          </a:ln>
        </p:spPr>
        <p:txBody>
          <a:bodyPr/>
          <a:lstStyle/>
          <a:p>
            <a:endParaRPr lang="en-GB"/>
          </a:p>
        </p:txBody>
      </p:sp>
      <p:sp>
        <p:nvSpPr>
          <p:cNvPr id="23690" name="Rectangle 284"/>
          <p:cNvSpPr>
            <a:spLocks noChangeArrowheads="1"/>
          </p:cNvSpPr>
          <p:nvPr/>
        </p:nvSpPr>
        <p:spPr bwMode="auto">
          <a:xfrm>
            <a:off x="4494120" y="4972051"/>
            <a:ext cx="83356"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50</a:t>
            </a:r>
            <a:endParaRPr lang="en-GB"/>
          </a:p>
        </p:txBody>
      </p:sp>
      <p:sp>
        <p:nvSpPr>
          <p:cNvPr id="23691" name="Line 285"/>
          <p:cNvSpPr>
            <a:spLocks noChangeShapeType="1"/>
          </p:cNvSpPr>
          <p:nvPr/>
        </p:nvSpPr>
        <p:spPr bwMode="auto">
          <a:xfrm>
            <a:off x="4608420" y="4679950"/>
            <a:ext cx="14287" cy="0"/>
          </a:xfrm>
          <a:prstGeom prst="line">
            <a:avLst/>
          </a:prstGeom>
          <a:noFill/>
          <a:ln w="0">
            <a:solidFill>
              <a:srgbClr val="000000"/>
            </a:solidFill>
            <a:round/>
            <a:headEnd/>
            <a:tailEnd/>
          </a:ln>
        </p:spPr>
        <p:txBody>
          <a:bodyPr/>
          <a:lstStyle/>
          <a:p>
            <a:endParaRPr lang="en-GB"/>
          </a:p>
        </p:txBody>
      </p:sp>
      <p:sp>
        <p:nvSpPr>
          <p:cNvPr id="23692" name="Line 286"/>
          <p:cNvSpPr>
            <a:spLocks noChangeShapeType="1"/>
          </p:cNvSpPr>
          <p:nvPr/>
        </p:nvSpPr>
        <p:spPr bwMode="auto">
          <a:xfrm flipH="1">
            <a:off x="6173699" y="4679950"/>
            <a:ext cx="22225" cy="0"/>
          </a:xfrm>
          <a:prstGeom prst="line">
            <a:avLst/>
          </a:prstGeom>
          <a:noFill/>
          <a:ln w="0">
            <a:solidFill>
              <a:srgbClr val="000000"/>
            </a:solidFill>
            <a:round/>
            <a:headEnd/>
            <a:tailEnd/>
          </a:ln>
        </p:spPr>
        <p:txBody>
          <a:bodyPr/>
          <a:lstStyle/>
          <a:p>
            <a:endParaRPr lang="en-GB"/>
          </a:p>
        </p:txBody>
      </p:sp>
      <p:sp>
        <p:nvSpPr>
          <p:cNvPr id="23693" name="Rectangle 287"/>
          <p:cNvSpPr>
            <a:spLocks noChangeArrowheads="1"/>
          </p:cNvSpPr>
          <p:nvPr/>
        </p:nvSpPr>
        <p:spPr bwMode="auto">
          <a:xfrm>
            <a:off x="4452846" y="4622801"/>
            <a:ext cx="125034"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100</a:t>
            </a:r>
            <a:endParaRPr lang="en-GB"/>
          </a:p>
        </p:txBody>
      </p:sp>
      <p:sp>
        <p:nvSpPr>
          <p:cNvPr id="23694" name="Line 288"/>
          <p:cNvSpPr>
            <a:spLocks noChangeShapeType="1"/>
          </p:cNvSpPr>
          <p:nvPr/>
        </p:nvSpPr>
        <p:spPr bwMode="auto">
          <a:xfrm>
            <a:off x="4608423" y="4679950"/>
            <a:ext cx="1587500" cy="0"/>
          </a:xfrm>
          <a:prstGeom prst="line">
            <a:avLst/>
          </a:prstGeom>
          <a:noFill/>
          <a:ln w="0">
            <a:solidFill>
              <a:srgbClr val="000000"/>
            </a:solidFill>
            <a:round/>
            <a:headEnd/>
            <a:tailEnd/>
          </a:ln>
        </p:spPr>
        <p:txBody>
          <a:bodyPr/>
          <a:lstStyle/>
          <a:p>
            <a:endParaRPr lang="en-GB"/>
          </a:p>
        </p:txBody>
      </p:sp>
      <p:sp>
        <p:nvSpPr>
          <p:cNvPr id="23695" name="Freeform 289"/>
          <p:cNvSpPr>
            <a:spLocks/>
          </p:cNvSpPr>
          <p:nvPr/>
        </p:nvSpPr>
        <p:spPr bwMode="auto">
          <a:xfrm>
            <a:off x="4608423" y="4679956"/>
            <a:ext cx="1587500" cy="1420813"/>
          </a:xfrm>
          <a:custGeom>
            <a:avLst/>
            <a:gdLst>
              <a:gd name="T0" fmla="*/ 0 w 224"/>
              <a:gd name="T1" fmla="*/ 199 h 199"/>
              <a:gd name="T2" fmla="*/ 224 w 224"/>
              <a:gd name="T3" fmla="*/ 199 h 199"/>
              <a:gd name="T4" fmla="*/ 224 w 224"/>
              <a:gd name="T5" fmla="*/ 0 h 199"/>
              <a:gd name="T6" fmla="*/ 0 60000 65536"/>
              <a:gd name="T7" fmla="*/ 0 60000 65536"/>
              <a:gd name="T8" fmla="*/ 0 60000 65536"/>
              <a:gd name="T9" fmla="*/ 0 w 224"/>
              <a:gd name="T10" fmla="*/ 0 h 199"/>
              <a:gd name="T11" fmla="*/ 224 w 224"/>
              <a:gd name="T12" fmla="*/ 199 h 199"/>
            </a:gdLst>
            <a:ahLst/>
            <a:cxnLst>
              <a:cxn ang="T6">
                <a:pos x="T0" y="T1"/>
              </a:cxn>
              <a:cxn ang="T7">
                <a:pos x="T2" y="T3"/>
              </a:cxn>
              <a:cxn ang="T8">
                <a:pos x="T4" y="T5"/>
              </a:cxn>
            </a:cxnLst>
            <a:rect l="T9" t="T10" r="T11" b="T12"/>
            <a:pathLst>
              <a:path w="224" h="199">
                <a:moveTo>
                  <a:pt x="0" y="199"/>
                </a:moveTo>
                <a:lnTo>
                  <a:pt x="224" y="199"/>
                </a:lnTo>
                <a:lnTo>
                  <a:pt x="224" y="0"/>
                </a:lnTo>
              </a:path>
            </a:pathLst>
          </a:custGeom>
          <a:noFill/>
          <a:ln w="0">
            <a:solidFill>
              <a:srgbClr val="000000"/>
            </a:solidFill>
            <a:prstDash val="solid"/>
            <a:round/>
            <a:headEnd/>
            <a:tailEnd/>
          </a:ln>
        </p:spPr>
        <p:txBody>
          <a:bodyPr/>
          <a:lstStyle/>
          <a:p>
            <a:endParaRPr lang="en-GB"/>
          </a:p>
        </p:txBody>
      </p:sp>
      <p:sp>
        <p:nvSpPr>
          <p:cNvPr id="23696" name="Line 290"/>
          <p:cNvSpPr>
            <a:spLocks noChangeShapeType="1"/>
          </p:cNvSpPr>
          <p:nvPr/>
        </p:nvSpPr>
        <p:spPr bwMode="auto">
          <a:xfrm flipV="1">
            <a:off x="4608420" y="4679956"/>
            <a:ext cx="0" cy="1420813"/>
          </a:xfrm>
          <a:prstGeom prst="line">
            <a:avLst/>
          </a:prstGeom>
          <a:noFill/>
          <a:ln w="0">
            <a:solidFill>
              <a:srgbClr val="000000"/>
            </a:solidFill>
            <a:round/>
            <a:headEnd/>
            <a:tailEnd/>
          </a:ln>
        </p:spPr>
        <p:txBody>
          <a:bodyPr/>
          <a:lstStyle/>
          <a:p>
            <a:endParaRPr lang="en-GB"/>
          </a:p>
        </p:txBody>
      </p:sp>
      <p:sp>
        <p:nvSpPr>
          <p:cNvPr id="23697" name="Rectangle 291"/>
          <p:cNvSpPr>
            <a:spLocks noChangeArrowheads="1"/>
          </p:cNvSpPr>
          <p:nvPr/>
        </p:nvSpPr>
        <p:spPr bwMode="auto">
          <a:xfrm>
            <a:off x="5040223" y="6243638"/>
            <a:ext cx="721351"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peristimulus time (ms)</a:t>
            </a:r>
            <a:endParaRPr lang="en-GB"/>
          </a:p>
        </p:txBody>
      </p:sp>
      <p:sp>
        <p:nvSpPr>
          <p:cNvPr id="23698" name="Rectangle 292"/>
          <p:cNvSpPr>
            <a:spLocks noChangeArrowheads="1"/>
          </p:cNvSpPr>
          <p:nvPr/>
        </p:nvSpPr>
        <p:spPr bwMode="auto">
          <a:xfrm rot="-5400000">
            <a:off x="4033417" y="5351578"/>
            <a:ext cx="561051" cy="107722"/>
          </a:xfrm>
          <a:prstGeom prst="rect">
            <a:avLst/>
          </a:prstGeom>
          <a:noFill/>
          <a:ln w="9525">
            <a:noFill/>
            <a:miter lim="800000"/>
            <a:headEnd/>
            <a:tailEnd/>
          </a:ln>
        </p:spPr>
        <p:txBody>
          <a:bodyPr wrap="none" lIns="0" tIns="0" rIns="0" bIns="0">
            <a:spAutoFit/>
          </a:bodyPr>
          <a:lstStyle/>
          <a:p>
            <a:r>
              <a:rPr lang="en-GB" sz="700">
                <a:solidFill>
                  <a:srgbClr val="000000"/>
                </a:solidFill>
                <a:latin typeface="Arial Narrow" pitchFamily="34" charset="0"/>
              </a:rPr>
              <a:t>LFP (micro-volts)</a:t>
            </a:r>
            <a:endParaRPr lang="en-GB"/>
          </a:p>
        </p:txBody>
      </p:sp>
      <p:sp>
        <p:nvSpPr>
          <p:cNvPr id="23699" name="Rectangle 293"/>
          <p:cNvSpPr>
            <a:spLocks noChangeArrowheads="1"/>
          </p:cNvSpPr>
          <p:nvPr/>
        </p:nvSpPr>
        <p:spPr bwMode="auto">
          <a:xfrm>
            <a:off x="4976722" y="4422776"/>
            <a:ext cx="883255" cy="215444"/>
          </a:xfrm>
          <a:prstGeom prst="rect">
            <a:avLst/>
          </a:prstGeom>
          <a:noFill/>
          <a:ln w="9525">
            <a:noFill/>
            <a:miter lim="800000"/>
            <a:headEnd/>
            <a:tailEnd/>
          </a:ln>
        </p:spPr>
        <p:txBody>
          <a:bodyPr wrap="none" lIns="0" tIns="0" rIns="0" bIns="0">
            <a:spAutoFit/>
          </a:bodyPr>
          <a:lstStyle/>
          <a:p>
            <a:r>
              <a:rPr lang="en-GB" sz="1400" dirty="0">
                <a:solidFill>
                  <a:srgbClr val="000000"/>
                </a:solidFill>
                <a:latin typeface="Arial Narrow" pitchFamily="34" charset="0"/>
              </a:rPr>
              <a:t>with omission</a:t>
            </a:r>
            <a:endParaRPr lang="en-GB" dirty="0"/>
          </a:p>
        </p:txBody>
      </p:sp>
      <p:sp>
        <p:nvSpPr>
          <p:cNvPr id="23700" name="Freeform 294"/>
          <p:cNvSpPr>
            <a:spLocks/>
          </p:cNvSpPr>
          <p:nvPr/>
        </p:nvSpPr>
        <p:spPr bwMode="auto">
          <a:xfrm>
            <a:off x="4614771" y="5280031"/>
            <a:ext cx="1084262" cy="828675"/>
          </a:xfrm>
          <a:custGeom>
            <a:avLst/>
            <a:gdLst>
              <a:gd name="T0" fmla="*/ 9 w 683"/>
              <a:gd name="T1" fmla="*/ 54 h 522"/>
              <a:gd name="T2" fmla="*/ 23 w 683"/>
              <a:gd name="T3" fmla="*/ 31 h 522"/>
              <a:gd name="T4" fmla="*/ 40 w 683"/>
              <a:gd name="T5" fmla="*/ 9 h 522"/>
              <a:gd name="T6" fmla="*/ 54 w 683"/>
              <a:gd name="T7" fmla="*/ 4 h 522"/>
              <a:gd name="T8" fmla="*/ 72 w 683"/>
              <a:gd name="T9" fmla="*/ 13 h 522"/>
              <a:gd name="T10" fmla="*/ 85 w 683"/>
              <a:gd name="T11" fmla="*/ 9 h 522"/>
              <a:gd name="T12" fmla="*/ 103 w 683"/>
              <a:gd name="T13" fmla="*/ 40 h 522"/>
              <a:gd name="T14" fmla="*/ 116 w 683"/>
              <a:gd name="T15" fmla="*/ 112 h 522"/>
              <a:gd name="T16" fmla="*/ 134 w 683"/>
              <a:gd name="T17" fmla="*/ 45 h 522"/>
              <a:gd name="T18" fmla="*/ 148 w 683"/>
              <a:gd name="T19" fmla="*/ 54 h 522"/>
              <a:gd name="T20" fmla="*/ 165 w 683"/>
              <a:gd name="T21" fmla="*/ 67 h 522"/>
              <a:gd name="T22" fmla="*/ 179 w 683"/>
              <a:gd name="T23" fmla="*/ 63 h 522"/>
              <a:gd name="T24" fmla="*/ 197 w 683"/>
              <a:gd name="T25" fmla="*/ 81 h 522"/>
              <a:gd name="T26" fmla="*/ 210 w 683"/>
              <a:gd name="T27" fmla="*/ 81 h 522"/>
              <a:gd name="T28" fmla="*/ 228 w 683"/>
              <a:gd name="T29" fmla="*/ 49 h 522"/>
              <a:gd name="T30" fmla="*/ 241 w 683"/>
              <a:gd name="T31" fmla="*/ 117 h 522"/>
              <a:gd name="T32" fmla="*/ 259 w 683"/>
              <a:gd name="T33" fmla="*/ 81 h 522"/>
              <a:gd name="T34" fmla="*/ 273 w 683"/>
              <a:gd name="T35" fmla="*/ 67 h 522"/>
              <a:gd name="T36" fmla="*/ 290 w 683"/>
              <a:gd name="T37" fmla="*/ 49 h 522"/>
              <a:gd name="T38" fmla="*/ 304 w 683"/>
              <a:gd name="T39" fmla="*/ 72 h 522"/>
              <a:gd name="T40" fmla="*/ 322 w 683"/>
              <a:gd name="T41" fmla="*/ 58 h 522"/>
              <a:gd name="T42" fmla="*/ 335 w 683"/>
              <a:gd name="T43" fmla="*/ 76 h 522"/>
              <a:gd name="T44" fmla="*/ 353 w 683"/>
              <a:gd name="T45" fmla="*/ 90 h 522"/>
              <a:gd name="T46" fmla="*/ 366 w 683"/>
              <a:gd name="T47" fmla="*/ 117 h 522"/>
              <a:gd name="T48" fmla="*/ 384 w 683"/>
              <a:gd name="T49" fmla="*/ 153 h 522"/>
              <a:gd name="T50" fmla="*/ 398 w 683"/>
              <a:gd name="T51" fmla="*/ 265 h 522"/>
              <a:gd name="T52" fmla="*/ 415 w 683"/>
              <a:gd name="T53" fmla="*/ 319 h 522"/>
              <a:gd name="T54" fmla="*/ 429 w 683"/>
              <a:gd name="T55" fmla="*/ 229 h 522"/>
              <a:gd name="T56" fmla="*/ 447 w 683"/>
              <a:gd name="T57" fmla="*/ 157 h 522"/>
              <a:gd name="T58" fmla="*/ 460 w 683"/>
              <a:gd name="T59" fmla="*/ 189 h 522"/>
              <a:gd name="T60" fmla="*/ 478 w 683"/>
              <a:gd name="T61" fmla="*/ 274 h 522"/>
              <a:gd name="T62" fmla="*/ 491 w 683"/>
              <a:gd name="T63" fmla="*/ 459 h 522"/>
              <a:gd name="T64" fmla="*/ 509 w 683"/>
              <a:gd name="T65" fmla="*/ 319 h 522"/>
              <a:gd name="T66" fmla="*/ 523 w 683"/>
              <a:gd name="T67" fmla="*/ 22 h 522"/>
              <a:gd name="T68" fmla="*/ 540 w 683"/>
              <a:gd name="T69" fmla="*/ 27 h 522"/>
              <a:gd name="T70" fmla="*/ 554 w 683"/>
              <a:gd name="T71" fmla="*/ 27 h 522"/>
              <a:gd name="T72" fmla="*/ 572 w 683"/>
              <a:gd name="T73" fmla="*/ 45 h 522"/>
              <a:gd name="T74" fmla="*/ 585 w 683"/>
              <a:gd name="T75" fmla="*/ 54 h 522"/>
              <a:gd name="T76" fmla="*/ 603 w 683"/>
              <a:gd name="T77" fmla="*/ 36 h 522"/>
              <a:gd name="T78" fmla="*/ 616 w 683"/>
              <a:gd name="T79" fmla="*/ 49 h 522"/>
              <a:gd name="T80" fmla="*/ 634 w 683"/>
              <a:gd name="T81" fmla="*/ 112 h 522"/>
              <a:gd name="T82" fmla="*/ 648 w 683"/>
              <a:gd name="T83" fmla="*/ 9 h 522"/>
              <a:gd name="T84" fmla="*/ 665 w 683"/>
              <a:gd name="T85" fmla="*/ 81 h 522"/>
              <a:gd name="T86" fmla="*/ 679 w 683"/>
              <a:gd name="T87" fmla="*/ 243 h 5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22"/>
              <a:gd name="T134" fmla="*/ 683 w 683"/>
              <a:gd name="T135" fmla="*/ 522 h 5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22">
                <a:moveTo>
                  <a:pt x="0" y="18"/>
                </a:moveTo>
                <a:lnTo>
                  <a:pt x="9" y="54"/>
                </a:lnTo>
                <a:lnTo>
                  <a:pt x="18" y="49"/>
                </a:lnTo>
                <a:lnTo>
                  <a:pt x="23" y="31"/>
                </a:lnTo>
                <a:lnTo>
                  <a:pt x="32" y="13"/>
                </a:lnTo>
                <a:lnTo>
                  <a:pt x="40" y="9"/>
                </a:lnTo>
                <a:lnTo>
                  <a:pt x="49" y="9"/>
                </a:lnTo>
                <a:lnTo>
                  <a:pt x="54" y="4"/>
                </a:lnTo>
                <a:lnTo>
                  <a:pt x="63" y="13"/>
                </a:lnTo>
                <a:lnTo>
                  <a:pt x="72" y="13"/>
                </a:lnTo>
                <a:lnTo>
                  <a:pt x="81" y="0"/>
                </a:lnTo>
                <a:lnTo>
                  <a:pt x="85" y="9"/>
                </a:lnTo>
                <a:lnTo>
                  <a:pt x="94" y="4"/>
                </a:lnTo>
                <a:lnTo>
                  <a:pt x="103" y="40"/>
                </a:lnTo>
                <a:lnTo>
                  <a:pt x="112" y="126"/>
                </a:lnTo>
                <a:lnTo>
                  <a:pt x="116" y="112"/>
                </a:lnTo>
                <a:lnTo>
                  <a:pt x="125" y="58"/>
                </a:lnTo>
                <a:lnTo>
                  <a:pt x="134" y="45"/>
                </a:lnTo>
                <a:lnTo>
                  <a:pt x="143" y="54"/>
                </a:lnTo>
                <a:lnTo>
                  <a:pt x="148" y="54"/>
                </a:lnTo>
                <a:lnTo>
                  <a:pt x="157" y="58"/>
                </a:lnTo>
                <a:lnTo>
                  <a:pt x="165" y="67"/>
                </a:lnTo>
                <a:lnTo>
                  <a:pt x="174" y="63"/>
                </a:lnTo>
                <a:lnTo>
                  <a:pt x="179" y="63"/>
                </a:lnTo>
                <a:lnTo>
                  <a:pt x="188" y="76"/>
                </a:lnTo>
                <a:lnTo>
                  <a:pt x="197" y="81"/>
                </a:lnTo>
                <a:lnTo>
                  <a:pt x="206" y="81"/>
                </a:lnTo>
                <a:lnTo>
                  <a:pt x="210" y="81"/>
                </a:lnTo>
                <a:lnTo>
                  <a:pt x="219" y="58"/>
                </a:lnTo>
                <a:lnTo>
                  <a:pt x="228" y="49"/>
                </a:lnTo>
                <a:lnTo>
                  <a:pt x="237" y="81"/>
                </a:lnTo>
                <a:lnTo>
                  <a:pt x="241" y="117"/>
                </a:lnTo>
                <a:lnTo>
                  <a:pt x="250" y="112"/>
                </a:lnTo>
                <a:lnTo>
                  <a:pt x="259" y="81"/>
                </a:lnTo>
                <a:lnTo>
                  <a:pt x="268" y="67"/>
                </a:lnTo>
                <a:lnTo>
                  <a:pt x="273" y="67"/>
                </a:lnTo>
                <a:lnTo>
                  <a:pt x="282" y="49"/>
                </a:lnTo>
                <a:lnTo>
                  <a:pt x="290" y="49"/>
                </a:lnTo>
                <a:lnTo>
                  <a:pt x="299" y="72"/>
                </a:lnTo>
                <a:lnTo>
                  <a:pt x="304" y="72"/>
                </a:lnTo>
                <a:lnTo>
                  <a:pt x="313" y="54"/>
                </a:lnTo>
                <a:lnTo>
                  <a:pt x="322" y="58"/>
                </a:lnTo>
                <a:lnTo>
                  <a:pt x="331" y="63"/>
                </a:lnTo>
                <a:lnTo>
                  <a:pt x="335" y="76"/>
                </a:lnTo>
                <a:lnTo>
                  <a:pt x="344" y="90"/>
                </a:lnTo>
                <a:lnTo>
                  <a:pt x="353" y="90"/>
                </a:lnTo>
                <a:lnTo>
                  <a:pt x="362" y="103"/>
                </a:lnTo>
                <a:lnTo>
                  <a:pt x="366" y="117"/>
                </a:lnTo>
                <a:lnTo>
                  <a:pt x="375" y="117"/>
                </a:lnTo>
                <a:lnTo>
                  <a:pt x="384" y="153"/>
                </a:lnTo>
                <a:lnTo>
                  <a:pt x="393" y="216"/>
                </a:lnTo>
                <a:lnTo>
                  <a:pt x="398" y="265"/>
                </a:lnTo>
                <a:lnTo>
                  <a:pt x="407" y="306"/>
                </a:lnTo>
                <a:lnTo>
                  <a:pt x="415" y="319"/>
                </a:lnTo>
                <a:lnTo>
                  <a:pt x="424" y="283"/>
                </a:lnTo>
                <a:lnTo>
                  <a:pt x="429" y="229"/>
                </a:lnTo>
                <a:lnTo>
                  <a:pt x="438" y="180"/>
                </a:lnTo>
                <a:lnTo>
                  <a:pt x="447" y="157"/>
                </a:lnTo>
                <a:lnTo>
                  <a:pt x="456" y="153"/>
                </a:lnTo>
                <a:lnTo>
                  <a:pt x="460" y="189"/>
                </a:lnTo>
                <a:lnTo>
                  <a:pt x="469" y="229"/>
                </a:lnTo>
                <a:lnTo>
                  <a:pt x="478" y="274"/>
                </a:lnTo>
                <a:lnTo>
                  <a:pt x="487" y="360"/>
                </a:lnTo>
                <a:lnTo>
                  <a:pt x="491" y="459"/>
                </a:lnTo>
                <a:lnTo>
                  <a:pt x="500" y="463"/>
                </a:lnTo>
                <a:lnTo>
                  <a:pt x="509" y="319"/>
                </a:lnTo>
                <a:lnTo>
                  <a:pt x="518" y="144"/>
                </a:lnTo>
                <a:lnTo>
                  <a:pt x="523" y="22"/>
                </a:lnTo>
                <a:lnTo>
                  <a:pt x="532" y="22"/>
                </a:lnTo>
                <a:lnTo>
                  <a:pt x="540" y="27"/>
                </a:lnTo>
                <a:lnTo>
                  <a:pt x="549" y="0"/>
                </a:lnTo>
                <a:lnTo>
                  <a:pt x="554" y="27"/>
                </a:lnTo>
                <a:lnTo>
                  <a:pt x="563" y="81"/>
                </a:lnTo>
                <a:lnTo>
                  <a:pt x="572" y="45"/>
                </a:lnTo>
                <a:lnTo>
                  <a:pt x="581" y="0"/>
                </a:lnTo>
                <a:lnTo>
                  <a:pt x="585" y="54"/>
                </a:lnTo>
                <a:lnTo>
                  <a:pt x="594" y="99"/>
                </a:lnTo>
                <a:lnTo>
                  <a:pt x="603" y="36"/>
                </a:lnTo>
                <a:lnTo>
                  <a:pt x="612" y="9"/>
                </a:lnTo>
                <a:lnTo>
                  <a:pt x="616" y="49"/>
                </a:lnTo>
                <a:lnTo>
                  <a:pt x="625" y="112"/>
                </a:lnTo>
                <a:lnTo>
                  <a:pt x="634" y="112"/>
                </a:lnTo>
                <a:lnTo>
                  <a:pt x="643" y="18"/>
                </a:lnTo>
                <a:lnTo>
                  <a:pt x="648" y="9"/>
                </a:lnTo>
                <a:lnTo>
                  <a:pt x="657" y="81"/>
                </a:lnTo>
                <a:lnTo>
                  <a:pt x="665" y="81"/>
                </a:lnTo>
                <a:lnTo>
                  <a:pt x="674" y="40"/>
                </a:lnTo>
                <a:lnTo>
                  <a:pt x="679" y="243"/>
                </a:lnTo>
                <a:lnTo>
                  <a:pt x="683" y="522"/>
                </a:lnTo>
              </a:path>
            </a:pathLst>
          </a:custGeom>
          <a:noFill/>
          <a:ln w="0">
            <a:solidFill>
              <a:srgbClr val="FF5555"/>
            </a:solidFill>
            <a:prstDash val="solid"/>
            <a:round/>
            <a:headEnd/>
            <a:tailEnd/>
          </a:ln>
        </p:spPr>
        <p:txBody>
          <a:bodyPr/>
          <a:lstStyle/>
          <a:p>
            <a:endParaRPr lang="en-GB"/>
          </a:p>
        </p:txBody>
      </p:sp>
      <p:sp>
        <p:nvSpPr>
          <p:cNvPr id="23701" name="Freeform 295"/>
          <p:cNvSpPr>
            <a:spLocks/>
          </p:cNvSpPr>
          <p:nvPr/>
        </p:nvSpPr>
        <p:spPr bwMode="auto">
          <a:xfrm>
            <a:off x="5721260" y="4965700"/>
            <a:ext cx="474663" cy="1143000"/>
          </a:xfrm>
          <a:custGeom>
            <a:avLst/>
            <a:gdLst>
              <a:gd name="T0" fmla="*/ 0 w 299"/>
              <a:gd name="T1" fmla="*/ 720 h 720"/>
              <a:gd name="T2" fmla="*/ 0 w 299"/>
              <a:gd name="T3" fmla="*/ 715 h 720"/>
              <a:gd name="T4" fmla="*/ 9 w 299"/>
              <a:gd name="T5" fmla="*/ 0 h 720"/>
              <a:gd name="T6" fmla="*/ 13 w 299"/>
              <a:gd name="T7" fmla="*/ 76 h 720"/>
              <a:gd name="T8" fmla="*/ 22 w 299"/>
              <a:gd name="T9" fmla="*/ 270 h 720"/>
              <a:gd name="T10" fmla="*/ 31 w 299"/>
              <a:gd name="T11" fmla="*/ 265 h 720"/>
              <a:gd name="T12" fmla="*/ 40 w 299"/>
              <a:gd name="T13" fmla="*/ 265 h 720"/>
              <a:gd name="T14" fmla="*/ 44 w 299"/>
              <a:gd name="T15" fmla="*/ 265 h 720"/>
              <a:gd name="T16" fmla="*/ 53 w 299"/>
              <a:gd name="T17" fmla="*/ 265 h 720"/>
              <a:gd name="T18" fmla="*/ 62 w 299"/>
              <a:gd name="T19" fmla="*/ 265 h 720"/>
              <a:gd name="T20" fmla="*/ 71 w 299"/>
              <a:gd name="T21" fmla="*/ 265 h 720"/>
              <a:gd name="T22" fmla="*/ 76 w 299"/>
              <a:gd name="T23" fmla="*/ 265 h 720"/>
              <a:gd name="T24" fmla="*/ 85 w 299"/>
              <a:gd name="T25" fmla="*/ 265 h 720"/>
              <a:gd name="T26" fmla="*/ 93 w 299"/>
              <a:gd name="T27" fmla="*/ 265 h 720"/>
              <a:gd name="T28" fmla="*/ 102 w 299"/>
              <a:gd name="T29" fmla="*/ 265 h 720"/>
              <a:gd name="T30" fmla="*/ 107 w 299"/>
              <a:gd name="T31" fmla="*/ 265 h 720"/>
              <a:gd name="T32" fmla="*/ 116 w 299"/>
              <a:gd name="T33" fmla="*/ 265 h 720"/>
              <a:gd name="T34" fmla="*/ 125 w 299"/>
              <a:gd name="T35" fmla="*/ 265 h 720"/>
              <a:gd name="T36" fmla="*/ 134 w 299"/>
              <a:gd name="T37" fmla="*/ 265 h 720"/>
              <a:gd name="T38" fmla="*/ 138 w 299"/>
              <a:gd name="T39" fmla="*/ 265 h 720"/>
              <a:gd name="T40" fmla="*/ 147 w 299"/>
              <a:gd name="T41" fmla="*/ 265 h 720"/>
              <a:gd name="T42" fmla="*/ 156 w 299"/>
              <a:gd name="T43" fmla="*/ 265 h 720"/>
              <a:gd name="T44" fmla="*/ 165 w 299"/>
              <a:gd name="T45" fmla="*/ 265 h 720"/>
              <a:gd name="T46" fmla="*/ 169 w 299"/>
              <a:gd name="T47" fmla="*/ 265 h 720"/>
              <a:gd name="T48" fmla="*/ 178 w 299"/>
              <a:gd name="T49" fmla="*/ 265 h 720"/>
              <a:gd name="T50" fmla="*/ 187 w 299"/>
              <a:gd name="T51" fmla="*/ 265 h 720"/>
              <a:gd name="T52" fmla="*/ 196 w 299"/>
              <a:gd name="T53" fmla="*/ 265 h 720"/>
              <a:gd name="T54" fmla="*/ 201 w 299"/>
              <a:gd name="T55" fmla="*/ 265 h 720"/>
              <a:gd name="T56" fmla="*/ 210 w 299"/>
              <a:gd name="T57" fmla="*/ 265 h 720"/>
              <a:gd name="T58" fmla="*/ 218 w 299"/>
              <a:gd name="T59" fmla="*/ 265 h 720"/>
              <a:gd name="T60" fmla="*/ 227 w 299"/>
              <a:gd name="T61" fmla="*/ 265 h 720"/>
              <a:gd name="T62" fmla="*/ 232 w 299"/>
              <a:gd name="T63" fmla="*/ 265 h 720"/>
              <a:gd name="T64" fmla="*/ 241 w 299"/>
              <a:gd name="T65" fmla="*/ 265 h 720"/>
              <a:gd name="T66" fmla="*/ 250 w 299"/>
              <a:gd name="T67" fmla="*/ 265 h 720"/>
              <a:gd name="T68" fmla="*/ 259 w 299"/>
              <a:gd name="T69" fmla="*/ 265 h 720"/>
              <a:gd name="T70" fmla="*/ 263 w 299"/>
              <a:gd name="T71" fmla="*/ 265 h 720"/>
              <a:gd name="T72" fmla="*/ 272 w 299"/>
              <a:gd name="T73" fmla="*/ 265 h 720"/>
              <a:gd name="T74" fmla="*/ 281 w 299"/>
              <a:gd name="T75" fmla="*/ 265 h 720"/>
              <a:gd name="T76" fmla="*/ 290 w 299"/>
              <a:gd name="T77" fmla="*/ 265 h 720"/>
              <a:gd name="T78" fmla="*/ 299 w 299"/>
              <a:gd name="T79" fmla="*/ 265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9"/>
              <a:gd name="T121" fmla="*/ 0 h 720"/>
              <a:gd name="T122" fmla="*/ 299 w 299"/>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9" h="720">
                <a:moveTo>
                  <a:pt x="0" y="720"/>
                </a:moveTo>
                <a:lnTo>
                  <a:pt x="0" y="715"/>
                </a:lnTo>
                <a:lnTo>
                  <a:pt x="9" y="0"/>
                </a:lnTo>
                <a:lnTo>
                  <a:pt x="13" y="76"/>
                </a:lnTo>
                <a:lnTo>
                  <a:pt x="22" y="270"/>
                </a:lnTo>
                <a:lnTo>
                  <a:pt x="31" y="265"/>
                </a:lnTo>
                <a:lnTo>
                  <a:pt x="40" y="265"/>
                </a:lnTo>
                <a:lnTo>
                  <a:pt x="44" y="265"/>
                </a:lnTo>
                <a:lnTo>
                  <a:pt x="53" y="265"/>
                </a:lnTo>
                <a:lnTo>
                  <a:pt x="62" y="265"/>
                </a:lnTo>
                <a:lnTo>
                  <a:pt x="71" y="265"/>
                </a:lnTo>
                <a:lnTo>
                  <a:pt x="76" y="265"/>
                </a:lnTo>
                <a:lnTo>
                  <a:pt x="85" y="265"/>
                </a:lnTo>
                <a:lnTo>
                  <a:pt x="93" y="265"/>
                </a:lnTo>
                <a:lnTo>
                  <a:pt x="102" y="265"/>
                </a:lnTo>
                <a:lnTo>
                  <a:pt x="107" y="265"/>
                </a:lnTo>
                <a:lnTo>
                  <a:pt x="116" y="265"/>
                </a:lnTo>
                <a:lnTo>
                  <a:pt x="125" y="265"/>
                </a:lnTo>
                <a:lnTo>
                  <a:pt x="134" y="265"/>
                </a:lnTo>
                <a:lnTo>
                  <a:pt x="138" y="265"/>
                </a:lnTo>
                <a:lnTo>
                  <a:pt x="147" y="265"/>
                </a:lnTo>
                <a:lnTo>
                  <a:pt x="156" y="265"/>
                </a:lnTo>
                <a:lnTo>
                  <a:pt x="165" y="265"/>
                </a:lnTo>
                <a:lnTo>
                  <a:pt x="169" y="265"/>
                </a:lnTo>
                <a:lnTo>
                  <a:pt x="178" y="265"/>
                </a:lnTo>
                <a:lnTo>
                  <a:pt x="187" y="265"/>
                </a:lnTo>
                <a:lnTo>
                  <a:pt x="196" y="265"/>
                </a:lnTo>
                <a:lnTo>
                  <a:pt x="201" y="265"/>
                </a:lnTo>
                <a:lnTo>
                  <a:pt x="210" y="265"/>
                </a:lnTo>
                <a:lnTo>
                  <a:pt x="218" y="265"/>
                </a:lnTo>
                <a:lnTo>
                  <a:pt x="227" y="265"/>
                </a:lnTo>
                <a:lnTo>
                  <a:pt x="232" y="265"/>
                </a:lnTo>
                <a:lnTo>
                  <a:pt x="241" y="265"/>
                </a:lnTo>
                <a:lnTo>
                  <a:pt x="250" y="265"/>
                </a:lnTo>
                <a:lnTo>
                  <a:pt x="259" y="265"/>
                </a:lnTo>
                <a:lnTo>
                  <a:pt x="263" y="265"/>
                </a:lnTo>
                <a:lnTo>
                  <a:pt x="272" y="265"/>
                </a:lnTo>
                <a:lnTo>
                  <a:pt x="281" y="265"/>
                </a:lnTo>
                <a:lnTo>
                  <a:pt x="290" y="265"/>
                </a:lnTo>
                <a:lnTo>
                  <a:pt x="299" y="265"/>
                </a:lnTo>
              </a:path>
            </a:pathLst>
          </a:custGeom>
          <a:noFill/>
          <a:ln w="0">
            <a:solidFill>
              <a:srgbClr val="FF5555"/>
            </a:solidFill>
            <a:prstDash val="solid"/>
            <a:round/>
            <a:headEnd/>
            <a:tailEnd/>
          </a:ln>
        </p:spPr>
        <p:txBody>
          <a:bodyPr/>
          <a:lstStyle/>
          <a:p>
            <a:endParaRPr lang="en-GB"/>
          </a:p>
        </p:txBody>
      </p:sp>
      <p:sp>
        <p:nvSpPr>
          <p:cNvPr id="23702" name="Freeform 296"/>
          <p:cNvSpPr>
            <a:spLocks/>
          </p:cNvSpPr>
          <p:nvPr/>
        </p:nvSpPr>
        <p:spPr bwMode="auto">
          <a:xfrm>
            <a:off x="4622707" y="4679950"/>
            <a:ext cx="1098550" cy="1428750"/>
          </a:xfrm>
          <a:custGeom>
            <a:avLst/>
            <a:gdLst>
              <a:gd name="T0" fmla="*/ 4 w 692"/>
              <a:gd name="T1" fmla="*/ 292 h 900"/>
              <a:gd name="T2" fmla="*/ 18 w 692"/>
              <a:gd name="T3" fmla="*/ 459 h 900"/>
              <a:gd name="T4" fmla="*/ 35 w 692"/>
              <a:gd name="T5" fmla="*/ 432 h 900"/>
              <a:gd name="T6" fmla="*/ 49 w 692"/>
              <a:gd name="T7" fmla="*/ 445 h 900"/>
              <a:gd name="T8" fmla="*/ 67 w 692"/>
              <a:gd name="T9" fmla="*/ 441 h 900"/>
              <a:gd name="T10" fmla="*/ 80 w 692"/>
              <a:gd name="T11" fmla="*/ 333 h 900"/>
              <a:gd name="T12" fmla="*/ 98 w 692"/>
              <a:gd name="T13" fmla="*/ 306 h 900"/>
              <a:gd name="T14" fmla="*/ 111 w 692"/>
              <a:gd name="T15" fmla="*/ 472 h 900"/>
              <a:gd name="T16" fmla="*/ 129 w 692"/>
              <a:gd name="T17" fmla="*/ 450 h 900"/>
              <a:gd name="T18" fmla="*/ 143 w 692"/>
              <a:gd name="T19" fmla="*/ 450 h 900"/>
              <a:gd name="T20" fmla="*/ 160 w 692"/>
              <a:gd name="T21" fmla="*/ 436 h 900"/>
              <a:gd name="T22" fmla="*/ 174 w 692"/>
              <a:gd name="T23" fmla="*/ 436 h 900"/>
              <a:gd name="T24" fmla="*/ 192 w 692"/>
              <a:gd name="T25" fmla="*/ 445 h 900"/>
              <a:gd name="T26" fmla="*/ 205 w 692"/>
              <a:gd name="T27" fmla="*/ 445 h 900"/>
              <a:gd name="T28" fmla="*/ 223 w 692"/>
              <a:gd name="T29" fmla="*/ 450 h 900"/>
              <a:gd name="T30" fmla="*/ 236 w 692"/>
              <a:gd name="T31" fmla="*/ 472 h 900"/>
              <a:gd name="T32" fmla="*/ 254 w 692"/>
              <a:gd name="T33" fmla="*/ 459 h 900"/>
              <a:gd name="T34" fmla="*/ 268 w 692"/>
              <a:gd name="T35" fmla="*/ 441 h 900"/>
              <a:gd name="T36" fmla="*/ 285 w 692"/>
              <a:gd name="T37" fmla="*/ 468 h 900"/>
              <a:gd name="T38" fmla="*/ 299 w 692"/>
              <a:gd name="T39" fmla="*/ 459 h 900"/>
              <a:gd name="T40" fmla="*/ 317 w 692"/>
              <a:gd name="T41" fmla="*/ 441 h 900"/>
              <a:gd name="T42" fmla="*/ 330 w 692"/>
              <a:gd name="T43" fmla="*/ 454 h 900"/>
              <a:gd name="T44" fmla="*/ 348 w 692"/>
              <a:gd name="T45" fmla="*/ 445 h 900"/>
              <a:gd name="T46" fmla="*/ 361 w 692"/>
              <a:gd name="T47" fmla="*/ 427 h 900"/>
              <a:gd name="T48" fmla="*/ 379 w 692"/>
              <a:gd name="T49" fmla="*/ 418 h 900"/>
              <a:gd name="T50" fmla="*/ 393 w 692"/>
              <a:gd name="T51" fmla="*/ 391 h 900"/>
              <a:gd name="T52" fmla="*/ 410 w 692"/>
              <a:gd name="T53" fmla="*/ 288 h 900"/>
              <a:gd name="T54" fmla="*/ 424 w 692"/>
              <a:gd name="T55" fmla="*/ 238 h 900"/>
              <a:gd name="T56" fmla="*/ 442 w 692"/>
              <a:gd name="T57" fmla="*/ 337 h 900"/>
              <a:gd name="T58" fmla="*/ 455 w 692"/>
              <a:gd name="T59" fmla="*/ 382 h 900"/>
              <a:gd name="T60" fmla="*/ 473 w 692"/>
              <a:gd name="T61" fmla="*/ 382 h 900"/>
              <a:gd name="T62" fmla="*/ 486 w 692"/>
              <a:gd name="T63" fmla="*/ 265 h 900"/>
              <a:gd name="T64" fmla="*/ 504 w 692"/>
              <a:gd name="T65" fmla="*/ 22 h 900"/>
              <a:gd name="T66" fmla="*/ 518 w 692"/>
              <a:gd name="T67" fmla="*/ 274 h 900"/>
              <a:gd name="T68" fmla="*/ 535 w 692"/>
              <a:gd name="T69" fmla="*/ 382 h 900"/>
              <a:gd name="T70" fmla="*/ 549 w 692"/>
              <a:gd name="T71" fmla="*/ 436 h 900"/>
              <a:gd name="T72" fmla="*/ 567 w 692"/>
              <a:gd name="T73" fmla="*/ 324 h 900"/>
              <a:gd name="T74" fmla="*/ 580 w 692"/>
              <a:gd name="T75" fmla="*/ 459 h 900"/>
              <a:gd name="T76" fmla="*/ 598 w 692"/>
              <a:gd name="T77" fmla="*/ 405 h 900"/>
              <a:gd name="T78" fmla="*/ 611 w 692"/>
              <a:gd name="T79" fmla="*/ 472 h 900"/>
              <a:gd name="T80" fmla="*/ 629 w 692"/>
              <a:gd name="T81" fmla="*/ 382 h 900"/>
              <a:gd name="T82" fmla="*/ 643 w 692"/>
              <a:gd name="T83" fmla="*/ 508 h 900"/>
              <a:gd name="T84" fmla="*/ 660 w 692"/>
              <a:gd name="T85" fmla="*/ 441 h 900"/>
              <a:gd name="T86" fmla="*/ 674 w 692"/>
              <a:gd name="T87" fmla="*/ 373 h 900"/>
              <a:gd name="T88" fmla="*/ 692 w 692"/>
              <a:gd name="T89" fmla="*/ 900 h 9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2"/>
              <a:gd name="T136" fmla="*/ 0 h 900"/>
              <a:gd name="T137" fmla="*/ 692 w 692"/>
              <a:gd name="T138" fmla="*/ 900 h 9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2" h="900">
                <a:moveTo>
                  <a:pt x="0" y="0"/>
                </a:moveTo>
                <a:lnTo>
                  <a:pt x="4" y="292"/>
                </a:lnTo>
                <a:lnTo>
                  <a:pt x="13" y="405"/>
                </a:lnTo>
                <a:lnTo>
                  <a:pt x="18" y="459"/>
                </a:lnTo>
                <a:lnTo>
                  <a:pt x="27" y="441"/>
                </a:lnTo>
                <a:lnTo>
                  <a:pt x="35" y="432"/>
                </a:lnTo>
                <a:lnTo>
                  <a:pt x="44" y="441"/>
                </a:lnTo>
                <a:lnTo>
                  <a:pt x="49" y="445"/>
                </a:lnTo>
                <a:lnTo>
                  <a:pt x="58" y="445"/>
                </a:lnTo>
                <a:lnTo>
                  <a:pt x="67" y="441"/>
                </a:lnTo>
                <a:lnTo>
                  <a:pt x="76" y="405"/>
                </a:lnTo>
                <a:lnTo>
                  <a:pt x="80" y="333"/>
                </a:lnTo>
                <a:lnTo>
                  <a:pt x="89" y="328"/>
                </a:lnTo>
                <a:lnTo>
                  <a:pt x="98" y="306"/>
                </a:lnTo>
                <a:lnTo>
                  <a:pt x="107" y="391"/>
                </a:lnTo>
                <a:lnTo>
                  <a:pt x="111" y="472"/>
                </a:lnTo>
                <a:lnTo>
                  <a:pt x="120" y="463"/>
                </a:lnTo>
                <a:lnTo>
                  <a:pt x="129" y="450"/>
                </a:lnTo>
                <a:lnTo>
                  <a:pt x="138" y="454"/>
                </a:lnTo>
                <a:lnTo>
                  <a:pt x="143" y="450"/>
                </a:lnTo>
                <a:lnTo>
                  <a:pt x="152" y="441"/>
                </a:lnTo>
                <a:lnTo>
                  <a:pt x="160" y="436"/>
                </a:lnTo>
                <a:lnTo>
                  <a:pt x="169" y="432"/>
                </a:lnTo>
                <a:lnTo>
                  <a:pt x="174" y="436"/>
                </a:lnTo>
                <a:lnTo>
                  <a:pt x="183" y="445"/>
                </a:lnTo>
                <a:lnTo>
                  <a:pt x="192" y="445"/>
                </a:lnTo>
                <a:lnTo>
                  <a:pt x="201" y="445"/>
                </a:lnTo>
                <a:lnTo>
                  <a:pt x="205" y="445"/>
                </a:lnTo>
                <a:lnTo>
                  <a:pt x="214" y="445"/>
                </a:lnTo>
                <a:lnTo>
                  <a:pt x="223" y="450"/>
                </a:lnTo>
                <a:lnTo>
                  <a:pt x="232" y="468"/>
                </a:lnTo>
                <a:lnTo>
                  <a:pt x="236" y="472"/>
                </a:lnTo>
                <a:lnTo>
                  <a:pt x="245" y="468"/>
                </a:lnTo>
                <a:lnTo>
                  <a:pt x="254" y="459"/>
                </a:lnTo>
                <a:lnTo>
                  <a:pt x="263" y="454"/>
                </a:lnTo>
                <a:lnTo>
                  <a:pt x="268" y="441"/>
                </a:lnTo>
                <a:lnTo>
                  <a:pt x="277" y="445"/>
                </a:lnTo>
                <a:lnTo>
                  <a:pt x="285" y="468"/>
                </a:lnTo>
                <a:lnTo>
                  <a:pt x="294" y="468"/>
                </a:lnTo>
                <a:lnTo>
                  <a:pt x="299" y="459"/>
                </a:lnTo>
                <a:lnTo>
                  <a:pt x="308" y="445"/>
                </a:lnTo>
                <a:lnTo>
                  <a:pt x="317" y="441"/>
                </a:lnTo>
                <a:lnTo>
                  <a:pt x="326" y="445"/>
                </a:lnTo>
                <a:lnTo>
                  <a:pt x="330" y="454"/>
                </a:lnTo>
                <a:lnTo>
                  <a:pt x="339" y="454"/>
                </a:lnTo>
                <a:lnTo>
                  <a:pt x="348" y="445"/>
                </a:lnTo>
                <a:lnTo>
                  <a:pt x="357" y="436"/>
                </a:lnTo>
                <a:lnTo>
                  <a:pt x="361" y="427"/>
                </a:lnTo>
                <a:lnTo>
                  <a:pt x="370" y="427"/>
                </a:lnTo>
                <a:lnTo>
                  <a:pt x="379" y="418"/>
                </a:lnTo>
                <a:lnTo>
                  <a:pt x="388" y="409"/>
                </a:lnTo>
                <a:lnTo>
                  <a:pt x="393" y="391"/>
                </a:lnTo>
                <a:lnTo>
                  <a:pt x="402" y="351"/>
                </a:lnTo>
                <a:lnTo>
                  <a:pt x="410" y="288"/>
                </a:lnTo>
                <a:lnTo>
                  <a:pt x="419" y="238"/>
                </a:lnTo>
                <a:lnTo>
                  <a:pt x="424" y="238"/>
                </a:lnTo>
                <a:lnTo>
                  <a:pt x="433" y="283"/>
                </a:lnTo>
                <a:lnTo>
                  <a:pt x="442" y="337"/>
                </a:lnTo>
                <a:lnTo>
                  <a:pt x="451" y="369"/>
                </a:lnTo>
                <a:lnTo>
                  <a:pt x="455" y="382"/>
                </a:lnTo>
                <a:lnTo>
                  <a:pt x="464" y="391"/>
                </a:lnTo>
                <a:lnTo>
                  <a:pt x="473" y="382"/>
                </a:lnTo>
                <a:lnTo>
                  <a:pt x="482" y="351"/>
                </a:lnTo>
                <a:lnTo>
                  <a:pt x="486" y="265"/>
                </a:lnTo>
                <a:lnTo>
                  <a:pt x="495" y="117"/>
                </a:lnTo>
                <a:lnTo>
                  <a:pt x="504" y="22"/>
                </a:lnTo>
                <a:lnTo>
                  <a:pt x="513" y="94"/>
                </a:lnTo>
                <a:lnTo>
                  <a:pt x="518" y="274"/>
                </a:lnTo>
                <a:lnTo>
                  <a:pt x="527" y="382"/>
                </a:lnTo>
                <a:lnTo>
                  <a:pt x="535" y="382"/>
                </a:lnTo>
                <a:lnTo>
                  <a:pt x="544" y="400"/>
                </a:lnTo>
                <a:lnTo>
                  <a:pt x="549" y="436"/>
                </a:lnTo>
                <a:lnTo>
                  <a:pt x="558" y="382"/>
                </a:lnTo>
                <a:lnTo>
                  <a:pt x="567" y="324"/>
                </a:lnTo>
                <a:lnTo>
                  <a:pt x="576" y="400"/>
                </a:lnTo>
                <a:lnTo>
                  <a:pt x="580" y="459"/>
                </a:lnTo>
                <a:lnTo>
                  <a:pt x="589" y="423"/>
                </a:lnTo>
                <a:lnTo>
                  <a:pt x="598" y="405"/>
                </a:lnTo>
                <a:lnTo>
                  <a:pt x="607" y="432"/>
                </a:lnTo>
                <a:lnTo>
                  <a:pt x="611" y="472"/>
                </a:lnTo>
                <a:lnTo>
                  <a:pt x="620" y="463"/>
                </a:lnTo>
                <a:lnTo>
                  <a:pt x="629" y="382"/>
                </a:lnTo>
                <a:lnTo>
                  <a:pt x="638" y="414"/>
                </a:lnTo>
                <a:lnTo>
                  <a:pt x="643" y="508"/>
                </a:lnTo>
                <a:lnTo>
                  <a:pt x="652" y="490"/>
                </a:lnTo>
                <a:lnTo>
                  <a:pt x="660" y="441"/>
                </a:lnTo>
                <a:lnTo>
                  <a:pt x="669" y="441"/>
                </a:lnTo>
                <a:lnTo>
                  <a:pt x="674" y="373"/>
                </a:lnTo>
                <a:lnTo>
                  <a:pt x="683" y="220"/>
                </a:lnTo>
                <a:lnTo>
                  <a:pt x="692" y="900"/>
                </a:lnTo>
              </a:path>
            </a:pathLst>
          </a:custGeom>
          <a:noFill/>
          <a:ln w="0">
            <a:solidFill>
              <a:srgbClr val="FF5555"/>
            </a:solidFill>
            <a:prstDash val="solid"/>
            <a:round/>
            <a:headEnd/>
            <a:tailEnd/>
          </a:ln>
        </p:spPr>
        <p:txBody>
          <a:bodyPr/>
          <a:lstStyle/>
          <a:p>
            <a:endParaRPr lang="en-GB"/>
          </a:p>
        </p:txBody>
      </p:sp>
      <p:sp>
        <p:nvSpPr>
          <p:cNvPr id="23703" name="Freeform 297"/>
          <p:cNvSpPr>
            <a:spLocks/>
          </p:cNvSpPr>
          <p:nvPr/>
        </p:nvSpPr>
        <p:spPr bwMode="auto">
          <a:xfrm>
            <a:off x="5727610" y="5329238"/>
            <a:ext cx="468313" cy="779462"/>
          </a:xfrm>
          <a:custGeom>
            <a:avLst/>
            <a:gdLst>
              <a:gd name="T0" fmla="*/ 0 w 295"/>
              <a:gd name="T1" fmla="*/ 491 h 491"/>
              <a:gd name="T2" fmla="*/ 5 w 295"/>
              <a:gd name="T3" fmla="*/ 293 h 491"/>
              <a:gd name="T4" fmla="*/ 9 w 295"/>
              <a:gd name="T5" fmla="*/ 126 h 491"/>
              <a:gd name="T6" fmla="*/ 18 w 295"/>
              <a:gd name="T7" fmla="*/ 0 h 491"/>
              <a:gd name="T8" fmla="*/ 27 w 295"/>
              <a:gd name="T9" fmla="*/ 36 h 491"/>
              <a:gd name="T10" fmla="*/ 36 w 295"/>
              <a:gd name="T11" fmla="*/ 36 h 491"/>
              <a:gd name="T12" fmla="*/ 40 w 295"/>
              <a:gd name="T13" fmla="*/ 36 h 491"/>
              <a:gd name="T14" fmla="*/ 49 w 295"/>
              <a:gd name="T15" fmla="*/ 36 h 491"/>
              <a:gd name="T16" fmla="*/ 58 w 295"/>
              <a:gd name="T17" fmla="*/ 36 h 491"/>
              <a:gd name="T18" fmla="*/ 67 w 295"/>
              <a:gd name="T19" fmla="*/ 36 h 491"/>
              <a:gd name="T20" fmla="*/ 72 w 295"/>
              <a:gd name="T21" fmla="*/ 36 h 491"/>
              <a:gd name="T22" fmla="*/ 81 w 295"/>
              <a:gd name="T23" fmla="*/ 36 h 491"/>
              <a:gd name="T24" fmla="*/ 89 w 295"/>
              <a:gd name="T25" fmla="*/ 36 h 491"/>
              <a:gd name="T26" fmla="*/ 98 w 295"/>
              <a:gd name="T27" fmla="*/ 36 h 491"/>
              <a:gd name="T28" fmla="*/ 103 w 295"/>
              <a:gd name="T29" fmla="*/ 36 h 491"/>
              <a:gd name="T30" fmla="*/ 112 w 295"/>
              <a:gd name="T31" fmla="*/ 36 h 491"/>
              <a:gd name="T32" fmla="*/ 121 w 295"/>
              <a:gd name="T33" fmla="*/ 36 h 491"/>
              <a:gd name="T34" fmla="*/ 130 w 295"/>
              <a:gd name="T35" fmla="*/ 36 h 491"/>
              <a:gd name="T36" fmla="*/ 134 w 295"/>
              <a:gd name="T37" fmla="*/ 36 h 491"/>
              <a:gd name="T38" fmla="*/ 143 w 295"/>
              <a:gd name="T39" fmla="*/ 36 h 491"/>
              <a:gd name="T40" fmla="*/ 152 w 295"/>
              <a:gd name="T41" fmla="*/ 36 h 491"/>
              <a:gd name="T42" fmla="*/ 161 w 295"/>
              <a:gd name="T43" fmla="*/ 36 h 491"/>
              <a:gd name="T44" fmla="*/ 165 w 295"/>
              <a:gd name="T45" fmla="*/ 36 h 491"/>
              <a:gd name="T46" fmla="*/ 174 w 295"/>
              <a:gd name="T47" fmla="*/ 36 h 491"/>
              <a:gd name="T48" fmla="*/ 183 w 295"/>
              <a:gd name="T49" fmla="*/ 36 h 491"/>
              <a:gd name="T50" fmla="*/ 192 w 295"/>
              <a:gd name="T51" fmla="*/ 36 h 491"/>
              <a:gd name="T52" fmla="*/ 197 w 295"/>
              <a:gd name="T53" fmla="*/ 36 h 491"/>
              <a:gd name="T54" fmla="*/ 206 w 295"/>
              <a:gd name="T55" fmla="*/ 36 h 491"/>
              <a:gd name="T56" fmla="*/ 214 w 295"/>
              <a:gd name="T57" fmla="*/ 36 h 491"/>
              <a:gd name="T58" fmla="*/ 223 w 295"/>
              <a:gd name="T59" fmla="*/ 36 h 491"/>
              <a:gd name="T60" fmla="*/ 228 w 295"/>
              <a:gd name="T61" fmla="*/ 36 h 491"/>
              <a:gd name="T62" fmla="*/ 237 w 295"/>
              <a:gd name="T63" fmla="*/ 36 h 491"/>
              <a:gd name="T64" fmla="*/ 246 w 295"/>
              <a:gd name="T65" fmla="*/ 36 h 491"/>
              <a:gd name="T66" fmla="*/ 255 w 295"/>
              <a:gd name="T67" fmla="*/ 36 h 491"/>
              <a:gd name="T68" fmla="*/ 259 w 295"/>
              <a:gd name="T69" fmla="*/ 36 h 491"/>
              <a:gd name="T70" fmla="*/ 268 w 295"/>
              <a:gd name="T71" fmla="*/ 36 h 491"/>
              <a:gd name="T72" fmla="*/ 277 w 295"/>
              <a:gd name="T73" fmla="*/ 36 h 491"/>
              <a:gd name="T74" fmla="*/ 286 w 295"/>
              <a:gd name="T75" fmla="*/ 36 h 491"/>
              <a:gd name="T76" fmla="*/ 295 w 295"/>
              <a:gd name="T77" fmla="*/ 36 h 4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5"/>
              <a:gd name="T118" fmla="*/ 0 h 491"/>
              <a:gd name="T119" fmla="*/ 295 w 295"/>
              <a:gd name="T120" fmla="*/ 491 h 4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5" h="491">
                <a:moveTo>
                  <a:pt x="0" y="491"/>
                </a:moveTo>
                <a:lnTo>
                  <a:pt x="5" y="293"/>
                </a:lnTo>
                <a:lnTo>
                  <a:pt x="9" y="126"/>
                </a:lnTo>
                <a:lnTo>
                  <a:pt x="18" y="0"/>
                </a:lnTo>
                <a:lnTo>
                  <a:pt x="27" y="36"/>
                </a:lnTo>
                <a:lnTo>
                  <a:pt x="36" y="36"/>
                </a:lnTo>
                <a:lnTo>
                  <a:pt x="40" y="36"/>
                </a:lnTo>
                <a:lnTo>
                  <a:pt x="49" y="36"/>
                </a:lnTo>
                <a:lnTo>
                  <a:pt x="58" y="36"/>
                </a:lnTo>
                <a:lnTo>
                  <a:pt x="67" y="36"/>
                </a:lnTo>
                <a:lnTo>
                  <a:pt x="72" y="36"/>
                </a:lnTo>
                <a:lnTo>
                  <a:pt x="81" y="36"/>
                </a:lnTo>
                <a:lnTo>
                  <a:pt x="89" y="36"/>
                </a:lnTo>
                <a:lnTo>
                  <a:pt x="98" y="36"/>
                </a:lnTo>
                <a:lnTo>
                  <a:pt x="103" y="36"/>
                </a:lnTo>
                <a:lnTo>
                  <a:pt x="112" y="36"/>
                </a:lnTo>
                <a:lnTo>
                  <a:pt x="121" y="36"/>
                </a:lnTo>
                <a:lnTo>
                  <a:pt x="130" y="36"/>
                </a:lnTo>
                <a:lnTo>
                  <a:pt x="134" y="36"/>
                </a:lnTo>
                <a:lnTo>
                  <a:pt x="143" y="36"/>
                </a:lnTo>
                <a:lnTo>
                  <a:pt x="152" y="36"/>
                </a:lnTo>
                <a:lnTo>
                  <a:pt x="161" y="36"/>
                </a:lnTo>
                <a:lnTo>
                  <a:pt x="165" y="36"/>
                </a:lnTo>
                <a:lnTo>
                  <a:pt x="174" y="36"/>
                </a:lnTo>
                <a:lnTo>
                  <a:pt x="183" y="36"/>
                </a:lnTo>
                <a:lnTo>
                  <a:pt x="192" y="36"/>
                </a:lnTo>
                <a:lnTo>
                  <a:pt x="197" y="36"/>
                </a:lnTo>
                <a:lnTo>
                  <a:pt x="206" y="36"/>
                </a:lnTo>
                <a:lnTo>
                  <a:pt x="214" y="36"/>
                </a:lnTo>
                <a:lnTo>
                  <a:pt x="223" y="36"/>
                </a:lnTo>
                <a:lnTo>
                  <a:pt x="228" y="36"/>
                </a:lnTo>
                <a:lnTo>
                  <a:pt x="237" y="36"/>
                </a:lnTo>
                <a:lnTo>
                  <a:pt x="246" y="36"/>
                </a:lnTo>
                <a:lnTo>
                  <a:pt x="255" y="36"/>
                </a:lnTo>
                <a:lnTo>
                  <a:pt x="259" y="36"/>
                </a:lnTo>
                <a:lnTo>
                  <a:pt x="268" y="36"/>
                </a:lnTo>
                <a:lnTo>
                  <a:pt x="277" y="36"/>
                </a:lnTo>
                <a:lnTo>
                  <a:pt x="286" y="36"/>
                </a:lnTo>
                <a:lnTo>
                  <a:pt x="295" y="36"/>
                </a:lnTo>
              </a:path>
            </a:pathLst>
          </a:custGeom>
          <a:noFill/>
          <a:ln w="0">
            <a:solidFill>
              <a:srgbClr val="FF5555"/>
            </a:solidFill>
            <a:prstDash val="solid"/>
            <a:round/>
            <a:headEnd/>
            <a:tailEnd/>
          </a:ln>
        </p:spPr>
        <p:txBody>
          <a:bodyPr/>
          <a:lstStyle/>
          <a:p>
            <a:endParaRPr lang="en-GB"/>
          </a:p>
        </p:txBody>
      </p:sp>
      <p:sp>
        <p:nvSpPr>
          <p:cNvPr id="23704" name="Freeform 298"/>
          <p:cNvSpPr>
            <a:spLocks/>
          </p:cNvSpPr>
          <p:nvPr/>
        </p:nvSpPr>
        <p:spPr bwMode="auto">
          <a:xfrm>
            <a:off x="4614770" y="5243513"/>
            <a:ext cx="1581150" cy="436562"/>
          </a:xfrm>
          <a:custGeom>
            <a:avLst/>
            <a:gdLst>
              <a:gd name="T0" fmla="*/ 18 w 996"/>
              <a:gd name="T1" fmla="*/ 90 h 275"/>
              <a:gd name="T2" fmla="*/ 40 w 996"/>
              <a:gd name="T3" fmla="*/ 90 h 275"/>
              <a:gd name="T4" fmla="*/ 63 w 996"/>
              <a:gd name="T5" fmla="*/ 81 h 275"/>
              <a:gd name="T6" fmla="*/ 85 w 996"/>
              <a:gd name="T7" fmla="*/ 0 h 275"/>
              <a:gd name="T8" fmla="*/ 112 w 996"/>
              <a:gd name="T9" fmla="*/ 32 h 275"/>
              <a:gd name="T10" fmla="*/ 134 w 996"/>
              <a:gd name="T11" fmla="*/ 90 h 275"/>
              <a:gd name="T12" fmla="*/ 157 w 996"/>
              <a:gd name="T13" fmla="*/ 90 h 275"/>
              <a:gd name="T14" fmla="*/ 179 w 996"/>
              <a:gd name="T15" fmla="*/ 90 h 275"/>
              <a:gd name="T16" fmla="*/ 206 w 996"/>
              <a:gd name="T17" fmla="*/ 90 h 275"/>
              <a:gd name="T18" fmla="*/ 228 w 996"/>
              <a:gd name="T19" fmla="*/ 90 h 275"/>
              <a:gd name="T20" fmla="*/ 250 w 996"/>
              <a:gd name="T21" fmla="*/ 113 h 275"/>
              <a:gd name="T22" fmla="*/ 273 w 996"/>
              <a:gd name="T23" fmla="*/ 86 h 275"/>
              <a:gd name="T24" fmla="*/ 299 w 996"/>
              <a:gd name="T25" fmla="*/ 104 h 275"/>
              <a:gd name="T26" fmla="*/ 322 w 996"/>
              <a:gd name="T27" fmla="*/ 90 h 275"/>
              <a:gd name="T28" fmla="*/ 344 w 996"/>
              <a:gd name="T29" fmla="*/ 86 h 275"/>
              <a:gd name="T30" fmla="*/ 366 w 996"/>
              <a:gd name="T31" fmla="*/ 86 h 275"/>
              <a:gd name="T32" fmla="*/ 393 w 996"/>
              <a:gd name="T33" fmla="*/ 90 h 275"/>
              <a:gd name="T34" fmla="*/ 415 w 996"/>
              <a:gd name="T35" fmla="*/ 99 h 275"/>
              <a:gd name="T36" fmla="*/ 438 w 996"/>
              <a:gd name="T37" fmla="*/ 104 h 275"/>
              <a:gd name="T38" fmla="*/ 460 w 996"/>
              <a:gd name="T39" fmla="*/ 113 h 275"/>
              <a:gd name="T40" fmla="*/ 487 w 996"/>
              <a:gd name="T41" fmla="*/ 122 h 275"/>
              <a:gd name="T42" fmla="*/ 509 w 996"/>
              <a:gd name="T43" fmla="*/ 122 h 275"/>
              <a:gd name="T44" fmla="*/ 532 w 996"/>
              <a:gd name="T45" fmla="*/ 50 h 275"/>
              <a:gd name="T46" fmla="*/ 554 w 996"/>
              <a:gd name="T47" fmla="*/ 41 h 275"/>
              <a:gd name="T48" fmla="*/ 581 w 996"/>
              <a:gd name="T49" fmla="*/ 14 h 275"/>
              <a:gd name="T50" fmla="*/ 603 w 996"/>
              <a:gd name="T51" fmla="*/ 54 h 275"/>
              <a:gd name="T52" fmla="*/ 625 w 996"/>
              <a:gd name="T53" fmla="*/ 68 h 275"/>
              <a:gd name="T54" fmla="*/ 648 w 996"/>
              <a:gd name="T55" fmla="*/ 32 h 275"/>
              <a:gd name="T56" fmla="*/ 674 w 996"/>
              <a:gd name="T57" fmla="*/ 81 h 275"/>
              <a:gd name="T58" fmla="*/ 697 w 996"/>
              <a:gd name="T59" fmla="*/ 216 h 275"/>
              <a:gd name="T60" fmla="*/ 719 w 996"/>
              <a:gd name="T61" fmla="*/ 104 h 275"/>
              <a:gd name="T62" fmla="*/ 741 w 996"/>
              <a:gd name="T63" fmla="*/ 90 h 275"/>
              <a:gd name="T64" fmla="*/ 768 w 996"/>
              <a:gd name="T65" fmla="*/ 90 h 275"/>
              <a:gd name="T66" fmla="*/ 790 w 996"/>
              <a:gd name="T67" fmla="*/ 90 h 275"/>
              <a:gd name="T68" fmla="*/ 813 w 996"/>
              <a:gd name="T69" fmla="*/ 90 h 275"/>
              <a:gd name="T70" fmla="*/ 835 w 996"/>
              <a:gd name="T71" fmla="*/ 90 h 275"/>
              <a:gd name="T72" fmla="*/ 862 w 996"/>
              <a:gd name="T73" fmla="*/ 90 h 275"/>
              <a:gd name="T74" fmla="*/ 884 w 996"/>
              <a:gd name="T75" fmla="*/ 90 h 275"/>
              <a:gd name="T76" fmla="*/ 907 w 996"/>
              <a:gd name="T77" fmla="*/ 90 h 275"/>
              <a:gd name="T78" fmla="*/ 929 w 996"/>
              <a:gd name="T79" fmla="*/ 90 h 275"/>
              <a:gd name="T80" fmla="*/ 956 w 996"/>
              <a:gd name="T81" fmla="*/ 90 h 275"/>
              <a:gd name="T82" fmla="*/ 978 w 996"/>
              <a:gd name="T83" fmla="*/ 90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6"/>
              <a:gd name="T127" fmla="*/ 0 h 275"/>
              <a:gd name="T128" fmla="*/ 996 w 996"/>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6" h="275">
                <a:moveTo>
                  <a:pt x="0" y="90"/>
                </a:moveTo>
                <a:lnTo>
                  <a:pt x="9" y="90"/>
                </a:lnTo>
                <a:lnTo>
                  <a:pt x="18" y="90"/>
                </a:lnTo>
                <a:lnTo>
                  <a:pt x="23" y="90"/>
                </a:lnTo>
                <a:lnTo>
                  <a:pt x="32" y="90"/>
                </a:lnTo>
                <a:lnTo>
                  <a:pt x="40" y="90"/>
                </a:lnTo>
                <a:lnTo>
                  <a:pt x="49" y="90"/>
                </a:lnTo>
                <a:lnTo>
                  <a:pt x="54" y="86"/>
                </a:lnTo>
                <a:lnTo>
                  <a:pt x="63" y="81"/>
                </a:lnTo>
                <a:lnTo>
                  <a:pt x="72" y="68"/>
                </a:lnTo>
                <a:lnTo>
                  <a:pt x="81" y="36"/>
                </a:lnTo>
                <a:lnTo>
                  <a:pt x="85" y="0"/>
                </a:lnTo>
                <a:lnTo>
                  <a:pt x="94" y="41"/>
                </a:lnTo>
                <a:lnTo>
                  <a:pt x="103" y="54"/>
                </a:lnTo>
                <a:lnTo>
                  <a:pt x="112" y="32"/>
                </a:lnTo>
                <a:lnTo>
                  <a:pt x="116" y="68"/>
                </a:lnTo>
                <a:lnTo>
                  <a:pt x="125" y="99"/>
                </a:lnTo>
                <a:lnTo>
                  <a:pt x="134" y="90"/>
                </a:lnTo>
                <a:lnTo>
                  <a:pt x="143" y="90"/>
                </a:lnTo>
                <a:lnTo>
                  <a:pt x="148" y="90"/>
                </a:lnTo>
                <a:lnTo>
                  <a:pt x="157" y="90"/>
                </a:lnTo>
                <a:lnTo>
                  <a:pt x="165" y="90"/>
                </a:lnTo>
                <a:lnTo>
                  <a:pt x="174" y="90"/>
                </a:lnTo>
                <a:lnTo>
                  <a:pt x="179" y="90"/>
                </a:lnTo>
                <a:lnTo>
                  <a:pt x="188" y="90"/>
                </a:lnTo>
                <a:lnTo>
                  <a:pt x="197" y="90"/>
                </a:lnTo>
                <a:lnTo>
                  <a:pt x="206" y="90"/>
                </a:lnTo>
                <a:lnTo>
                  <a:pt x="210" y="90"/>
                </a:lnTo>
                <a:lnTo>
                  <a:pt x="219" y="90"/>
                </a:lnTo>
                <a:lnTo>
                  <a:pt x="228" y="90"/>
                </a:lnTo>
                <a:lnTo>
                  <a:pt x="237" y="95"/>
                </a:lnTo>
                <a:lnTo>
                  <a:pt x="241" y="99"/>
                </a:lnTo>
                <a:lnTo>
                  <a:pt x="250" y="113"/>
                </a:lnTo>
                <a:lnTo>
                  <a:pt x="259" y="104"/>
                </a:lnTo>
                <a:lnTo>
                  <a:pt x="268" y="86"/>
                </a:lnTo>
                <a:lnTo>
                  <a:pt x="273" y="86"/>
                </a:lnTo>
                <a:lnTo>
                  <a:pt x="282" y="90"/>
                </a:lnTo>
                <a:lnTo>
                  <a:pt x="290" y="95"/>
                </a:lnTo>
                <a:lnTo>
                  <a:pt x="299" y="104"/>
                </a:lnTo>
                <a:lnTo>
                  <a:pt x="304" y="104"/>
                </a:lnTo>
                <a:lnTo>
                  <a:pt x="313" y="95"/>
                </a:lnTo>
                <a:lnTo>
                  <a:pt x="322" y="90"/>
                </a:lnTo>
                <a:lnTo>
                  <a:pt x="331" y="86"/>
                </a:lnTo>
                <a:lnTo>
                  <a:pt x="335" y="86"/>
                </a:lnTo>
                <a:lnTo>
                  <a:pt x="344" y="86"/>
                </a:lnTo>
                <a:lnTo>
                  <a:pt x="353" y="86"/>
                </a:lnTo>
                <a:lnTo>
                  <a:pt x="362" y="86"/>
                </a:lnTo>
                <a:lnTo>
                  <a:pt x="366" y="86"/>
                </a:lnTo>
                <a:lnTo>
                  <a:pt x="375" y="86"/>
                </a:lnTo>
                <a:lnTo>
                  <a:pt x="384" y="86"/>
                </a:lnTo>
                <a:lnTo>
                  <a:pt x="393" y="90"/>
                </a:lnTo>
                <a:lnTo>
                  <a:pt x="398" y="90"/>
                </a:lnTo>
                <a:lnTo>
                  <a:pt x="407" y="95"/>
                </a:lnTo>
                <a:lnTo>
                  <a:pt x="415" y="99"/>
                </a:lnTo>
                <a:lnTo>
                  <a:pt x="424" y="99"/>
                </a:lnTo>
                <a:lnTo>
                  <a:pt x="429" y="99"/>
                </a:lnTo>
                <a:lnTo>
                  <a:pt x="438" y="104"/>
                </a:lnTo>
                <a:lnTo>
                  <a:pt x="447" y="104"/>
                </a:lnTo>
                <a:lnTo>
                  <a:pt x="456" y="108"/>
                </a:lnTo>
                <a:lnTo>
                  <a:pt x="460" y="113"/>
                </a:lnTo>
                <a:lnTo>
                  <a:pt x="469" y="113"/>
                </a:lnTo>
                <a:lnTo>
                  <a:pt x="478" y="117"/>
                </a:lnTo>
                <a:lnTo>
                  <a:pt x="487" y="122"/>
                </a:lnTo>
                <a:lnTo>
                  <a:pt x="491" y="126"/>
                </a:lnTo>
                <a:lnTo>
                  <a:pt x="500" y="126"/>
                </a:lnTo>
                <a:lnTo>
                  <a:pt x="509" y="122"/>
                </a:lnTo>
                <a:lnTo>
                  <a:pt x="518" y="131"/>
                </a:lnTo>
                <a:lnTo>
                  <a:pt x="523" y="126"/>
                </a:lnTo>
                <a:lnTo>
                  <a:pt x="532" y="50"/>
                </a:lnTo>
                <a:lnTo>
                  <a:pt x="540" y="32"/>
                </a:lnTo>
                <a:lnTo>
                  <a:pt x="549" y="27"/>
                </a:lnTo>
                <a:lnTo>
                  <a:pt x="554" y="41"/>
                </a:lnTo>
                <a:lnTo>
                  <a:pt x="563" y="32"/>
                </a:lnTo>
                <a:lnTo>
                  <a:pt x="572" y="63"/>
                </a:lnTo>
                <a:lnTo>
                  <a:pt x="581" y="14"/>
                </a:lnTo>
                <a:lnTo>
                  <a:pt x="585" y="68"/>
                </a:lnTo>
                <a:lnTo>
                  <a:pt x="594" y="86"/>
                </a:lnTo>
                <a:lnTo>
                  <a:pt x="603" y="54"/>
                </a:lnTo>
                <a:lnTo>
                  <a:pt x="612" y="63"/>
                </a:lnTo>
                <a:lnTo>
                  <a:pt x="616" y="77"/>
                </a:lnTo>
                <a:lnTo>
                  <a:pt x="625" y="68"/>
                </a:lnTo>
                <a:lnTo>
                  <a:pt x="634" y="77"/>
                </a:lnTo>
                <a:lnTo>
                  <a:pt x="643" y="54"/>
                </a:lnTo>
                <a:lnTo>
                  <a:pt x="648" y="32"/>
                </a:lnTo>
                <a:lnTo>
                  <a:pt x="657" y="113"/>
                </a:lnTo>
                <a:lnTo>
                  <a:pt x="665" y="95"/>
                </a:lnTo>
                <a:lnTo>
                  <a:pt x="674" y="81"/>
                </a:lnTo>
                <a:lnTo>
                  <a:pt x="679" y="239"/>
                </a:lnTo>
                <a:lnTo>
                  <a:pt x="688" y="36"/>
                </a:lnTo>
                <a:lnTo>
                  <a:pt x="697" y="216"/>
                </a:lnTo>
                <a:lnTo>
                  <a:pt x="706" y="275"/>
                </a:lnTo>
                <a:lnTo>
                  <a:pt x="710" y="95"/>
                </a:lnTo>
                <a:lnTo>
                  <a:pt x="719" y="104"/>
                </a:lnTo>
                <a:lnTo>
                  <a:pt x="728" y="90"/>
                </a:lnTo>
                <a:lnTo>
                  <a:pt x="737" y="90"/>
                </a:lnTo>
                <a:lnTo>
                  <a:pt x="741" y="90"/>
                </a:lnTo>
                <a:lnTo>
                  <a:pt x="750" y="90"/>
                </a:lnTo>
                <a:lnTo>
                  <a:pt x="759" y="90"/>
                </a:lnTo>
                <a:lnTo>
                  <a:pt x="768" y="90"/>
                </a:lnTo>
                <a:lnTo>
                  <a:pt x="773" y="90"/>
                </a:lnTo>
                <a:lnTo>
                  <a:pt x="782" y="90"/>
                </a:lnTo>
                <a:lnTo>
                  <a:pt x="790" y="90"/>
                </a:lnTo>
                <a:lnTo>
                  <a:pt x="799" y="90"/>
                </a:lnTo>
                <a:lnTo>
                  <a:pt x="804" y="90"/>
                </a:lnTo>
                <a:lnTo>
                  <a:pt x="813" y="90"/>
                </a:lnTo>
                <a:lnTo>
                  <a:pt x="822" y="90"/>
                </a:lnTo>
                <a:lnTo>
                  <a:pt x="831" y="90"/>
                </a:lnTo>
                <a:lnTo>
                  <a:pt x="835" y="90"/>
                </a:lnTo>
                <a:lnTo>
                  <a:pt x="844" y="90"/>
                </a:lnTo>
                <a:lnTo>
                  <a:pt x="853" y="90"/>
                </a:lnTo>
                <a:lnTo>
                  <a:pt x="862" y="90"/>
                </a:lnTo>
                <a:lnTo>
                  <a:pt x="866" y="90"/>
                </a:lnTo>
                <a:lnTo>
                  <a:pt x="875" y="90"/>
                </a:lnTo>
                <a:lnTo>
                  <a:pt x="884" y="90"/>
                </a:lnTo>
                <a:lnTo>
                  <a:pt x="893" y="90"/>
                </a:lnTo>
                <a:lnTo>
                  <a:pt x="898" y="90"/>
                </a:lnTo>
                <a:lnTo>
                  <a:pt x="907" y="90"/>
                </a:lnTo>
                <a:lnTo>
                  <a:pt x="915" y="90"/>
                </a:lnTo>
                <a:lnTo>
                  <a:pt x="924" y="90"/>
                </a:lnTo>
                <a:lnTo>
                  <a:pt x="929" y="90"/>
                </a:lnTo>
                <a:lnTo>
                  <a:pt x="938" y="90"/>
                </a:lnTo>
                <a:lnTo>
                  <a:pt x="947" y="90"/>
                </a:lnTo>
                <a:lnTo>
                  <a:pt x="956" y="90"/>
                </a:lnTo>
                <a:lnTo>
                  <a:pt x="960" y="90"/>
                </a:lnTo>
                <a:lnTo>
                  <a:pt x="969" y="90"/>
                </a:lnTo>
                <a:lnTo>
                  <a:pt x="978" y="90"/>
                </a:lnTo>
                <a:lnTo>
                  <a:pt x="987" y="90"/>
                </a:lnTo>
                <a:lnTo>
                  <a:pt x="996" y="90"/>
                </a:lnTo>
              </a:path>
            </a:pathLst>
          </a:custGeom>
          <a:noFill/>
          <a:ln w="0">
            <a:solidFill>
              <a:srgbClr val="FFAAAA"/>
            </a:solidFill>
            <a:prstDash val="solid"/>
            <a:round/>
            <a:headEnd/>
            <a:tailEnd/>
          </a:ln>
        </p:spPr>
        <p:txBody>
          <a:bodyPr/>
          <a:lstStyle/>
          <a:p>
            <a:endParaRPr lang="en-GB"/>
          </a:p>
        </p:txBody>
      </p:sp>
      <p:sp>
        <p:nvSpPr>
          <p:cNvPr id="23705" name="Line 299"/>
          <p:cNvSpPr>
            <a:spLocks noChangeShapeType="1"/>
          </p:cNvSpPr>
          <p:nvPr/>
        </p:nvSpPr>
        <p:spPr bwMode="auto">
          <a:xfrm flipV="1">
            <a:off x="5727610" y="3190888"/>
            <a:ext cx="288925" cy="215900"/>
          </a:xfrm>
          <a:prstGeom prst="line">
            <a:avLst/>
          </a:prstGeom>
          <a:noFill/>
          <a:ln w="38100">
            <a:solidFill>
              <a:schemeClr val="bg1"/>
            </a:solidFill>
            <a:round/>
            <a:headEnd type="triangle" w="med" len="med"/>
            <a:tailEnd/>
          </a:ln>
        </p:spPr>
        <p:txBody>
          <a:bodyPr/>
          <a:lstStyle/>
          <a:p>
            <a:endParaRPr lang="en-GB" sz="1600"/>
          </a:p>
        </p:txBody>
      </p:sp>
      <p:sp>
        <p:nvSpPr>
          <p:cNvPr id="23559" name="Line 9"/>
          <p:cNvSpPr>
            <a:spLocks noChangeShapeType="1"/>
          </p:cNvSpPr>
          <p:nvPr/>
        </p:nvSpPr>
        <p:spPr bwMode="auto">
          <a:xfrm flipH="1">
            <a:off x="5754336" y="5814263"/>
            <a:ext cx="765084" cy="1"/>
          </a:xfrm>
          <a:prstGeom prst="line">
            <a:avLst/>
          </a:prstGeom>
          <a:noFill/>
          <a:ln w="12700" cap="rnd">
            <a:solidFill>
              <a:srgbClr val="990033"/>
            </a:solidFill>
            <a:prstDash val="sysDot"/>
            <a:round/>
            <a:headEnd/>
            <a:tailEnd type="triangle" w="med" len="med"/>
          </a:ln>
        </p:spPr>
        <p:txBody>
          <a:bodyPr/>
          <a:lstStyle/>
          <a:p>
            <a:endParaRPr lang="en-GB"/>
          </a:p>
        </p:txBody>
      </p:sp>
      <p:sp>
        <p:nvSpPr>
          <p:cNvPr id="23560" name="Line 10"/>
          <p:cNvSpPr>
            <a:spLocks noChangeShapeType="1"/>
          </p:cNvSpPr>
          <p:nvPr/>
        </p:nvSpPr>
        <p:spPr bwMode="auto">
          <a:xfrm flipH="1">
            <a:off x="5394296" y="5184193"/>
            <a:ext cx="1125124" cy="1"/>
          </a:xfrm>
          <a:prstGeom prst="line">
            <a:avLst/>
          </a:prstGeom>
          <a:noFill/>
          <a:ln w="12700" cap="rnd">
            <a:solidFill>
              <a:srgbClr val="990033"/>
            </a:solidFill>
            <a:prstDash val="sysDot"/>
            <a:round/>
            <a:headEnd/>
            <a:tailEnd type="triangle" w="med" len="med"/>
          </a:ln>
        </p:spPr>
        <p:txBody>
          <a:bodyPr/>
          <a:lstStyle/>
          <a:p>
            <a:endParaRPr lang="en-GB"/>
          </a:p>
        </p:txBody>
      </p:sp>
      <p:pic>
        <p:nvPicPr>
          <p:cNvPr id="175" name="Picture 358" descr="Bird Song"/>
          <p:cNvPicPr>
            <a:picLocks noChangeAspect="1" noChangeArrowheads="1"/>
          </p:cNvPicPr>
          <p:nvPr/>
        </p:nvPicPr>
        <p:blipFill>
          <a:blip r:embed="rId8" cstate="print"/>
          <a:srcRect/>
          <a:stretch>
            <a:fillRect/>
          </a:stretch>
        </p:blipFill>
        <p:spPr bwMode="auto">
          <a:xfrm>
            <a:off x="0" y="6"/>
            <a:ext cx="1149350" cy="1484313"/>
          </a:xfrm>
          <a:prstGeom prst="ellipse">
            <a:avLst/>
          </a:prstGeom>
          <a:ln>
            <a:noFill/>
          </a:ln>
          <a:effectLst>
            <a:softEdge rad="112500"/>
          </a:effectLst>
        </p:spPr>
      </p:pic>
      <p:sp>
        <p:nvSpPr>
          <p:cNvPr id="147" name="Line 299"/>
          <p:cNvSpPr>
            <a:spLocks noChangeShapeType="1"/>
          </p:cNvSpPr>
          <p:nvPr/>
        </p:nvSpPr>
        <p:spPr bwMode="auto">
          <a:xfrm flipV="1">
            <a:off x="5295286" y="3191334"/>
            <a:ext cx="288925" cy="215900"/>
          </a:xfrm>
          <a:prstGeom prst="line">
            <a:avLst/>
          </a:prstGeom>
          <a:noFill/>
          <a:ln w="38100">
            <a:solidFill>
              <a:schemeClr val="bg1"/>
            </a:solidFill>
            <a:round/>
            <a:headEnd type="triangle" w="med" len="med"/>
            <a:tailEnd/>
          </a:ln>
        </p:spPr>
        <p:txBody>
          <a:bodyPr/>
          <a:lstStyle/>
          <a:p>
            <a:endParaRPr lang="en-GB" sz="1600"/>
          </a:p>
        </p:txBody>
      </p:sp>
      <p:pic>
        <p:nvPicPr>
          <p:cNvPr id="148" name="Picture 4">
            <a:hlinkClick r:id="" action="ppaction://media"/>
          </p:cNvPr>
          <p:cNvPicPr>
            <a:picLocks noChangeAspect="1" noChangeArrowheads="1"/>
          </p:cNvPicPr>
          <p:nvPr>
            <a:audioFile r:link="rId1"/>
            <p:extLst>
              <p:ext uri="{DAA4B4D4-6D71-4841-9C94-3DE7FCFB9230}">
                <p14:media xmlns:p14="http://schemas.microsoft.com/office/powerpoint/2010/main" xmlns="" r:embed="rId9"/>
              </p:ext>
            </p:extLst>
          </p:nvPr>
        </p:nvPicPr>
        <p:blipFill>
          <a:blip r:embed="rId10" cstate="print"/>
          <a:srcRect/>
          <a:stretch>
            <a:fillRect/>
          </a:stretch>
        </p:blipFill>
        <p:spPr bwMode="auto">
          <a:xfrm>
            <a:off x="2703420" y="2687650"/>
            <a:ext cx="304800" cy="304800"/>
          </a:xfrm>
          <a:prstGeom prst="rect">
            <a:avLst/>
          </a:prstGeom>
          <a:noFill/>
          <a:ln w="9525">
            <a:noFill/>
            <a:miter lim="800000"/>
            <a:headEnd/>
            <a:tailEnd/>
          </a:ln>
        </p:spPr>
      </p:pic>
      <p:pic>
        <p:nvPicPr>
          <p:cNvPr id="149" name="Picture 5">
            <a:hlinkClick r:id="" action="ppaction://media"/>
          </p:cNvPr>
          <p:cNvPicPr>
            <a:picLocks noChangeAspect="1" noChangeArrowheads="1"/>
          </p:cNvPicPr>
          <p:nvPr>
            <a:audioFile r:link="rId2"/>
            <p:extLst>
              <p:ext uri="{DAA4B4D4-6D71-4841-9C94-3DE7FCFB9230}">
                <p14:media xmlns:p14="http://schemas.microsoft.com/office/powerpoint/2010/main" xmlns="" r:embed="rId11"/>
              </p:ext>
            </p:extLst>
          </p:nvPr>
        </p:nvPicPr>
        <p:blipFill>
          <a:blip r:embed="rId10" cstate="print"/>
          <a:srcRect/>
          <a:stretch>
            <a:fillRect/>
          </a:stretch>
        </p:blipFill>
        <p:spPr bwMode="auto">
          <a:xfrm>
            <a:off x="4790982" y="2687650"/>
            <a:ext cx="304800" cy="304800"/>
          </a:xfrm>
          <a:prstGeom prst="rect">
            <a:avLst/>
          </a:prstGeom>
          <a:noFill/>
          <a:ln w="9525">
            <a:noFill/>
            <a:miter lim="800000"/>
            <a:headEnd/>
            <a:tailEnd/>
          </a:ln>
        </p:spPr>
      </p:pic>
      <p:grpSp>
        <p:nvGrpSpPr>
          <p:cNvPr id="157" name="Group 156"/>
          <p:cNvGrpSpPr/>
          <p:nvPr/>
        </p:nvGrpSpPr>
        <p:grpSpPr>
          <a:xfrm>
            <a:off x="3197806" y="863715"/>
            <a:ext cx="6078124" cy="5724255"/>
            <a:chOff x="3197806" y="863715"/>
            <a:chExt cx="6078124" cy="5724255"/>
          </a:xfrm>
        </p:grpSpPr>
        <p:pic>
          <p:nvPicPr>
            <p:cNvPr id="363522" name="Picture 2" descr="https://encrypted-tbn1.gstatic.com/images?q=tbn:ANd9GcTygFXhT8lUzlrCyorssorbmNww7cZfvsBcjycOqe0DgPXz75UKLyuumD4">
              <a:hlinkClick r:id="rId12"/>
            </p:cNvPr>
            <p:cNvPicPr>
              <a:picLocks noChangeAspect="1" noChangeArrowheads="1"/>
            </p:cNvPicPr>
            <p:nvPr/>
          </p:nvPicPr>
          <p:blipFill>
            <a:blip r:embed="rId13"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7338265" y="863715"/>
              <a:ext cx="945105" cy="12221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44" name="Picture 17"/>
            <p:cNvPicPr>
              <a:picLocks noChangeAspect="1" noChangeArrowheads="1"/>
            </p:cNvPicPr>
            <p:nvPr/>
          </p:nvPicPr>
          <p:blipFill>
            <a:blip r:embed="rId14" cstate="print">
              <a:clrChange>
                <a:clrFrom>
                  <a:srgbClr val="FFFFFF"/>
                </a:clrFrom>
                <a:clrTo>
                  <a:srgbClr val="FFFFFF">
                    <a:alpha val="0"/>
                  </a:srgbClr>
                </a:clrTo>
              </a:clrChange>
            </a:blip>
            <a:srcRect l="48460"/>
            <a:stretch>
              <a:fillRect/>
            </a:stretch>
          </p:blipFill>
          <p:spPr bwMode="auto">
            <a:xfrm>
              <a:off x="6483170" y="2303875"/>
              <a:ext cx="2792760" cy="987312"/>
            </a:xfrm>
            <a:prstGeom prst="rect">
              <a:avLst/>
            </a:prstGeom>
            <a:noFill/>
            <a:ln>
              <a:noFill/>
            </a:ln>
          </p:spPr>
        </p:pic>
        <p:sp>
          <p:nvSpPr>
            <p:cNvPr id="152" name="Arc 151"/>
            <p:cNvSpPr/>
            <p:nvPr/>
          </p:nvSpPr>
          <p:spPr>
            <a:xfrm>
              <a:off x="7518285" y="2528900"/>
              <a:ext cx="945105" cy="585065"/>
            </a:xfrm>
            <a:prstGeom prst="arc">
              <a:avLst>
                <a:gd name="adj1" fmla="val 16279713"/>
                <a:gd name="adj2" fmla="val 441379"/>
              </a:avLst>
            </a:prstGeom>
            <a:ln w="57150">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3" name="Arc 152"/>
            <p:cNvSpPr/>
            <p:nvPr/>
          </p:nvSpPr>
          <p:spPr>
            <a:xfrm>
              <a:off x="3197806" y="3203975"/>
              <a:ext cx="270030" cy="3383995"/>
            </a:xfrm>
            <a:prstGeom prst="arc">
              <a:avLst>
                <a:gd name="adj1" fmla="val 10275493"/>
                <a:gd name="adj2" fmla="val 16149584"/>
              </a:avLst>
            </a:prstGeom>
            <a:ln w="57150">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Arc 154"/>
            <p:cNvSpPr/>
            <p:nvPr/>
          </p:nvSpPr>
          <p:spPr>
            <a:xfrm>
              <a:off x="6528175" y="2528900"/>
              <a:ext cx="945105" cy="585065"/>
            </a:xfrm>
            <a:prstGeom prst="arc">
              <a:avLst>
                <a:gd name="adj1" fmla="val 16279713"/>
                <a:gd name="adj2" fmla="val 441379"/>
              </a:avLst>
            </a:prstGeom>
            <a:ln w="57150">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2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96" fill="hold"/>
                                        <p:tgtEl>
                                          <p:spTgt spid="148"/>
                                        </p:tgtEl>
                                      </p:cBhvr>
                                    </p:cmd>
                                  </p:childTnLst>
                                </p:cTn>
                              </p:par>
                            </p:childTnLst>
                          </p:cTn>
                        </p:par>
                      </p:childTnLst>
                    </p:cTn>
                  </p:par>
                </p:childTnLst>
              </p:cTn>
              <p:nextCondLst>
                <p:cond evt="onClick" delay="0">
                  <p:tgtEl>
                    <p:spTgt spid="148"/>
                  </p:tgtEl>
                </p:cond>
              </p:nextCondLst>
            </p:seq>
            <p:seq concurrent="1" nextAc="seek">
              <p:cTn id="13" restart="whenNotActive" fill="hold" evtFilter="cancelBubble" nodeType="interactiveSeq">
                <p:stCondLst>
                  <p:cond evt="onClick" delay="0">
                    <p:tgtEl>
                      <p:spTgt spid="149"/>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996" fill="hold"/>
                                        <p:tgtEl>
                                          <p:spTgt spid="149"/>
                                        </p:tgtEl>
                                      </p:cBhvr>
                                    </p:cmd>
                                  </p:childTnLst>
                                </p:cTn>
                              </p:par>
                            </p:childTnLst>
                          </p:cTn>
                        </p:par>
                      </p:childTnLst>
                    </p:cTn>
                  </p:par>
                </p:childTnLst>
              </p:cTn>
              <p:nextCondLst>
                <p:cond evt="onClick" delay="0">
                  <p:tgtEl>
                    <p:spTgt spid="149"/>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48"/>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4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2903905" y="1645289"/>
            <a:ext cx="3784630" cy="3601913"/>
          </a:xfrm>
          <a:prstGeom prst="rect">
            <a:avLst/>
          </a:prstGeom>
          <a:noFill/>
          <a:ln w="9525">
            <a:noFill/>
            <a:miter lim="800000"/>
            <a:headEnd/>
            <a:tailEnd/>
          </a:ln>
        </p:spPr>
      </p:pic>
      <p:sp>
        <p:nvSpPr>
          <p:cNvPr id="5" name="Text Box 3"/>
          <p:cNvSpPr txBox="1">
            <a:spLocks noChangeArrowheads="1"/>
          </p:cNvSpPr>
          <p:nvPr/>
        </p:nvSpPr>
        <p:spPr bwMode="auto">
          <a:xfrm>
            <a:off x="4412940" y="548680"/>
            <a:ext cx="1063112" cy="400110"/>
          </a:xfrm>
          <a:prstGeom prst="rect">
            <a:avLst/>
          </a:prstGeom>
          <a:noFill/>
          <a:ln w="12700">
            <a:noFill/>
            <a:miter lim="800000"/>
            <a:headEnd/>
            <a:tailEnd/>
          </a:ln>
        </p:spPr>
        <p:txBody>
          <a:bodyPr wrap="none">
            <a:spAutoFit/>
          </a:bodyPr>
          <a:lstStyle/>
          <a:p>
            <a:pPr eaLnBrk="0" hangingPunct="0"/>
            <a:r>
              <a:rPr lang="en-US" sz="2000" dirty="0">
                <a:solidFill>
                  <a:srgbClr val="990033"/>
                </a:solidFill>
              </a:rPr>
              <a:t>Overview</a:t>
            </a:r>
          </a:p>
        </p:txBody>
      </p:sp>
      <p:sp>
        <p:nvSpPr>
          <p:cNvPr id="6" name="Text Box 5"/>
          <p:cNvSpPr txBox="1">
            <a:spLocks noChangeArrowheads="1"/>
          </p:cNvSpPr>
          <p:nvPr/>
        </p:nvSpPr>
        <p:spPr bwMode="auto">
          <a:xfrm>
            <a:off x="1442610" y="1791214"/>
            <a:ext cx="6885765" cy="3455988"/>
          </a:xfrm>
          <a:prstGeom prst="rect">
            <a:avLst/>
          </a:prstGeom>
          <a:noFill/>
          <a:ln w="12700">
            <a:noFill/>
            <a:miter lim="800000"/>
            <a:headEnd/>
            <a:tailEnd/>
          </a:ln>
        </p:spPr>
        <p:txBody>
          <a:bodyPr wrap="none"/>
          <a:lstStyle/>
          <a:p>
            <a:r>
              <a:rPr lang="en-US" altLang="ja-JP" sz="2000" b="1" dirty="0" smtClean="0">
                <a:solidFill>
                  <a:schemeClr val="accent2">
                    <a:lumMod val="40000"/>
                    <a:lumOff val="60000"/>
                  </a:schemeClr>
                </a:solidFill>
                <a:ea typeface="MS Mincho"/>
                <a:cs typeface="MS Mincho"/>
              </a:rPr>
              <a:t>The anatomy of inference</a:t>
            </a:r>
            <a:r>
              <a:rPr lang="en-US" altLang="ja-JP" sz="2000" dirty="0" smtClean="0">
                <a:solidFill>
                  <a:schemeClr val="accent2">
                    <a:lumMod val="40000"/>
                    <a:lumOff val="60000"/>
                  </a:schemeClr>
                </a:solidFill>
                <a:ea typeface="MS Mincho"/>
                <a:cs typeface="MS Mincho"/>
              </a:rPr>
              <a:t>	predictive coding</a:t>
            </a:r>
          </a:p>
          <a:p>
            <a:r>
              <a:rPr lang="en-US" altLang="ja-JP" sz="2000" dirty="0" smtClean="0">
                <a:solidFill>
                  <a:schemeClr val="accent2">
                    <a:lumMod val="40000"/>
                    <a:lumOff val="60000"/>
                  </a:schemeClr>
                </a:solidFill>
                <a:ea typeface="MS Mincho"/>
                <a:cs typeface="MS Mincho"/>
              </a:rPr>
              <a:t>			hierarchical models</a:t>
            </a:r>
          </a:p>
          <a:p>
            <a:r>
              <a:rPr lang="en-US" altLang="ja-JP" sz="2000" dirty="0" smtClean="0">
                <a:solidFill>
                  <a:schemeClr val="accent2">
                    <a:lumMod val="40000"/>
                    <a:lumOff val="60000"/>
                  </a:schemeClr>
                </a:solidFill>
                <a:ea typeface="MS Mincho"/>
                <a:cs typeface="MS Mincho"/>
              </a:rPr>
              <a:t>			canonical microcircuits</a:t>
            </a:r>
          </a:p>
          <a:p>
            <a:endParaRPr lang="en-US" altLang="ja-JP" sz="2000" dirty="0" smtClean="0">
              <a:solidFill>
                <a:srgbClr val="990033"/>
              </a:solidFill>
              <a:ea typeface="MS Mincho"/>
              <a:cs typeface="MS Mincho"/>
            </a:endParaRPr>
          </a:p>
          <a:p>
            <a:endParaRPr lang="en-US" altLang="ja-JP" sz="2000" dirty="0" smtClean="0">
              <a:solidFill>
                <a:srgbClr val="990033"/>
              </a:solidFill>
              <a:ea typeface="MS Mincho"/>
              <a:cs typeface="MS Mincho"/>
            </a:endParaRPr>
          </a:p>
          <a:p>
            <a:r>
              <a:rPr lang="en-US" altLang="ja-JP" sz="2000" b="1" dirty="0" smtClean="0">
                <a:solidFill>
                  <a:srgbClr val="990033"/>
                </a:solidFill>
                <a:ea typeface="MS Mincho"/>
                <a:cs typeface="MS Mincho"/>
              </a:rPr>
              <a:t>Action and perception </a:t>
            </a:r>
            <a:r>
              <a:rPr lang="en-US" altLang="ja-JP" sz="2000" dirty="0" smtClean="0">
                <a:solidFill>
                  <a:srgbClr val="990033"/>
                </a:solidFill>
                <a:ea typeface="MS Mincho"/>
                <a:cs typeface="MS Mincho"/>
              </a:rPr>
              <a:t>	</a:t>
            </a:r>
            <a:r>
              <a:rPr lang="en-US" altLang="ja-JP" sz="2000" dirty="0" smtClean="0">
                <a:solidFill>
                  <a:schemeClr val="accent2">
                    <a:lumMod val="40000"/>
                    <a:lumOff val="60000"/>
                  </a:schemeClr>
                </a:solidFill>
                <a:ea typeface="MS Mincho"/>
                <a:cs typeface="MS Mincho"/>
              </a:rPr>
              <a:t>perceptual synthesis and violations</a:t>
            </a:r>
          </a:p>
          <a:p>
            <a:r>
              <a:rPr lang="en-US" altLang="ja-JP" sz="2000" dirty="0" smtClean="0">
                <a:solidFill>
                  <a:srgbClr val="990033"/>
                </a:solidFill>
                <a:ea typeface="MS Mincho"/>
                <a:cs typeface="MS Mincho"/>
              </a:rPr>
              <a:t>			action and its observation</a:t>
            </a:r>
          </a:p>
          <a:p>
            <a:r>
              <a:rPr lang="en-US" altLang="ja-JP" sz="2000" dirty="0" smtClean="0">
                <a:solidFill>
                  <a:srgbClr val="990033"/>
                </a:solidFill>
                <a:ea typeface="MS Mincho"/>
                <a:cs typeface="MS Mincho"/>
              </a:rPr>
              <a:t>			</a:t>
            </a:r>
            <a:r>
              <a:rPr lang="en-US" altLang="ja-JP" sz="2000" dirty="0" smtClean="0">
                <a:solidFill>
                  <a:schemeClr val="accent2">
                    <a:lumMod val="40000"/>
                    <a:lumOff val="60000"/>
                  </a:schemeClr>
                </a:solidFill>
                <a:ea typeface="MS Mincho"/>
                <a:cs typeface="MS Mincho"/>
              </a:rPr>
              <a:t>dopamine and perseveration</a:t>
            </a:r>
          </a:p>
          <a:p>
            <a:endParaRPr lang="en-US" altLang="ja-JP" sz="2000" dirty="0" smtClean="0">
              <a:solidFill>
                <a:srgbClr val="990033"/>
              </a:solidFill>
              <a:ea typeface="MS Mincho"/>
              <a:cs typeface="MS Mincho"/>
            </a:endParaRPr>
          </a:p>
        </p:txBody>
      </p:sp>
      <p:pic>
        <p:nvPicPr>
          <p:cNvPr id="7" name="Picture 6" descr="Picture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pic>
        <p:nvPicPr>
          <p:cNvPr id="389122" name="Picture 2" descr="http://www.thebrainprize.org/img/uploads/16/stanislas_dehaene_u992_2.jp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788315" y="2213865"/>
            <a:ext cx="1710190" cy="1135566"/>
          </a:xfrm>
          <a:prstGeom prst="rect">
            <a:avLst/>
          </a:prstGeom>
          <a:ln>
            <a:noFill/>
          </a:ln>
          <a:effectLst>
            <a:outerShdw blurRad="190500" algn="tl" rotWithShape="0">
              <a:srgbClr val="000000">
                <a:alpha val="70000"/>
              </a:srgbClr>
            </a:outerShdw>
          </a:effectLst>
        </p:spPr>
      </p:pic>
      <p:pic>
        <p:nvPicPr>
          <p:cNvPr id="389124" name="Picture 4" descr="http://www.thebrainprize.org/img/uploads/16/rizzolatti.jp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7788316" y="3474005"/>
            <a:ext cx="1710190" cy="1125125"/>
          </a:xfrm>
          <a:prstGeom prst="rect">
            <a:avLst/>
          </a:prstGeom>
          <a:ln>
            <a:noFill/>
          </a:ln>
          <a:effectLst>
            <a:outerShdw blurRad="190500" algn="tl" rotWithShape="0">
              <a:srgbClr val="000000">
                <a:alpha val="70000"/>
              </a:srgbClr>
            </a:outerShdw>
          </a:effectLst>
        </p:spPr>
      </p:pic>
      <p:pic>
        <p:nvPicPr>
          <p:cNvPr id="389126" name="Picture 6" descr="http://www.thebrainprize.org/img/uploads/16/trevor_robbins_hi_2_web.jpg"/>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7788315" y="4734145"/>
            <a:ext cx="1710190" cy="112512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noChangeArrowheads="1"/>
          </p:cNvPicPr>
          <p:nvPr/>
        </p:nvPicPr>
        <p:blipFill>
          <a:blip r:embed="rId4"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1442610" y="53625"/>
            <a:ext cx="3783041" cy="3600400"/>
          </a:xfrm>
          <a:prstGeom prst="rect">
            <a:avLst/>
          </a:prstGeom>
          <a:noFill/>
          <a:ln w="9525">
            <a:noFill/>
            <a:miter lim="800000"/>
            <a:headEnd/>
            <a:tailEnd/>
          </a:ln>
        </p:spPr>
      </p:pic>
      <p:pic>
        <p:nvPicPr>
          <p:cNvPr id="213" name="reaching.wmv">
            <a:hlinkClick r:id="" action="ppaction://media"/>
          </p:cNvPr>
          <p:cNvPicPr>
            <a:picLocks noChangeAspect="1"/>
          </p:cNvPicPr>
          <p:nvPr>
            <a:videoFile r:link="rId2"/>
            <p:extLst>
              <p:ext uri="{DAA4B4D4-6D71-4841-9C94-3DE7FCFB9230}">
                <p14:media xmlns:p14="http://schemas.microsoft.com/office/powerpoint/2010/main" xmlns="" r:embed="rId5"/>
              </p:ext>
            </p:extLst>
          </p:nvPr>
        </p:nvPicPr>
        <p:blipFill rotWithShape="1">
          <a:blip r:embed="rId6" cstate="print"/>
          <a:stretch/>
        </p:blipFill>
        <p:spPr>
          <a:xfrm>
            <a:off x="7041235" y="836718"/>
            <a:ext cx="1938938" cy="1454203"/>
          </a:xfrm>
          <a:prstGeom prst="rect">
            <a:avLst/>
          </a:prstGeom>
          <a:ln>
            <a:noFill/>
          </a:ln>
          <a:effectLst>
            <a:outerShdw blurRad="190500" algn="tl" rotWithShape="0">
              <a:srgbClr val="000000">
                <a:alpha val="70000"/>
              </a:srgbClr>
            </a:outerShdw>
          </a:effectLst>
        </p:spPr>
      </p:pic>
      <p:sp>
        <p:nvSpPr>
          <p:cNvPr id="128003" name="Oval 3"/>
          <p:cNvSpPr>
            <a:spLocks noChangeArrowheads="1"/>
          </p:cNvSpPr>
          <p:nvPr/>
        </p:nvSpPr>
        <p:spPr bwMode="auto">
          <a:xfrm>
            <a:off x="4448175" y="2103444"/>
            <a:ext cx="1652588" cy="820737"/>
          </a:xfrm>
          <a:prstGeom prst="ellipse">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endParaRPr lang="en-GB">
              <a:solidFill>
                <a:srgbClr val="000000"/>
              </a:solidFill>
            </a:endParaRPr>
          </a:p>
        </p:txBody>
      </p:sp>
      <p:sp>
        <p:nvSpPr>
          <p:cNvPr id="128004" name="Oval 4"/>
          <p:cNvSpPr>
            <a:spLocks noChangeArrowheads="1"/>
          </p:cNvSpPr>
          <p:nvPr/>
        </p:nvSpPr>
        <p:spPr bwMode="auto">
          <a:xfrm>
            <a:off x="3297241" y="4797431"/>
            <a:ext cx="1914525" cy="792163"/>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GB">
              <a:solidFill>
                <a:srgbClr val="000000"/>
              </a:solidFill>
            </a:endParaRPr>
          </a:p>
        </p:txBody>
      </p:sp>
      <p:pic>
        <p:nvPicPr>
          <p:cNvPr id="19484" name="Picture 5" descr="spcord_xsect"/>
          <p:cNvPicPr>
            <a:picLocks noChangeAspect="1" noChangeArrowheads="1"/>
          </p:cNvPicPr>
          <p:nvPr/>
        </p:nvPicPr>
        <p:blipFill>
          <a:blip r:embed="rId7" cstate="print">
            <a:clrChange>
              <a:clrFrom>
                <a:srgbClr val="FFFFFF"/>
              </a:clrFrom>
              <a:clrTo>
                <a:srgbClr val="FFFFFF">
                  <a:alpha val="0"/>
                </a:srgbClr>
              </a:clrTo>
            </a:clrChange>
            <a:lum bright="44000" contrast="-22000"/>
          </a:blip>
          <a:srcRect t="20782" b="17566"/>
          <a:stretch>
            <a:fillRect/>
          </a:stretch>
        </p:blipFill>
        <p:spPr bwMode="auto">
          <a:xfrm>
            <a:off x="1311276" y="4864100"/>
            <a:ext cx="2039938" cy="1271588"/>
          </a:xfrm>
          <a:prstGeom prst="rect">
            <a:avLst/>
          </a:prstGeom>
          <a:noFill/>
          <a:ln w="9525">
            <a:noFill/>
            <a:miter lim="800000"/>
            <a:headEnd/>
            <a:tailEnd/>
          </a:ln>
        </p:spPr>
      </p:pic>
      <p:graphicFrame>
        <p:nvGraphicFramePr>
          <p:cNvPr id="19459" name="Object 10"/>
          <p:cNvGraphicFramePr>
            <a:graphicFrameLocks noChangeAspect="1"/>
          </p:cNvGraphicFramePr>
          <p:nvPr/>
        </p:nvGraphicFramePr>
        <p:xfrm>
          <a:off x="4768850" y="2205038"/>
          <a:ext cx="1047750" cy="639762"/>
        </p:xfrm>
        <a:graphic>
          <a:graphicData uri="http://schemas.openxmlformats.org/presentationml/2006/ole">
            <p:oleObj spid="_x0000_s316742" name="Equation" r:id="rId8" imgW="749300" imgH="457200" progId="Equation.DSMT4">
              <p:embed/>
            </p:oleObj>
          </a:graphicData>
        </a:graphic>
      </p:graphicFrame>
      <p:graphicFrame>
        <p:nvGraphicFramePr>
          <p:cNvPr id="19460" name="Object 11"/>
          <p:cNvGraphicFramePr>
            <a:graphicFrameLocks noChangeAspect="1"/>
          </p:cNvGraphicFramePr>
          <p:nvPr/>
        </p:nvGraphicFramePr>
        <p:xfrm>
          <a:off x="3659191" y="4843463"/>
          <a:ext cx="1225550" cy="673100"/>
        </p:xfrm>
        <a:graphic>
          <a:graphicData uri="http://schemas.openxmlformats.org/presentationml/2006/ole">
            <p:oleObj spid="_x0000_s316743" name="Equation" r:id="rId9" imgW="774364" imgH="482391" progId="Equation.DSMT4">
              <p:embed/>
            </p:oleObj>
          </a:graphicData>
        </a:graphic>
      </p:graphicFrame>
      <p:cxnSp>
        <p:nvCxnSpPr>
          <p:cNvPr id="19485" name="AutoShape 25"/>
          <p:cNvCxnSpPr>
            <a:cxnSpLocks noChangeShapeType="1"/>
          </p:cNvCxnSpPr>
          <p:nvPr/>
        </p:nvCxnSpPr>
        <p:spPr bwMode="auto">
          <a:xfrm rot="16200000" flipH="1">
            <a:off x="3028160" y="1094585"/>
            <a:ext cx="458787" cy="2381250"/>
          </a:xfrm>
          <a:prstGeom prst="curvedConnector2">
            <a:avLst/>
          </a:prstGeom>
          <a:noFill/>
          <a:ln w="12700" cap="rnd">
            <a:solidFill>
              <a:schemeClr val="tx1"/>
            </a:solidFill>
            <a:prstDash val="solid"/>
            <a:round/>
            <a:headEnd type="triangle" w="med" len="med"/>
            <a:tailEnd/>
          </a:ln>
        </p:spPr>
      </p:cxnSp>
      <p:cxnSp>
        <p:nvCxnSpPr>
          <p:cNvPr id="19486" name="AutoShape 27"/>
          <p:cNvCxnSpPr>
            <a:cxnSpLocks noChangeShapeType="1"/>
            <a:stCxn id="19520" idx="2"/>
          </p:cNvCxnSpPr>
          <p:nvPr/>
        </p:nvCxnSpPr>
        <p:spPr bwMode="auto">
          <a:xfrm rot="10800000" flipH="1">
            <a:off x="2216153" y="5194300"/>
            <a:ext cx="179388" cy="611188"/>
          </a:xfrm>
          <a:prstGeom prst="curvedConnector3">
            <a:avLst>
              <a:gd name="adj1" fmla="val -127435"/>
            </a:avLst>
          </a:prstGeom>
          <a:noFill/>
          <a:ln w="19050">
            <a:solidFill>
              <a:srgbClr val="FF0000"/>
            </a:solidFill>
            <a:round/>
            <a:headEnd type="triangle" w="med" len="med"/>
            <a:tailEnd/>
          </a:ln>
        </p:spPr>
      </p:cxnSp>
      <p:sp>
        <p:nvSpPr>
          <p:cNvPr id="16591" name="Oval 29"/>
          <p:cNvSpPr>
            <a:spLocks noChangeArrowheads="1"/>
          </p:cNvSpPr>
          <p:nvPr/>
        </p:nvSpPr>
        <p:spPr bwMode="auto">
          <a:xfrm>
            <a:off x="2289175" y="4941894"/>
            <a:ext cx="728663" cy="503237"/>
          </a:xfrm>
          <a:prstGeom prst="ellipse">
            <a:avLst/>
          </a:prstGeom>
          <a:solidFill>
            <a:srgbClr val="FF33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19461" name="Object 30"/>
          <p:cNvGraphicFramePr>
            <a:graphicFrameLocks noChangeAspect="1"/>
          </p:cNvGraphicFramePr>
          <p:nvPr/>
        </p:nvGraphicFramePr>
        <p:xfrm>
          <a:off x="2476500" y="5024444"/>
          <a:ext cx="338138" cy="338137"/>
        </p:xfrm>
        <a:graphic>
          <a:graphicData uri="http://schemas.openxmlformats.org/presentationml/2006/ole">
            <p:oleObj spid="_x0000_s316744" name="Equation" r:id="rId10" imgW="4856040" imgH="4994640" progId="Equation.DSMT4">
              <p:embed/>
            </p:oleObj>
          </a:graphicData>
        </a:graphic>
      </p:graphicFrame>
      <p:cxnSp>
        <p:nvCxnSpPr>
          <p:cNvPr id="19490" name="AutoShape 31"/>
          <p:cNvCxnSpPr>
            <a:cxnSpLocks noChangeShapeType="1"/>
          </p:cNvCxnSpPr>
          <p:nvPr/>
        </p:nvCxnSpPr>
        <p:spPr bwMode="auto">
          <a:xfrm>
            <a:off x="3017838" y="5194300"/>
            <a:ext cx="279400" cy="0"/>
          </a:xfrm>
          <a:prstGeom prst="straightConnector1">
            <a:avLst/>
          </a:prstGeom>
          <a:noFill/>
          <a:ln w="12700" cap="rnd">
            <a:solidFill>
              <a:schemeClr val="tx1"/>
            </a:solidFill>
            <a:prstDash val="solid"/>
            <a:round/>
            <a:headEnd type="triangle" w="med" len="med"/>
            <a:tailEnd/>
          </a:ln>
        </p:spPr>
      </p:cxnSp>
      <p:pic>
        <p:nvPicPr>
          <p:cNvPr id="19491" name="Picture 32" descr="Arm_4_Finished"/>
          <p:cNvPicPr>
            <a:picLocks noChangeAspect="1" noChangeArrowheads="1"/>
          </p:cNvPicPr>
          <p:nvPr/>
        </p:nvPicPr>
        <p:blipFill>
          <a:blip r:embed="rId11" cstate="print">
            <a:clrChange>
              <a:clrFrom>
                <a:srgbClr val="FFFFFF"/>
              </a:clrFrom>
              <a:clrTo>
                <a:srgbClr val="FFFFFF">
                  <a:alpha val="0"/>
                </a:srgbClr>
              </a:clrTo>
            </a:clrChange>
            <a:lum bright="54000" contrast="-40000"/>
          </a:blip>
          <a:srcRect/>
          <a:stretch>
            <a:fillRect/>
          </a:stretch>
        </p:blipFill>
        <p:spPr bwMode="auto">
          <a:xfrm>
            <a:off x="5394325" y="3051181"/>
            <a:ext cx="2905125" cy="2817813"/>
          </a:xfrm>
          <a:prstGeom prst="rect">
            <a:avLst/>
          </a:prstGeom>
          <a:noFill/>
          <a:ln w="9525">
            <a:noFill/>
            <a:miter lim="800000"/>
            <a:headEnd/>
            <a:tailEnd/>
          </a:ln>
        </p:spPr>
      </p:pic>
      <p:sp>
        <p:nvSpPr>
          <p:cNvPr id="16428" name="Oval 33"/>
          <p:cNvSpPr>
            <a:spLocks noChangeAspect="1" noChangeArrowheads="1"/>
          </p:cNvSpPr>
          <p:nvPr/>
        </p:nvSpPr>
        <p:spPr bwMode="auto">
          <a:xfrm>
            <a:off x="8123237" y="5616575"/>
            <a:ext cx="144463"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19498" name="Line 35"/>
          <p:cNvSpPr>
            <a:spLocks noChangeAspect="1" noChangeShapeType="1"/>
          </p:cNvSpPr>
          <p:nvPr/>
        </p:nvSpPr>
        <p:spPr bwMode="auto">
          <a:xfrm flipH="1">
            <a:off x="5832475" y="3128963"/>
            <a:ext cx="147638" cy="2178050"/>
          </a:xfrm>
          <a:prstGeom prst="line">
            <a:avLst/>
          </a:prstGeom>
          <a:noFill/>
          <a:ln w="9525" cap="rnd">
            <a:solidFill>
              <a:schemeClr val="tx1"/>
            </a:solidFill>
            <a:prstDash val="sysDot"/>
            <a:round/>
            <a:headEnd/>
            <a:tailEnd type="triangle" w="med" len="med"/>
          </a:ln>
        </p:spPr>
        <p:txBody>
          <a:bodyPr/>
          <a:lstStyle/>
          <a:p>
            <a:endParaRPr lang="en-US">
              <a:solidFill>
                <a:srgbClr val="000000"/>
              </a:solidFill>
            </a:endParaRPr>
          </a:p>
        </p:txBody>
      </p:sp>
      <p:graphicFrame>
        <p:nvGraphicFramePr>
          <p:cNvPr id="19462" name="Object 36"/>
          <p:cNvGraphicFramePr>
            <a:graphicFrameLocks noChangeAspect="1"/>
          </p:cNvGraphicFramePr>
          <p:nvPr/>
        </p:nvGraphicFramePr>
        <p:xfrm>
          <a:off x="6008691" y="4119563"/>
          <a:ext cx="230187" cy="342900"/>
        </p:xfrm>
        <a:graphic>
          <a:graphicData uri="http://schemas.openxmlformats.org/presentationml/2006/ole">
            <p:oleObj spid="_x0000_s316745" name="Equation" r:id="rId12" imgW="165028" imgH="228501" progId="Equation.DSMT4">
              <p:embed/>
            </p:oleObj>
          </a:graphicData>
        </a:graphic>
      </p:graphicFrame>
      <p:sp>
        <p:nvSpPr>
          <p:cNvPr id="19499" name="Line 37"/>
          <p:cNvSpPr>
            <a:spLocks noChangeAspect="1" noChangeShapeType="1"/>
          </p:cNvSpPr>
          <p:nvPr/>
        </p:nvSpPr>
        <p:spPr bwMode="auto">
          <a:xfrm>
            <a:off x="5832478" y="5307013"/>
            <a:ext cx="2290763" cy="381000"/>
          </a:xfrm>
          <a:prstGeom prst="line">
            <a:avLst/>
          </a:prstGeom>
          <a:noFill/>
          <a:ln w="9525" cap="rnd">
            <a:solidFill>
              <a:schemeClr val="tx1"/>
            </a:solidFill>
            <a:prstDash val="sysDot"/>
            <a:round/>
            <a:headEnd/>
            <a:tailEnd type="triangle" w="med" len="med"/>
          </a:ln>
        </p:spPr>
        <p:txBody>
          <a:bodyPr/>
          <a:lstStyle/>
          <a:p>
            <a:endParaRPr lang="en-US">
              <a:solidFill>
                <a:srgbClr val="000000"/>
              </a:solidFill>
            </a:endParaRPr>
          </a:p>
        </p:txBody>
      </p:sp>
      <p:sp>
        <p:nvSpPr>
          <p:cNvPr id="19500" name="Arc 38"/>
          <p:cNvSpPr>
            <a:spLocks noChangeAspect="1"/>
          </p:cNvSpPr>
          <p:nvPr/>
        </p:nvSpPr>
        <p:spPr bwMode="auto">
          <a:xfrm flipV="1">
            <a:off x="5967416" y="3132138"/>
            <a:ext cx="231775" cy="233362"/>
          </a:xfrm>
          <a:custGeom>
            <a:avLst/>
            <a:gdLst>
              <a:gd name="T0" fmla="*/ 0 w 22540"/>
              <a:gd name="T1" fmla="*/ 2147483647 h 21600"/>
              <a:gd name="T2" fmla="*/ 2147483647 w 22540"/>
              <a:gd name="T3" fmla="*/ 2147483647 h 21600"/>
              <a:gd name="T4" fmla="*/ 2147483647 w 22540"/>
              <a:gd name="T5" fmla="*/ 2147483647 h 21600"/>
              <a:gd name="T6" fmla="*/ 0 60000 65536"/>
              <a:gd name="T7" fmla="*/ 0 60000 65536"/>
              <a:gd name="T8" fmla="*/ 0 60000 65536"/>
              <a:gd name="T9" fmla="*/ 0 w 22540"/>
              <a:gd name="T10" fmla="*/ 0 h 21600"/>
              <a:gd name="T11" fmla="*/ 22540 w 22540"/>
              <a:gd name="T12" fmla="*/ 21600 h 21600"/>
            </a:gdLst>
            <a:ahLst/>
            <a:cxnLst>
              <a:cxn ang="T6">
                <a:pos x="T0" y="T1"/>
              </a:cxn>
              <a:cxn ang="T7">
                <a:pos x="T2" y="T3"/>
              </a:cxn>
              <a:cxn ang="T8">
                <a:pos x="T4" y="T5"/>
              </a:cxn>
            </a:cxnLst>
            <a:rect l="T9" t="T10" r="T11" b="T12"/>
            <a:pathLst>
              <a:path w="22540" h="21600" fill="none" extrusionOk="0">
                <a:moveTo>
                  <a:pt x="-1" y="20"/>
                </a:moveTo>
                <a:cubicBezTo>
                  <a:pt x="314" y="6"/>
                  <a:pt x="628" y="-1"/>
                  <a:pt x="943" y="0"/>
                </a:cubicBezTo>
                <a:cubicBezTo>
                  <a:pt x="12728" y="0"/>
                  <a:pt x="22339" y="9447"/>
                  <a:pt x="22539" y="21232"/>
                </a:cubicBezTo>
              </a:path>
              <a:path w="22540" h="21600" stroke="0" extrusionOk="0">
                <a:moveTo>
                  <a:pt x="-1" y="20"/>
                </a:moveTo>
                <a:cubicBezTo>
                  <a:pt x="314" y="6"/>
                  <a:pt x="628" y="-1"/>
                  <a:pt x="943" y="0"/>
                </a:cubicBezTo>
                <a:cubicBezTo>
                  <a:pt x="12728" y="0"/>
                  <a:pt x="22339" y="9447"/>
                  <a:pt x="22539" y="21232"/>
                </a:cubicBezTo>
                <a:lnTo>
                  <a:pt x="943" y="21600"/>
                </a:lnTo>
                <a:close/>
              </a:path>
            </a:pathLst>
          </a:custGeom>
          <a:noFill/>
          <a:ln w="9525">
            <a:solidFill>
              <a:schemeClr val="tx1"/>
            </a:solidFill>
            <a:round/>
            <a:headEnd/>
            <a:tailEnd/>
          </a:ln>
        </p:spPr>
        <p:txBody>
          <a:bodyPr wrap="none" anchor="ctr"/>
          <a:lstStyle/>
          <a:p>
            <a:endParaRPr lang="en-US">
              <a:solidFill>
                <a:srgbClr val="000000"/>
              </a:solidFill>
            </a:endParaRPr>
          </a:p>
        </p:txBody>
      </p:sp>
      <p:sp>
        <p:nvSpPr>
          <p:cNvPr id="19501" name="Arc 39"/>
          <p:cNvSpPr>
            <a:spLocks noChangeAspect="1"/>
          </p:cNvSpPr>
          <p:nvPr/>
        </p:nvSpPr>
        <p:spPr bwMode="auto">
          <a:xfrm rot="16200000" flipV="1">
            <a:off x="5817395" y="5091912"/>
            <a:ext cx="271462" cy="219075"/>
          </a:xfrm>
          <a:custGeom>
            <a:avLst/>
            <a:gdLst>
              <a:gd name="T0" fmla="*/ 0 w 25032"/>
              <a:gd name="T1" fmla="*/ 2147483647 h 21600"/>
              <a:gd name="T2" fmla="*/ 2147483647 w 25032"/>
              <a:gd name="T3" fmla="*/ 2147483647 h 21600"/>
              <a:gd name="T4" fmla="*/ 2147483647 w 25032"/>
              <a:gd name="T5" fmla="*/ 2147483647 h 21600"/>
              <a:gd name="T6" fmla="*/ 0 60000 65536"/>
              <a:gd name="T7" fmla="*/ 0 60000 65536"/>
              <a:gd name="T8" fmla="*/ 0 60000 65536"/>
              <a:gd name="T9" fmla="*/ 0 w 25032"/>
              <a:gd name="T10" fmla="*/ 0 h 21600"/>
              <a:gd name="T11" fmla="*/ 25032 w 25032"/>
              <a:gd name="T12" fmla="*/ 21600 h 21600"/>
            </a:gdLst>
            <a:ahLst/>
            <a:cxnLst>
              <a:cxn ang="T6">
                <a:pos x="T0" y="T1"/>
              </a:cxn>
              <a:cxn ang="T7">
                <a:pos x="T2" y="T3"/>
              </a:cxn>
              <a:cxn ang="T8">
                <a:pos x="T4" y="T5"/>
              </a:cxn>
            </a:cxnLst>
            <a:rect l="T9" t="T10" r="T11" b="T12"/>
            <a:pathLst>
              <a:path w="25032" h="21600" fill="none" extrusionOk="0">
                <a:moveTo>
                  <a:pt x="-1" y="275"/>
                </a:moveTo>
                <a:cubicBezTo>
                  <a:pt x="1137" y="92"/>
                  <a:pt x="2288" y="-1"/>
                  <a:pt x="3441" y="0"/>
                </a:cubicBezTo>
                <a:cubicBezTo>
                  <a:pt x="15129" y="0"/>
                  <a:pt x="24697" y="9298"/>
                  <a:pt x="25032" y="20981"/>
                </a:cubicBezTo>
              </a:path>
              <a:path w="25032" h="21600" stroke="0" extrusionOk="0">
                <a:moveTo>
                  <a:pt x="-1" y="275"/>
                </a:moveTo>
                <a:cubicBezTo>
                  <a:pt x="1137" y="92"/>
                  <a:pt x="2288" y="-1"/>
                  <a:pt x="3441" y="0"/>
                </a:cubicBezTo>
                <a:cubicBezTo>
                  <a:pt x="15129" y="0"/>
                  <a:pt x="24697" y="9298"/>
                  <a:pt x="25032" y="20981"/>
                </a:cubicBezTo>
                <a:lnTo>
                  <a:pt x="3441" y="21600"/>
                </a:lnTo>
                <a:close/>
              </a:path>
            </a:pathLst>
          </a:custGeom>
          <a:noFill/>
          <a:ln w="9525">
            <a:solidFill>
              <a:schemeClr val="tx1"/>
            </a:solidFill>
            <a:round/>
            <a:headEnd/>
            <a:tailEnd/>
          </a:ln>
        </p:spPr>
        <p:txBody>
          <a:bodyPr wrap="none" anchor="ctr"/>
          <a:lstStyle/>
          <a:p>
            <a:endParaRPr lang="en-US">
              <a:solidFill>
                <a:srgbClr val="000000"/>
              </a:solidFill>
            </a:endParaRPr>
          </a:p>
        </p:txBody>
      </p:sp>
      <p:graphicFrame>
        <p:nvGraphicFramePr>
          <p:cNvPr id="19463" name="Object 40"/>
          <p:cNvGraphicFramePr>
            <a:graphicFrameLocks noChangeAspect="1"/>
          </p:cNvGraphicFramePr>
          <p:nvPr/>
        </p:nvGraphicFramePr>
        <p:xfrm>
          <a:off x="5970588" y="3284538"/>
          <a:ext cx="214312" cy="342900"/>
        </p:xfrm>
        <a:graphic>
          <a:graphicData uri="http://schemas.openxmlformats.org/presentationml/2006/ole">
            <p:oleObj spid="_x0000_s316746" name="Equation" r:id="rId13" imgW="152334" imgH="228501" progId="Equation.DSMT4">
              <p:embed/>
            </p:oleObj>
          </a:graphicData>
        </a:graphic>
      </p:graphicFrame>
      <p:graphicFrame>
        <p:nvGraphicFramePr>
          <p:cNvPr id="19464" name="Object 41"/>
          <p:cNvGraphicFramePr>
            <a:graphicFrameLocks noChangeAspect="1"/>
          </p:cNvGraphicFramePr>
          <p:nvPr/>
        </p:nvGraphicFramePr>
        <p:xfrm>
          <a:off x="5961063" y="4840288"/>
          <a:ext cx="231775" cy="342900"/>
        </p:xfrm>
        <a:graphic>
          <a:graphicData uri="http://schemas.openxmlformats.org/presentationml/2006/ole">
            <p:oleObj spid="_x0000_s316747" name="Equation" r:id="rId14" imgW="165028" imgH="228501" progId="Equation.DSMT4">
              <p:embed/>
            </p:oleObj>
          </a:graphicData>
        </a:graphic>
      </p:graphicFrame>
      <p:graphicFrame>
        <p:nvGraphicFramePr>
          <p:cNvPr id="19465" name="Object 42"/>
          <p:cNvGraphicFramePr>
            <a:graphicFrameLocks noChangeAspect="1"/>
          </p:cNvGraphicFramePr>
          <p:nvPr/>
        </p:nvGraphicFramePr>
        <p:xfrm>
          <a:off x="6867525" y="5054600"/>
          <a:ext cx="249238" cy="342900"/>
        </p:xfrm>
        <a:graphic>
          <a:graphicData uri="http://schemas.openxmlformats.org/presentationml/2006/ole">
            <p:oleObj spid="_x0000_s316748" name="Equation" r:id="rId15" imgW="177646" imgH="228402" progId="Equation.DSMT4">
              <p:embed/>
            </p:oleObj>
          </a:graphicData>
        </a:graphic>
      </p:graphicFrame>
      <p:graphicFrame>
        <p:nvGraphicFramePr>
          <p:cNvPr id="19466" name="Object 43"/>
          <p:cNvGraphicFramePr>
            <a:graphicFrameLocks noChangeAspect="1"/>
          </p:cNvGraphicFramePr>
          <p:nvPr/>
        </p:nvGraphicFramePr>
        <p:xfrm>
          <a:off x="5759450" y="2895606"/>
          <a:ext cx="361950" cy="219075"/>
        </p:xfrm>
        <a:graphic>
          <a:graphicData uri="http://schemas.openxmlformats.org/presentationml/2006/ole">
            <p:oleObj spid="_x0000_s316749" name="Equation" r:id="rId16" imgW="355292" imgH="203024" progId="Equation.DSMT4">
              <p:embed/>
            </p:oleObj>
          </a:graphicData>
        </a:graphic>
      </p:graphicFrame>
      <p:sp>
        <p:nvSpPr>
          <p:cNvPr id="19502" name="Line 44"/>
          <p:cNvSpPr>
            <a:spLocks noChangeAspect="1" noChangeShapeType="1"/>
          </p:cNvSpPr>
          <p:nvPr/>
        </p:nvSpPr>
        <p:spPr bwMode="auto">
          <a:xfrm>
            <a:off x="5468938" y="3128963"/>
            <a:ext cx="1093788" cy="0"/>
          </a:xfrm>
          <a:prstGeom prst="line">
            <a:avLst/>
          </a:prstGeom>
          <a:noFill/>
          <a:ln w="9525">
            <a:solidFill>
              <a:schemeClr val="tx1"/>
            </a:solidFill>
            <a:round/>
            <a:headEnd/>
            <a:tailEnd/>
          </a:ln>
        </p:spPr>
        <p:txBody>
          <a:bodyPr/>
          <a:lstStyle/>
          <a:p>
            <a:endParaRPr lang="en-US">
              <a:solidFill>
                <a:srgbClr val="000000"/>
              </a:solidFill>
            </a:endParaRPr>
          </a:p>
        </p:txBody>
      </p:sp>
      <p:sp>
        <p:nvSpPr>
          <p:cNvPr id="19503" name="Line 45"/>
          <p:cNvSpPr>
            <a:spLocks noChangeAspect="1" noChangeShapeType="1"/>
          </p:cNvSpPr>
          <p:nvPr/>
        </p:nvSpPr>
        <p:spPr bwMode="auto">
          <a:xfrm>
            <a:off x="5467353" y="5305425"/>
            <a:ext cx="803275" cy="0"/>
          </a:xfrm>
          <a:prstGeom prst="line">
            <a:avLst/>
          </a:prstGeom>
          <a:noFill/>
          <a:ln w="9525" cap="rnd">
            <a:solidFill>
              <a:schemeClr val="tx1"/>
            </a:solidFill>
            <a:prstDash val="sysDot"/>
            <a:round/>
            <a:headEnd/>
            <a:tailEnd/>
          </a:ln>
        </p:spPr>
        <p:txBody>
          <a:bodyPr/>
          <a:lstStyle/>
          <a:p>
            <a:endParaRPr lang="en-US">
              <a:solidFill>
                <a:srgbClr val="000000"/>
              </a:solidFill>
            </a:endParaRPr>
          </a:p>
        </p:txBody>
      </p:sp>
      <p:sp>
        <p:nvSpPr>
          <p:cNvPr id="19504" name="Arc 46"/>
          <p:cNvSpPr>
            <a:spLocks noChangeAspect="1"/>
          </p:cNvSpPr>
          <p:nvPr/>
        </p:nvSpPr>
        <p:spPr bwMode="auto">
          <a:xfrm rot="10754898" flipV="1">
            <a:off x="5599117" y="5072063"/>
            <a:ext cx="244475" cy="233362"/>
          </a:xfrm>
          <a:custGeom>
            <a:avLst/>
            <a:gdLst>
              <a:gd name="T0" fmla="*/ 0 w 23768"/>
              <a:gd name="T1" fmla="*/ 2147483647 h 21600"/>
              <a:gd name="T2" fmla="*/ 2147483647 w 23768"/>
              <a:gd name="T3" fmla="*/ 2147483647 h 21600"/>
              <a:gd name="T4" fmla="*/ 2147483647 w 23768"/>
              <a:gd name="T5" fmla="*/ 2147483647 h 21600"/>
              <a:gd name="T6" fmla="*/ 0 60000 65536"/>
              <a:gd name="T7" fmla="*/ 0 60000 65536"/>
              <a:gd name="T8" fmla="*/ 0 60000 65536"/>
              <a:gd name="T9" fmla="*/ 0 w 23768"/>
              <a:gd name="T10" fmla="*/ 0 h 21600"/>
              <a:gd name="T11" fmla="*/ 23768 w 23768"/>
              <a:gd name="T12" fmla="*/ 21600 h 21600"/>
            </a:gdLst>
            <a:ahLst/>
            <a:cxnLst>
              <a:cxn ang="T6">
                <a:pos x="T0" y="T1"/>
              </a:cxn>
              <a:cxn ang="T7">
                <a:pos x="T2" y="T3"/>
              </a:cxn>
              <a:cxn ang="T8">
                <a:pos x="T4" y="T5"/>
              </a:cxn>
            </a:cxnLst>
            <a:rect l="T9" t="T10" r="T11" b="T12"/>
            <a:pathLst>
              <a:path w="23768" h="21600" fill="none" extrusionOk="0">
                <a:moveTo>
                  <a:pt x="0" y="109"/>
                </a:moveTo>
                <a:cubicBezTo>
                  <a:pt x="721" y="36"/>
                  <a:pt x="1445" y="-1"/>
                  <a:pt x="2171" y="0"/>
                </a:cubicBezTo>
                <a:cubicBezTo>
                  <a:pt x="13956" y="0"/>
                  <a:pt x="23567" y="9447"/>
                  <a:pt x="23767" y="21232"/>
                </a:cubicBezTo>
              </a:path>
              <a:path w="23768" h="21600" stroke="0" extrusionOk="0">
                <a:moveTo>
                  <a:pt x="0" y="109"/>
                </a:moveTo>
                <a:cubicBezTo>
                  <a:pt x="721" y="36"/>
                  <a:pt x="1445" y="-1"/>
                  <a:pt x="2171" y="0"/>
                </a:cubicBezTo>
                <a:cubicBezTo>
                  <a:pt x="13956" y="0"/>
                  <a:pt x="23567" y="9447"/>
                  <a:pt x="23767" y="21232"/>
                </a:cubicBezTo>
                <a:lnTo>
                  <a:pt x="2171" y="21600"/>
                </a:lnTo>
                <a:close/>
              </a:path>
            </a:pathLst>
          </a:custGeom>
          <a:noFill/>
          <a:ln w="9525" cap="rnd">
            <a:solidFill>
              <a:schemeClr val="tx1"/>
            </a:solidFill>
            <a:prstDash val="sysDot"/>
            <a:round/>
            <a:headEnd/>
            <a:tailEnd/>
          </a:ln>
        </p:spPr>
        <p:txBody>
          <a:bodyPr wrap="none" anchor="ctr"/>
          <a:lstStyle/>
          <a:p>
            <a:endParaRPr lang="en-US">
              <a:solidFill>
                <a:srgbClr val="000000"/>
              </a:solidFill>
            </a:endParaRPr>
          </a:p>
        </p:txBody>
      </p:sp>
      <p:cxnSp>
        <p:nvCxnSpPr>
          <p:cNvPr id="19505" name="AutoShape 47"/>
          <p:cNvCxnSpPr>
            <a:cxnSpLocks noChangeShapeType="1"/>
          </p:cNvCxnSpPr>
          <p:nvPr/>
        </p:nvCxnSpPr>
        <p:spPr bwMode="auto">
          <a:xfrm rot="5400000">
            <a:off x="4861720" y="3977484"/>
            <a:ext cx="1566862" cy="866775"/>
          </a:xfrm>
          <a:prstGeom prst="curvedConnector2">
            <a:avLst/>
          </a:prstGeom>
          <a:noFill/>
          <a:ln w="9525" cap="rnd">
            <a:solidFill>
              <a:schemeClr val="tx1"/>
            </a:solidFill>
            <a:prstDash val="sysDot"/>
            <a:round/>
            <a:headEnd/>
            <a:tailEnd type="triangle" w="med" len="med"/>
          </a:ln>
        </p:spPr>
      </p:cxnSp>
      <p:cxnSp>
        <p:nvCxnSpPr>
          <p:cNvPr id="19506" name="AutoShape 48"/>
          <p:cNvCxnSpPr>
            <a:cxnSpLocks noChangeShapeType="1"/>
            <a:endCxn id="19520" idx="6"/>
          </p:cNvCxnSpPr>
          <p:nvPr/>
        </p:nvCxnSpPr>
        <p:spPr bwMode="auto">
          <a:xfrm rot="5400000">
            <a:off x="4087019" y="3815557"/>
            <a:ext cx="622300" cy="3357562"/>
          </a:xfrm>
          <a:prstGeom prst="curvedConnector2">
            <a:avLst/>
          </a:prstGeom>
          <a:noFill/>
          <a:ln w="9525" cap="rnd">
            <a:solidFill>
              <a:srgbClr val="0000FF"/>
            </a:solidFill>
            <a:prstDash val="sysDot"/>
            <a:round/>
            <a:headEnd type="triangle" w="med" len="med"/>
            <a:tailEnd/>
          </a:ln>
        </p:spPr>
      </p:cxnSp>
      <p:graphicFrame>
        <p:nvGraphicFramePr>
          <p:cNvPr id="19467" name="Object 181"/>
          <p:cNvGraphicFramePr>
            <a:graphicFrameLocks noChangeAspect="1"/>
          </p:cNvGraphicFramePr>
          <p:nvPr/>
        </p:nvGraphicFramePr>
        <p:xfrm>
          <a:off x="7977188" y="5056188"/>
          <a:ext cx="1212850" cy="317500"/>
        </p:xfrm>
        <a:graphic>
          <a:graphicData uri="http://schemas.openxmlformats.org/presentationml/2006/ole">
            <p:oleObj spid="_x0000_s316750" name="Equation" r:id="rId17" imgW="863225" imgH="228501" progId="Equation.DSMT4">
              <p:embed/>
            </p:oleObj>
          </a:graphicData>
        </a:graphic>
      </p:graphicFrame>
      <p:cxnSp>
        <p:nvCxnSpPr>
          <p:cNvPr id="19508" name="AutoShape 187"/>
          <p:cNvCxnSpPr>
            <a:cxnSpLocks noChangeShapeType="1"/>
          </p:cNvCxnSpPr>
          <p:nvPr/>
        </p:nvCxnSpPr>
        <p:spPr bwMode="auto">
          <a:xfrm rot="5400000" flipH="1">
            <a:off x="6356352" y="2259015"/>
            <a:ext cx="2266950" cy="2778125"/>
          </a:xfrm>
          <a:prstGeom prst="curvedConnector2">
            <a:avLst/>
          </a:prstGeom>
          <a:noFill/>
          <a:ln w="9525" cap="rnd">
            <a:solidFill>
              <a:schemeClr val="tx1"/>
            </a:solidFill>
            <a:prstDash val="sysDot"/>
            <a:round/>
            <a:headEnd/>
            <a:tailEnd type="triangle" w="med" len="med"/>
          </a:ln>
        </p:spPr>
      </p:cxnSp>
      <p:cxnSp>
        <p:nvCxnSpPr>
          <p:cNvPr id="19509" name="AutoShape 188"/>
          <p:cNvCxnSpPr>
            <a:cxnSpLocks noChangeShapeType="1"/>
          </p:cNvCxnSpPr>
          <p:nvPr/>
        </p:nvCxnSpPr>
        <p:spPr bwMode="auto">
          <a:xfrm rot="5400000" flipH="1">
            <a:off x="5597528" y="3017838"/>
            <a:ext cx="3101975" cy="2095500"/>
          </a:xfrm>
          <a:prstGeom prst="curvedConnector2">
            <a:avLst/>
          </a:prstGeom>
          <a:noFill/>
          <a:ln w="9525" cap="rnd">
            <a:solidFill>
              <a:schemeClr val="tx1"/>
            </a:solidFill>
            <a:prstDash val="sysDot"/>
            <a:round/>
            <a:headEnd/>
            <a:tailEnd type="triangle" w="med" len="med"/>
          </a:ln>
        </p:spPr>
      </p:cxnSp>
      <p:cxnSp>
        <p:nvCxnSpPr>
          <p:cNvPr id="19510" name="AutoShape 189"/>
          <p:cNvCxnSpPr>
            <a:cxnSpLocks noChangeShapeType="1"/>
          </p:cNvCxnSpPr>
          <p:nvPr/>
        </p:nvCxnSpPr>
        <p:spPr bwMode="auto">
          <a:xfrm rot="-5400000" flipH="1" flipV="1">
            <a:off x="5467351" y="4584703"/>
            <a:ext cx="354012" cy="865187"/>
          </a:xfrm>
          <a:prstGeom prst="curvedConnector4">
            <a:avLst>
              <a:gd name="adj1" fmla="val -64574"/>
              <a:gd name="adj2" fmla="val 56699"/>
            </a:avLst>
          </a:prstGeom>
          <a:noFill/>
          <a:ln w="9525" cap="rnd">
            <a:solidFill>
              <a:schemeClr val="tx1"/>
            </a:solidFill>
            <a:prstDash val="sysDot"/>
            <a:round/>
            <a:headEnd/>
            <a:tailEnd type="triangle" w="med" len="med"/>
          </a:ln>
        </p:spPr>
      </p:cxnSp>
      <p:sp>
        <p:nvSpPr>
          <p:cNvPr id="19514" name="Rectangle 207"/>
          <p:cNvSpPr>
            <a:spLocks noChangeArrowheads="1"/>
          </p:cNvSpPr>
          <p:nvPr/>
        </p:nvSpPr>
        <p:spPr bwMode="auto">
          <a:xfrm>
            <a:off x="3422830" y="4440596"/>
            <a:ext cx="1646605" cy="338554"/>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pPr eaLnBrk="0" hangingPunct="0"/>
            <a:r>
              <a:rPr lang="en-GB" sz="1600" dirty="0">
                <a:solidFill>
                  <a:srgbClr val="990033"/>
                </a:solidFill>
                <a:latin typeface="Arial Narrow" pitchFamily="34" charset="0"/>
              </a:rPr>
              <a:t>proprioceptive input</a:t>
            </a:r>
          </a:p>
        </p:txBody>
      </p:sp>
      <p:sp>
        <p:nvSpPr>
          <p:cNvPr id="19515" name="Text Box 208"/>
          <p:cNvSpPr txBox="1">
            <a:spLocks noChangeArrowheads="1"/>
          </p:cNvSpPr>
          <p:nvPr/>
        </p:nvSpPr>
        <p:spPr bwMode="auto">
          <a:xfrm>
            <a:off x="344835" y="188640"/>
            <a:ext cx="2447925" cy="707886"/>
          </a:xfrm>
          <a:prstGeom prst="rect">
            <a:avLst/>
          </a:prstGeom>
          <a:noFill/>
          <a:ln w="12700">
            <a:noFill/>
            <a:miter lim="800000"/>
            <a:headEnd/>
            <a:tailEnd/>
          </a:ln>
        </p:spPr>
        <p:txBody>
          <a:bodyPr>
            <a:spAutoFit/>
          </a:bodyPr>
          <a:lstStyle/>
          <a:p>
            <a:pPr eaLnBrk="0" hangingPunct="0"/>
            <a:r>
              <a:rPr lang="en-US" sz="2000" dirty="0" smtClean="0">
                <a:solidFill>
                  <a:srgbClr val="990033"/>
                </a:solidFill>
              </a:rPr>
              <a:t>Action with point attractors</a:t>
            </a:r>
            <a:endParaRPr lang="en-US" sz="2000" dirty="0">
              <a:solidFill>
                <a:srgbClr val="990033"/>
              </a:solidFill>
            </a:endParaRPr>
          </a:p>
        </p:txBody>
      </p:sp>
      <p:grpSp>
        <p:nvGrpSpPr>
          <p:cNvPr id="2" name="Group 230"/>
          <p:cNvGrpSpPr>
            <a:grpSpLocks/>
          </p:cNvGrpSpPr>
          <p:nvPr/>
        </p:nvGrpSpPr>
        <p:grpSpPr bwMode="auto">
          <a:xfrm>
            <a:off x="2216150" y="5589588"/>
            <a:ext cx="503238" cy="431800"/>
            <a:chOff x="353" y="3748"/>
            <a:chExt cx="317" cy="272"/>
          </a:xfrm>
          <a:scene3d>
            <a:camera prst="orthographicFront">
              <a:rot lat="0" lon="0" rev="0"/>
            </a:camera>
            <a:lightRig rig="balanced" dir="t">
              <a:rot lat="0" lon="0" rev="8700000"/>
            </a:lightRig>
          </a:scene3d>
        </p:grpSpPr>
        <p:sp>
          <p:nvSpPr>
            <p:cNvPr id="19520" name="Oval 229"/>
            <p:cNvSpPr>
              <a:spLocks noChangeArrowheads="1"/>
            </p:cNvSpPr>
            <p:nvPr/>
          </p:nvSpPr>
          <p:spPr bwMode="auto">
            <a:xfrm>
              <a:off x="353" y="3748"/>
              <a:ext cx="317" cy="272"/>
            </a:xfrm>
            <a:prstGeom prst="ellipse">
              <a:avLst/>
            </a:prstGeom>
            <a:solidFill>
              <a:schemeClr val="accent2"/>
            </a:solidFill>
            <a:ln w="9525">
              <a:noFill/>
              <a:round/>
              <a:headEnd/>
              <a:tailEnd/>
            </a:ln>
            <a:effectLst>
              <a:outerShdw blurRad="44450" dist="27940" dir="5400000" algn="ctr">
                <a:srgbClr val="000000">
                  <a:alpha val="32000"/>
                </a:srgbClr>
              </a:outerShdw>
            </a:effectLst>
            <a:sp3d>
              <a:bevelT w="190500" h="38100"/>
            </a:sp3d>
          </p:spPr>
          <p:txBody>
            <a:bodyPr wrap="none" anchor="ctr"/>
            <a:lstStyle/>
            <a:p>
              <a:endParaRPr lang="en-GB">
                <a:solidFill>
                  <a:srgbClr val="000000"/>
                </a:solidFill>
              </a:endParaRPr>
            </a:p>
          </p:txBody>
        </p:sp>
        <p:graphicFrame>
          <p:nvGraphicFramePr>
            <p:cNvPr id="19470" name="Object 9"/>
            <p:cNvGraphicFramePr>
              <a:graphicFrameLocks noChangeAspect="1"/>
            </p:cNvGraphicFramePr>
            <p:nvPr/>
          </p:nvGraphicFramePr>
          <p:xfrm>
            <a:off x="444" y="3816"/>
            <a:ext cx="145" cy="158"/>
          </p:xfrm>
          <a:graphic>
            <a:graphicData uri="http://schemas.openxmlformats.org/presentationml/2006/ole">
              <p:oleObj spid="_x0000_s316751" name="Equation" r:id="rId18" imgW="2552040" imgH="2888280" progId="Equation.DSMT4">
                <p:embed/>
              </p:oleObj>
            </a:graphicData>
          </a:graphic>
        </p:graphicFrame>
      </p:grpSp>
      <p:cxnSp>
        <p:nvCxnSpPr>
          <p:cNvPr id="210" name="AutoShape 16"/>
          <p:cNvCxnSpPr>
            <a:cxnSpLocks noChangeShapeType="1"/>
            <a:stCxn id="16591" idx="0"/>
            <a:endCxn id="9" idx="2"/>
          </p:cNvCxnSpPr>
          <p:nvPr/>
        </p:nvCxnSpPr>
        <p:spPr bwMode="auto">
          <a:xfrm rot="5400000" flipH="1" flipV="1">
            <a:off x="1142207" y="3290097"/>
            <a:ext cx="3163094" cy="140494"/>
          </a:xfrm>
          <a:prstGeom prst="curvedConnector2">
            <a:avLst/>
          </a:prstGeom>
          <a:noFill/>
          <a:ln w="19050">
            <a:solidFill>
              <a:srgbClr val="FF3300"/>
            </a:solidFill>
            <a:prstDash val="sysDot"/>
            <a:round/>
            <a:headEnd/>
            <a:tailEnd type="triangle" w="med" len="med"/>
          </a:ln>
        </p:spPr>
      </p:cxnSp>
      <p:sp>
        <p:nvSpPr>
          <p:cNvPr id="19519" name="Text Box 231"/>
          <p:cNvSpPr txBox="1">
            <a:spLocks noChangeArrowheads="1"/>
          </p:cNvSpPr>
          <p:nvPr/>
        </p:nvSpPr>
        <p:spPr bwMode="auto">
          <a:xfrm>
            <a:off x="4547955" y="1808820"/>
            <a:ext cx="1395155" cy="338554"/>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0" hangingPunct="0"/>
            <a:r>
              <a:rPr lang="en-GB" sz="1600" dirty="0" smtClean="0">
                <a:solidFill>
                  <a:srgbClr val="990033"/>
                </a:solidFill>
                <a:latin typeface="Arial Narrow" pitchFamily="34" charset="0"/>
              </a:rPr>
              <a:t>visual input</a:t>
            </a:r>
            <a:endParaRPr lang="en-GB" sz="1600" dirty="0">
              <a:solidFill>
                <a:srgbClr val="990033"/>
              </a:solidFill>
              <a:latin typeface="Arial Narrow" pitchFamily="34" charset="0"/>
            </a:endParaRPr>
          </a:p>
        </p:txBody>
      </p:sp>
      <p:sp>
        <p:nvSpPr>
          <p:cNvPr id="76" name="Oval 34"/>
          <p:cNvSpPr>
            <a:spLocks noChangeAspect="1" noChangeArrowheads="1"/>
          </p:cNvSpPr>
          <p:nvPr/>
        </p:nvSpPr>
        <p:spPr bwMode="auto">
          <a:xfrm>
            <a:off x="8769353" y="4781556"/>
            <a:ext cx="219075" cy="23177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grpSp>
        <p:nvGrpSpPr>
          <p:cNvPr id="3" name="Group 81"/>
          <p:cNvGrpSpPr/>
          <p:nvPr/>
        </p:nvGrpSpPr>
        <p:grpSpPr>
          <a:xfrm>
            <a:off x="4664968" y="548680"/>
            <a:ext cx="864096" cy="918692"/>
            <a:chOff x="5816650" y="548680"/>
            <a:chExt cx="905271" cy="1018084"/>
          </a:xfrm>
        </p:grpSpPr>
        <p:pic>
          <p:nvPicPr>
            <p:cNvPr id="19481" name="Picture 25" descr="http://scarfamilyditdajow.com/images/HeavyBag_9in_CoilSpring.jpg"/>
            <p:cNvPicPr>
              <a:picLocks noChangeAspect="1" noChangeArrowheads="1"/>
            </p:cNvPicPr>
            <p:nvPr/>
          </p:nvPicPr>
          <p:blipFill>
            <a:blip r:embed="rId19"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5817096" y="692695"/>
              <a:ext cx="809997" cy="809997"/>
            </a:xfrm>
            <a:prstGeom prst="rect">
              <a:avLst/>
            </a:prstGeom>
            <a:noFill/>
          </p:spPr>
        </p:pic>
        <p:sp>
          <p:nvSpPr>
            <p:cNvPr id="77" name="Oval 34"/>
            <p:cNvSpPr>
              <a:spLocks noChangeAspect="1" noChangeArrowheads="1"/>
            </p:cNvSpPr>
            <p:nvPr/>
          </p:nvSpPr>
          <p:spPr bwMode="auto">
            <a:xfrm>
              <a:off x="6502846" y="548680"/>
              <a:ext cx="219075" cy="23177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78" name="Oval 33"/>
            <p:cNvSpPr>
              <a:spLocks noChangeAspect="1" noChangeArrowheads="1"/>
            </p:cNvSpPr>
            <p:nvPr/>
          </p:nvSpPr>
          <p:spPr bwMode="auto">
            <a:xfrm>
              <a:off x="5816650" y="1412776"/>
              <a:ext cx="144462"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grpSp>
      <p:sp>
        <p:nvSpPr>
          <p:cNvPr id="16592" name="Oval 13"/>
          <p:cNvSpPr>
            <a:spLocks noChangeArrowheads="1"/>
          </p:cNvSpPr>
          <p:nvPr/>
        </p:nvSpPr>
        <p:spPr bwMode="auto">
          <a:xfrm>
            <a:off x="1701804" y="1552575"/>
            <a:ext cx="728663" cy="503238"/>
          </a:xfrm>
          <a:prstGeom prst="ellipse">
            <a:avLst/>
          </a:prstGeom>
          <a:solidFill>
            <a:srgbClr val="FF33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19471" name="Object 14"/>
          <p:cNvGraphicFramePr>
            <a:graphicFrameLocks noChangeAspect="1"/>
          </p:cNvGraphicFramePr>
          <p:nvPr/>
        </p:nvGraphicFramePr>
        <p:xfrm>
          <a:off x="1890718" y="1635127"/>
          <a:ext cx="334963" cy="339725"/>
        </p:xfrm>
        <a:graphic>
          <a:graphicData uri="http://schemas.openxmlformats.org/presentationml/2006/ole">
            <p:oleObj spid="_x0000_s316752" name="Equation" r:id="rId20" imgW="4856040" imgH="4994640" progId="Equation.DSMT4">
              <p:embed/>
            </p:oleObj>
          </a:graphicData>
        </a:graphic>
      </p:graphicFrame>
      <p:cxnSp>
        <p:nvCxnSpPr>
          <p:cNvPr id="19524" name="AutoShape 15"/>
          <p:cNvCxnSpPr>
            <a:cxnSpLocks noChangeShapeType="1"/>
          </p:cNvCxnSpPr>
          <p:nvPr/>
        </p:nvCxnSpPr>
        <p:spPr bwMode="auto">
          <a:xfrm>
            <a:off x="4170367" y="728669"/>
            <a:ext cx="44450" cy="720725"/>
          </a:xfrm>
          <a:prstGeom prst="curvedConnector3">
            <a:avLst>
              <a:gd name="adj1" fmla="val 614287"/>
            </a:avLst>
          </a:prstGeom>
          <a:noFill/>
          <a:ln w="19050">
            <a:solidFill>
              <a:srgbClr val="FF3300"/>
            </a:solidFill>
            <a:round/>
            <a:headEnd/>
            <a:tailEnd type="triangle" w="med" len="med"/>
          </a:ln>
        </p:spPr>
      </p:cxnSp>
      <p:cxnSp>
        <p:nvCxnSpPr>
          <p:cNvPr id="19525" name="AutoShape 16"/>
          <p:cNvCxnSpPr>
            <a:cxnSpLocks noChangeShapeType="1"/>
          </p:cNvCxnSpPr>
          <p:nvPr/>
        </p:nvCxnSpPr>
        <p:spPr bwMode="auto">
          <a:xfrm rot="16200000">
            <a:off x="2595564" y="998541"/>
            <a:ext cx="25400" cy="1082675"/>
          </a:xfrm>
          <a:prstGeom prst="curvedConnector3">
            <a:avLst>
              <a:gd name="adj1" fmla="val 1000000"/>
            </a:avLst>
          </a:prstGeom>
          <a:noFill/>
          <a:ln w="19050">
            <a:solidFill>
              <a:srgbClr val="FF3300"/>
            </a:solidFill>
            <a:round/>
            <a:headEnd/>
            <a:tailEnd type="triangle" w="med" len="med"/>
          </a:ln>
        </p:spPr>
      </p:cxnSp>
      <p:cxnSp>
        <p:nvCxnSpPr>
          <p:cNvPr id="19526" name="AutoShape 17"/>
          <p:cNvCxnSpPr>
            <a:cxnSpLocks noChangeShapeType="1"/>
          </p:cNvCxnSpPr>
          <p:nvPr/>
        </p:nvCxnSpPr>
        <p:spPr bwMode="auto">
          <a:xfrm>
            <a:off x="3379789" y="1012825"/>
            <a:ext cx="484188" cy="184150"/>
          </a:xfrm>
          <a:prstGeom prst="curvedConnector2">
            <a:avLst/>
          </a:prstGeom>
          <a:noFill/>
          <a:ln w="19050">
            <a:solidFill>
              <a:srgbClr val="FF3300"/>
            </a:solidFill>
            <a:round/>
            <a:headEnd/>
            <a:tailEnd type="triangle" w="med" len="med"/>
          </a:ln>
        </p:spPr>
      </p:cxnSp>
      <p:cxnSp>
        <p:nvCxnSpPr>
          <p:cNvPr id="19527" name="AutoShape 18"/>
          <p:cNvCxnSpPr>
            <a:cxnSpLocks noChangeShapeType="1"/>
          </p:cNvCxnSpPr>
          <p:nvPr/>
        </p:nvCxnSpPr>
        <p:spPr bwMode="auto">
          <a:xfrm rot="10800000" flipH="1" flipV="1">
            <a:off x="2649542" y="1012831"/>
            <a:ext cx="144463" cy="766763"/>
          </a:xfrm>
          <a:prstGeom prst="curvedConnector3">
            <a:avLst>
              <a:gd name="adj1" fmla="val -158241"/>
            </a:avLst>
          </a:prstGeom>
          <a:noFill/>
          <a:ln w="19050">
            <a:solidFill>
              <a:srgbClr val="FF3300"/>
            </a:solidFill>
            <a:round/>
            <a:headEnd/>
            <a:tailEnd type="triangle" w="med" len="med"/>
          </a:ln>
        </p:spPr>
      </p:cxnSp>
      <p:sp>
        <p:nvSpPr>
          <p:cNvPr id="16456" name="Oval 191"/>
          <p:cNvSpPr>
            <a:spLocks noChangeArrowheads="1"/>
          </p:cNvSpPr>
          <p:nvPr/>
        </p:nvSpPr>
        <p:spPr bwMode="auto">
          <a:xfrm>
            <a:off x="3440117" y="476250"/>
            <a:ext cx="730250" cy="503238"/>
          </a:xfrm>
          <a:prstGeom prst="ellipse">
            <a:avLst/>
          </a:prstGeom>
          <a:solidFill>
            <a:srgbClr val="FF33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19472" name="Object 192"/>
          <p:cNvGraphicFramePr>
            <a:graphicFrameLocks noChangeAspect="1"/>
          </p:cNvGraphicFramePr>
          <p:nvPr/>
        </p:nvGraphicFramePr>
        <p:xfrm>
          <a:off x="3619501" y="560388"/>
          <a:ext cx="357188" cy="336550"/>
        </p:xfrm>
        <a:graphic>
          <a:graphicData uri="http://schemas.openxmlformats.org/presentationml/2006/ole">
            <p:oleObj spid="_x0000_s316753" name="Equation" r:id="rId21" imgW="5112000" imgH="4994640" progId="Equation.DSMT4">
              <p:embed/>
            </p:oleObj>
          </a:graphicData>
        </a:graphic>
      </p:graphicFrame>
      <p:cxnSp>
        <p:nvCxnSpPr>
          <p:cNvPr id="19531" name="AutoShape 193"/>
          <p:cNvCxnSpPr>
            <a:cxnSpLocks noChangeShapeType="1"/>
          </p:cNvCxnSpPr>
          <p:nvPr/>
        </p:nvCxnSpPr>
        <p:spPr bwMode="auto">
          <a:xfrm rot="10800000" flipH="1" flipV="1">
            <a:off x="3440114" y="728669"/>
            <a:ext cx="73025" cy="720725"/>
          </a:xfrm>
          <a:prstGeom prst="curvedConnector3">
            <a:avLst>
              <a:gd name="adj1" fmla="val -313042"/>
            </a:avLst>
          </a:prstGeom>
          <a:noFill/>
          <a:ln w="19050">
            <a:solidFill>
              <a:schemeClr val="tx1"/>
            </a:solidFill>
            <a:round/>
            <a:headEnd type="triangle" w="med" len="med"/>
            <a:tailEnd/>
          </a:ln>
        </p:spPr>
      </p:cxnSp>
      <p:cxnSp>
        <p:nvCxnSpPr>
          <p:cNvPr id="19532" name="AutoShape 194"/>
          <p:cNvCxnSpPr>
            <a:cxnSpLocks noChangeShapeType="1"/>
            <a:stCxn id="16592" idx="4"/>
            <a:endCxn id="9" idx="4"/>
          </p:cNvCxnSpPr>
          <p:nvPr/>
        </p:nvCxnSpPr>
        <p:spPr bwMode="auto">
          <a:xfrm rot="5400000" flipH="1" flipV="1">
            <a:off x="2593975" y="1501776"/>
            <a:ext cx="25400" cy="1082675"/>
          </a:xfrm>
          <a:prstGeom prst="curvedConnector3">
            <a:avLst>
              <a:gd name="adj1" fmla="val -900000"/>
            </a:avLst>
          </a:prstGeom>
          <a:noFill/>
          <a:ln w="19050">
            <a:solidFill>
              <a:schemeClr val="tx1"/>
            </a:solidFill>
            <a:round/>
            <a:headEnd type="triangle" w="med" len="med"/>
            <a:tailEnd/>
          </a:ln>
        </p:spPr>
      </p:cxnSp>
      <p:cxnSp>
        <p:nvCxnSpPr>
          <p:cNvPr id="19533" name="AutoShape 195"/>
          <p:cNvCxnSpPr>
            <a:cxnSpLocks noChangeShapeType="1"/>
          </p:cNvCxnSpPr>
          <p:nvPr/>
        </p:nvCxnSpPr>
        <p:spPr bwMode="auto">
          <a:xfrm rot="16200000" flipH="1">
            <a:off x="3170239" y="1108081"/>
            <a:ext cx="185738" cy="498475"/>
          </a:xfrm>
          <a:prstGeom prst="curvedConnector2">
            <a:avLst/>
          </a:prstGeom>
          <a:noFill/>
          <a:ln w="19050">
            <a:solidFill>
              <a:schemeClr val="tx1"/>
            </a:solidFill>
            <a:round/>
            <a:headEnd type="triangle" w="med" len="med"/>
            <a:tailEnd/>
          </a:ln>
        </p:spPr>
      </p:cxnSp>
      <p:cxnSp>
        <p:nvCxnSpPr>
          <p:cNvPr id="19534" name="AutoShape 196"/>
          <p:cNvCxnSpPr>
            <a:cxnSpLocks noChangeShapeType="1"/>
          </p:cNvCxnSpPr>
          <p:nvPr/>
        </p:nvCxnSpPr>
        <p:spPr bwMode="auto">
          <a:xfrm>
            <a:off x="3379792" y="1012831"/>
            <a:ext cx="123825" cy="766763"/>
          </a:xfrm>
          <a:prstGeom prst="curvedConnector3">
            <a:avLst>
              <a:gd name="adj1" fmla="val 283333"/>
            </a:avLst>
          </a:prstGeom>
          <a:noFill/>
          <a:ln w="19050">
            <a:solidFill>
              <a:schemeClr val="tx1"/>
            </a:solidFill>
            <a:round/>
            <a:headEnd type="triangle" w="med" len="med"/>
            <a:tailEnd/>
          </a:ln>
        </p:spPr>
      </p:cxnSp>
      <p:sp>
        <p:nvSpPr>
          <p:cNvPr id="16455" name="Oval 199"/>
          <p:cNvSpPr>
            <a:spLocks noChangeArrowheads="1"/>
          </p:cNvSpPr>
          <p:nvPr/>
        </p:nvSpPr>
        <p:spPr bwMode="auto">
          <a:xfrm>
            <a:off x="2649539" y="760413"/>
            <a:ext cx="730250" cy="503238"/>
          </a:xfrm>
          <a:prstGeom prst="ellipse">
            <a:avLst/>
          </a:prstGeom>
          <a:solidFill>
            <a:srgbClr val="FF33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19473" name="Object 200"/>
          <p:cNvGraphicFramePr>
            <a:graphicFrameLocks noChangeAspect="1"/>
          </p:cNvGraphicFramePr>
          <p:nvPr/>
        </p:nvGraphicFramePr>
        <p:xfrm>
          <a:off x="2835276" y="842963"/>
          <a:ext cx="341313" cy="338138"/>
        </p:xfrm>
        <a:graphic>
          <a:graphicData uri="http://schemas.openxmlformats.org/presentationml/2006/ole">
            <p:oleObj spid="_x0000_s316754" name="Equation" r:id="rId22" imgW="4856040" imgH="4994640" progId="Equation.DSMT4">
              <p:embed/>
            </p:oleObj>
          </a:graphicData>
        </a:graphic>
      </p:graphicFrame>
      <p:grpSp>
        <p:nvGrpSpPr>
          <p:cNvPr id="4" name="Group 19"/>
          <p:cNvGrpSpPr>
            <a:grpSpLocks/>
          </p:cNvGrpSpPr>
          <p:nvPr/>
        </p:nvGrpSpPr>
        <p:grpSpPr bwMode="auto">
          <a:xfrm>
            <a:off x="2794005" y="1527175"/>
            <a:ext cx="709613" cy="503238"/>
            <a:chOff x="1968" y="890"/>
            <a:chExt cx="413" cy="317"/>
          </a:xfrm>
          <a:scene3d>
            <a:camera prst="orthographicFront">
              <a:rot lat="0" lon="0" rev="0"/>
            </a:camera>
            <a:lightRig rig="balanced" dir="t">
              <a:rot lat="0" lon="0" rev="8700000"/>
            </a:lightRig>
          </a:scene3d>
        </p:grpSpPr>
        <p:sp>
          <p:nvSpPr>
            <p:cNvPr id="9" name="Oval 20"/>
            <p:cNvSpPr>
              <a:spLocks noChangeArrowheads="1"/>
            </p:cNvSpPr>
            <p:nvPr/>
          </p:nvSpPr>
          <p:spPr bwMode="auto">
            <a:xfrm>
              <a:off x="1968" y="890"/>
              <a:ext cx="413" cy="317"/>
            </a:xfrm>
            <a:prstGeom prst="ellipse">
              <a:avLst/>
            </a:prstGeom>
            <a:solidFill>
              <a:schemeClr val="tx1"/>
            </a:solidFill>
            <a:ln w="12700">
              <a:noFill/>
              <a:round/>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a:solidFill>
                  <a:srgbClr val="000000"/>
                </a:solidFill>
              </a:endParaRPr>
            </a:p>
          </p:txBody>
        </p:sp>
        <p:graphicFrame>
          <p:nvGraphicFramePr>
            <p:cNvPr id="19475" name="Object 21"/>
            <p:cNvGraphicFramePr>
              <a:graphicFrameLocks noChangeAspect="1"/>
            </p:cNvGraphicFramePr>
            <p:nvPr/>
          </p:nvGraphicFramePr>
          <p:xfrm>
            <a:off x="2076" y="935"/>
            <a:ext cx="208" cy="212"/>
          </p:xfrm>
          <a:graphic>
            <a:graphicData uri="http://schemas.openxmlformats.org/presentationml/2006/ole">
              <p:oleObj spid="_x0000_s316755" name="Equation" r:id="rId23" imgW="5112000" imgH="4994640" progId="Equation.DSMT4">
                <p:embed/>
              </p:oleObj>
            </a:graphicData>
          </a:graphic>
        </p:graphicFrame>
      </p:grpSp>
      <p:grpSp>
        <p:nvGrpSpPr>
          <p:cNvPr id="5" name="Group 22"/>
          <p:cNvGrpSpPr>
            <a:grpSpLocks/>
          </p:cNvGrpSpPr>
          <p:nvPr/>
        </p:nvGrpSpPr>
        <p:grpSpPr bwMode="auto">
          <a:xfrm>
            <a:off x="3513142" y="1196975"/>
            <a:ext cx="701675" cy="503238"/>
            <a:chOff x="2472" y="709"/>
            <a:chExt cx="408" cy="317"/>
          </a:xfrm>
          <a:scene3d>
            <a:camera prst="orthographicFront">
              <a:rot lat="0" lon="0" rev="0"/>
            </a:camera>
            <a:lightRig rig="balanced" dir="t">
              <a:rot lat="0" lon="0" rev="8700000"/>
            </a:lightRig>
          </a:scene3d>
        </p:grpSpPr>
        <p:sp>
          <p:nvSpPr>
            <p:cNvPr id="8" name="Oval 23"/>
            <p:cNvSpPr>
              <a:spLocks noChangeArrowheads="1"/>
            </p:cNvSpPr>
            <p:nvPr/>
          </p:nvSpPr>
          <p:spPr bwMode="auto">
            <a:xfrm>
              <a:off x="2472" y="709"/>
              <a:ext cx="408" cy="317"/>
            </a:xfrm>
            <a:prstGeom prst="ellipse">
              <a:avLst/>
            </a:prstGeom>
            <a:solidFill>
              <a:schemeClr val="tx1"/>
            </a:solidFill>
            <a:ln w="12700">
              <a:noFill/>
              <a:round/>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sz="1200">
                <a:solidFill>
                  <a:srgbClr val="000000"/>
                </a:solidFill>
              </a:endParaRPr>
            </a:p>
          </p:txBody>
        </p:sp>
        <p:graphicFrame>
          <p:nvGraphicFramePr>
            <p:cNvPr id="19474" name="Object 24"/>
            <p:cNvGraphicFramePr>
              <a:graphicFrameLocks noChangeAspect="1"/>
            </p:cNvGraphicFramePr>
            <p:nvPr/>
          </p:nvGraphicFramePr>
          <p:xfrm>
            <a:off x="2582" y="754"/>
            <a:ext cx="208" cy="212"/>
          </p:xfrm>
          <a:graphic>
            <a:graphicData uri="http://schemas.openxmlformats.org/presentationml/2006/ole">
              <p:oleObj spid="_x0000_s316756" name="Equation" r:id="rId24" imgW="5112000" imgH="4994640" progId="Equation.DSMT4">
                <p:embed/>
              </p:oleObj>
            </a:graphicData>
          </a:graphic>
        </p:graphicFrame>
      </p:grpSp>
      <p:cxnSp>
        <p:nvCxnSpPr>
          <p:cNvPr id="19511" name="AutoShape 197"/>
          <p:cNvCxnSpPr>
            <a:cxnSpLocks noChangeShapeType="1"/>
            <a:stCxn id="16591" idx="6"/>
            <a:endCxn id="9" idx="4"/>
          </p:cNvCxnSpPr>
          <p:nvPr/>
        </p:nvCxnSpPr>
        <p:spPr bwMode="auto">
          <a:xfrm flipV="1">
            <a:off x="3017841" y="2030413"/>
            <a:ext cx="130970" cy="3163094"/>
          </a:xfrm>
          <a:prstGeom prst="curvedConnector2">
            <a:avLst/>
          </a:prstGeom>
          <a:noFill/>
          <a:ln w="19050">
            <a:solidFill>
              <a:schemeClr val="tx2"/>
            </a:solidFill>
            <a:round/>
            <a:headEnd type="triangle" w="med" len="med"/>
            <a:tailEnd/>
          </a:ln>
        </p:spPr>
      </p:cxnSp>
      <p:graphicFrame>
        <p:nvGraphicFramePr>
          <p:cNvPr id="6" name="Object 5"/>
          <p:cNvGraphicFramePr>
            <a:graphicFrameLocks noChangeAspect="1"/>
          </p:cNvGraphicFramePr>
          <p:nvPr>
            <p:extLst>
              <p:ext uri="{D42A27DB-BD31-4B8C-83A1-F6EECF244321}">
                <p14:modId xmlns:p14="http://schemas.microsoft.com/office/powerpoint/2010/main" xmlns="" val="4093571518"/>
              </p:ext>
            </p:extLst>
          </p:nvPr>
        </p:nvGraphicFramePr>
        <p:xfrm>
          <a:off x="1687615" y="6172395"/>
          <a:ext cx="1600200" cy="361950"/>
        </p:xfrm>
        <a:graphic>
          <a:graphicData uri="http://schemas.openxmlformats.org/presentationml/2006/ole">
            <p:oleObj spid="_x0000_s316757" name="Equation" r:id="rId25" imgW="1066800" imgH="241300" progId="Equation.DSMT4">
              <p:embed/>
            </p:oleObj>
          </a:graphicData>
        </a:graphic>
      </p:graphicFrame>
      <p:sp>
        <p:nvSpPr>
          <p:cNvPr id="72" name="Text Box 58"/>
          <p:cNvSpPr txBox="1">
            <a:spLocks noChangeArrowheads="1"/>
          </p:cNvSpPr>
          <p:nvPr/>
        </p:nvSpPr>
        <p:spPr bwMode="auto">
          <a:xfrm>
            <a:off x="2198694" y="3318670"/>
            <a:ext cx="1854206" cy="52322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eaLnBrk="0" hangingPunct="0"/>
            <a:r>
              <a:rPr lang="en-GB" sz="1400" dirty="0">
                <a:solidFill>
                  <a:srgbClr val="FFFFFF"/>
                </a:solidFill>
                <a:latin typeface="Arial Narrow" pitchFamily="34" charset="0"/>
              </a:rPr>
              <a:t>Descending</a:t>
            </a:r>
          </a:p>
          <a:p>
            <a:pPr algn="ctr" eaLnBrk="0" hangingPunct="0"/>
            <a:r>
              <a:rPr lang="en-GB" sz="1400" dirty="0">
                <a:solidFill>
                  <a:srgbClr val="FFFFFF"/>
                </a:solidFill>
                <a:latin typeface="Arial Narrow" pitchFamily="34" charset="0"/>
              </a:rPr>
              <a:t>proprioceptive predictions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2" fill="hold"/>
                                        <p:tgtEl>
                                          <p:spTgt spid="2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213"/>
                </p:tgtEl>
              </p:cMediaNode>
            </p:video>
            <p:seq concurrent="1" nextAc="seek">
              <p:cTn id="8" restart="whenNotActive" fill="hold" evtFilter="cancelBubble" nodeType="interactiveSeq">
                <p:stCondLst>
                  <p:cond evt="onClick" delay="0">
                    <p:tgtEl>
                      <p:spTgt spid="2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3"/>
                                        </p:tgtEl>
                                      </p:cBhvr>
                                    </p:cmd>
                                  </p:childTnLst>
                                </p:cTn>
                              </p:par>
                            </p:childTnLst>
                          </p:cTn>
                        </p:par>
                      </p:childTnLst>
                    </p:cTn>
                  </p:par>
                </p:childTnLst>
              </p:cTn>
              <p:nextCondLst>
                <p:cond evt="onClick" delay="0">
                  <p:tgtEl>
                    <p:spTgt spid="21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icture 200"/>
          <p:cNvPicPr>
            <a:picLocks noChangeAspect="1" noChangeArrowheads="1"/>
          </p:cNvPicPr>
          <p:nvPr/>
        </p:nvPicPr>
        <p:blipFill>
          <a:blip r:embed="rId4"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1856656" y="764704"/>
            <a:ext cx="2736304" cy="2604198"/>
          </a:xfrm>
          <a:prstGeom prst="rect">
            <a:avLst/>
          </a:prstGeom>
          <a:noFill/>
          <a:ln w="9525">
            <a:noFill/>
            <a:miter lim="800000"/>
            <a:headEnd/>
            <a:tailEnd/>
          </a:ln>
        </p:spPr>
      </p:pic>
      <p:pic>
        <p:nvPicPr>
          <p:cNvPr id="20679" name="Picture 199" descr="donkeymotivation"/>
          <p:cNvPicPr>
            <a:picLocks noChangeAspect="1" noChangeArrowheads="1"/>
          </p:cNvPicPr>
          <p:nvPr/>
        </p:nvPicPr>
        <p:blipFill>
          <a:blip r:embed="rId5" cstate="print">
            <a:duotone>
              <a:schemeClr val="accent2">
                <a:shade val="45000"/>
                <a:satMod val="135000"/>
              </a:schemeClr>
              <a:prstClr val="white"/>
            </a:duotone>
            <a:lum bright="20000" contrast="-40000"/>
          </a:blip>
          <a:srcRect/>
          <a:stretch>
            <a:fillRect/>
          </a:stretch>
        </p:blipFill>
        <p:spPr bwMode="auto">
          <a:xfrm>
            <a:off x="3080792" y="548684"/>
            <a:ext cx="1368426" cy="917575"/>
          </a:xfrm>
          <a:prstGeom prst="rect">
            <a:avLst/>
          </a:prstGeom>
          <a:noFill/>
        </p:spPr>
      </p:pic>
      <p:sp>
        <p:nvSpPr>
          <p:cNvPr id="206" name="Oval 209"/>
          <p:cNvSpPr>
            <a:spLocks noChangeAspect="1" noChangeArrowheads="1"/>
          </p:cNvSpPr>
          <p:nvPr/>
        </p:nvSpPr>
        <p:spPr bwMode="auto">
          <a:xfrm>
            <a:off x="7041232" y="761207"/>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pic>
        <p:nvPicPr>
          <p:cNvPr id="197" name="writing.wmv">
            <a:hlinkClick r:id="" action="ppaction://media"/>
          </p:cNvPr>
          <p:cNvPicPr>
            <a:picLocks noChangeAspect="1"/>
          </p:cNvPicPr>
          <p:nvPr>
            <a:videoFile r:link="rId2"/>
            <p:extLst>
              <p:ext uri="{DAA4B4D4-6D71-4841-9C94-3DE7FCFB9230}">
                <p14:media xmlns:p14="http://schemas.microsoft.com/office/powerpoint/2010/main" xmlns="" r:embed="rId6"/>
              </p:ext>
            </p:extLst>
          </p:nvPr>
        </p:nvPicPr>
        <p:blipFill rotWithShape="1">
          <a:blip r:embed="rId7" cstate="print"/>
          <a:stretch/>
        </p:blipFill>
        <p:spPr>
          <a:xfrm>
            <a:off x="1520618" y="4293096"/>
            <a:ext cx="2208246" cy="1656184"/>
          </a:xfrm>
          <a:prstGeom prst="rect">
            <a:avLst/>
          </a:prstGeom>
          <a:ln>
            <a:noFill/>
          </a:ln>
          <a:effectLst>
            <a:outerShdw blurRad="190500" algn="tl" rotWithShape="0">
              <a:srgbClr val="000000">
                <a:alpha val="70000"/>
              </a:srgbClr>
            </a:outerShdw>
          </a:effectLst>
        </p:spPr>
      </p:pic>
      <p:pic>
        <p:nvPicPr>
          <p:cNvPr id="20673" name="Oval 57"/>
          <p:cNvPicPr>
            <a:picLocks noChangeArrowheads="1"/>
          </p:cNvPicPr>
          <p:nvPr/>
        </p:nvPicPr>
        <p:blipFill>
          <a:blip r:embed="rId8" cstate="print"/>
          <a:srcRect/>
          <a:stretch>
            <a:fillRect/>
          </a:stretch>
        </p:blipFill>
        <p:spPr bwMode="auto">
          <a:xfrm>
            <a:off x="6246816" y="3065463"/>
            <a:ext cx="1223963" cy="841376"/>
          </a:xfrm>
          <a:prstGeom prst="rect">
            <a:avLst/>
          </a:prstGeom>
          <a:noFill/>
          <a:ln w="9525">
            <a:noFill/>
            <a:miter lim="800000"/>
            <a:headEnd/>
            <a:tailEnd/>
          </a:ln>
        </p:spPr>
      </p:pic>
      <p:graphicFrame>
        <p:nvGraphicFramePr>
          <p:cNvPr id="20485" name="Object 186"/>
          <p:cNvGraphicFramePr>
            <a:graphicFrameLocks noChangeAspect="1"/>
          </p:cNvGraphicFramePr>
          <p:nvPr/>
        </p:nvGraphicFramePr>
        <p:xfrm>
          <a:off x="6908804" y="3160713"/>
          <a:ext cx="374650" cy="336550"/>
        </p:xfrm>
        <a:graphic>
          <a:graphicData uri="http://schemas.openxmlformats.org/presentationml/2006/ole">
            <p:oleObj spid="_x0000_s217170" name="Equation" r:id="rId9" imgW="5367960" imgH="4994640" progId="Equation.DSMT4">
              <p:embed/>
            </p:oleObj>
          </a:graphicData>
        </a:graphic>
      </p:graphicFrame>
      <p:cxnSp>
        <p:nvCxnSpPr>
          <p:cNvPr id="20674" name="AutoShape 197"/>
          <p:cNvCxnSpPr>
            <a:cxnSpLocks noChangeShapeType="1"/>
          </p:cNvCxnSpPr>
          <p:nvPr/>
        </p:nvCxnSpPr>
        <p:spPr bwMode="auto">
          <a:xfrm rot="16200000">
            <a:off x="6076953" y="3201989"/>
            <a:ext cx="539751" cy="771525"/>
          </a:xfrm>
          <a:prstGeom prst="curvedConnector2">
            <a:avLst/>
          </a:prstGeom>
          <a:noFill/>
          <a:ln w="19050" cap="rnd">
            <a:solidFill>
              <a:schemeClr val="tx2"/>
            </a:solidFill>
            <a:prstDash val="sysDot"/>
            <a:round/>
            <a:headEnd type="triangle" w="med" len="med"/>
            <a:tailEnd/>
          </a:ln>
        </p:spPr>
      </p:cxnSp>
      <p:cxnSp>
        <p:nvCxnSpPr>
          <p:cNvPr id="20489" name="AutoShape 197"/>
          <p:cNvCxnSpPr>
            <a:cxnSpLocks noChangeShapeType="1"/>
            <a:stCxn id="197" idx="0"/>
            <a:endCxn id="211" idx="4"/>
          </p:cNvCxnSpPr>
          <p:nvPr/>
        </p:nvCxnSpPr>
        <p:spPr bwMode="auto">
          <a:xfrm flipV="1">
            <a:off x="2624741" y="2571382"/>
            <a:ext cx="9451" cy="1721717"/>
          </a:xfrm>
          <a:prstGeom prst="straightConnector1">
            <a:avLst/>
          </a:prstGeom>
          <a:noFill/>
          <a:ln w="19050">
            <a:solidFill>
              <a:schemeClr val="tx2"/>
            </a:solidFill>
            <a:round/>
            <a:headEnd type="triangle" w="med" len="med"/>
            <a:tailEnd/>
          </a:ln>
        </p:spPr>
      </p:cxnSp>
      <p:sp>
        <p:nvSpPr>
          <p:cNvPr id="20492" name="Rectangle 222"/>
          <p:cNvSpPr>
            <a:spLocks noChangeArrowheads="1"/>
          </p:cNvSpPr>
          <p:nvPr/>
        </p:nvSpPr>
        <p:spPr bwMode="auto">
          <a:xfrm>
            <a:off x="5214939" y="4277221"/>
            <a:ext cx="1633537" cy="1625600"/>
          </a:xfrm>
          <a:prstGeom prst="rect">
            <a:avLst/>
          </a:prstGeom>
          <a:solidFill>
            <a:srgbClr val="FFFFFF"/>
          </a:solidFill>
          <a:ln w="9525">
            <a:noFill/>
            <a:miter lim="800000"/>
            <a:headEnd/>
            <a:tailEnd/>
          </a:ln>
        </p:spPr>
        <p:txBody>
          <a:bodyPr/>
          <a:lstStyle/>
          <a:p>
            <a:endParaRPr lang="en-GB">
              <a:solidFill>
                <a:srgbClr val="000000"/>
              </a:solidFill>
            </a:endParaRPr>
          </a:p>
        </p:txBody>
      </p:sp>
      <p:sp>
        <p:nvSpPr>
          <p:cNvPr id="20493" name="Rectangle 223"/>
          <p:cNvSpPr>
            <a:spLocks noChangeArrowheads="1"/>
          </p:cNvSpPr>
          <p:nvPr/>
        </p:nvSpPr>
        <p:spPr bwMode="auto">
          <a:xfrm>
            <a:off x="5214939" y="4277221"/>
            <a:ext cx="1633537" cy="1625600"/>
          </a:xfrm>
          <a:prstGeom prst="rect">
            <a:avLst/>
          </a:prstGeom>
          <a:noFill/>
          <a:ln w="0">
            <a:solidFill>
              <a:srgbClr val="FFFFFF"/>
            </a:solidFill>
            <a:miter lim="800000"/>
            <a:headEnd/>
            <a:tailEnd/>
          </a:ln>
        </p:spPr>
        <p:txBody>
          <a:bodyPr/>
          <a:lstStyle/>
          <a:p>
            <a:endParaRPr lang="en-GB">
              <a:solidFill>
                <a:srgbClr val="000000"/>
              </a:solidFill>
            </a:endParaRPr>
          </a:p>
        </p:txBody>
      </p:sp>
      <p:sp>
        <p:nvSpPr>
          <p:cNvPr id="20494" name="Line 224"/>
          <p:cNvSpPr>
            <a:spLocks noChangeShapeType="1"/>
          </p:cNvSpPr>
          <p:nvPr/>
        </p:nvSpPr>
        <p:spPr bwMode="auto">
          <a:xfrm>
            <a:off x="5214939"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5" name="Line 225"/>
          <p:cNvSpPr>
            <a:spLocks noChangeShapeType="1"/>
          </p:cNvSpPr>
          <p:nvPr/>
        </p:nvSpPr>
        <p:spPr bwMode="auto">
          <a:xfrm>
            <a:off x="5214939" y="42772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6" name="Line 226"/>
          <p:cNvSpPr>
            <a:spLocks noChangeShapeType="1"/>
          </p:cNvSpPr>
          <p:nvPr/>
        </p:nvSpPr>
        <p:spPr bwMode="auto">
          <a:xfrm>
            <a:off x="6848475"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497" name="Line 227"/>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498" name="Line 228"/>
          <p:cNvSpPr>
            <a:spLocks noChangeShapeType="1"/>
          </p:cNvSpPr>
          <p:nvPr/>
        </p:nvSpPr>
        <p:spPr bwMode="auto">
          <a:xfrm>
            <a:off x="5214939"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9" name="Line 229"/>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00" name="Line 230"/>
          <p:cNvSpPr>
            <a:spLocks noChangeShapeType="1"/>
          </p:cNvSpPr>
          <p:nvPr/>
        </p:nvSpPr>
        <p:spPr bwMode="auto">
          <a:xfrm flipV="1">
            <a:off x="521493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1" name="Line 231"/>
          <p:cNvSpPr>
            <a:spLocks noChangeShapeType="1"/>
          </p:cNvSpPr>
          <p:nvPr/>
        </p:nvSpPr>
        <p:spPr bwMode="auto">
          <a:xfrm>
            <a:off x="521493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2" name="Rectangle 232"/>
          <p:cNvSpPr>
            <a:spLocks noChangeArrowheads="1"/>
          </p:cNvSpPr>
          <p:nvPr/>
        </p:nvSpPr>
        <p:spPr bwMode="auto">
          <a:xfrm>
            <a:off x="5195889" y="5928222"/>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solidFill>
                <a:srgbClr val="000000"/>
              </a:solidFill>
            </a:endParaRPr>
          </a:p>
        </p:txBody>
      </p:sp>
      <p:sp>
        <p:nvSpPr>
          <p:cNvPr id="20503" name="Line 233"/>
          <p:cNvSpPr>
            <a:spLocks noChangeShapeType="1"/>
          </p:cNvSpPr>
          <p:nvPr/>
        </p:nvSpPr>
        <p:spPr bwMode="auto">
          <a:xfrm flipV="1">
            <a:off x="544988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4" name="Line 234"/>
          <p:cNvSpPr>
            <a:spLocks noChangeShapeType="1"/>
          </p:cNvSpPr>
          <p:nvPr/>
        </p:nvSpPr>
        <p:spPr bwMode="auto">
          <a:xfrm>
            <a:off x="544988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5" name="Rectangle 235"/>
          <p:cNvSpPr>
            <a:spLocks noChangeArrowheads="1"/>
          </p:cNvSpPr>
          <p:nvPr/>
        </p:nvSpPr>
        <p:spPr bwMode="auto">
          <a:xfrm>
            <a:off x="5405438"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solidFill>
                <a:srgbClr val="000000"/>
              </a:solidFill>
            </a:endParaRPr>
          </a:p>
        </p:txBody>
      </p:sp>
      <p:sp>
        <p:nvSpPr>
          <p:cNvPr id="20506" name="Line 236"/>
          <p:cNvSpPr>
            <a:spLocks noChangeShapeType="1"/>
          </p:cNvSpPr>
          <p:nvPr/>
        </p:nvSpPr>
        <p:spPr bwMode="auto">
          <a:xfrm flipV="1">
            <a:off x="568483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7" name="Line 237"/>
          <p:cNvSpPr>
            <a:spLocks noChangeShapeType="1"/>
          </p:cNvSpPr>
          <p:nvPr/>
        </p:nvSpPr>
        <p:spPr bwMode="auto">
          <a:xfrm>
            <a:off x="568483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8" name="Rectangle 238"/>
          <p:cNvSpPr>
            <a:spLocks noChangeArrowheads="1"/>
          </p:cNvSpPr>
          <p:nvPr/>
        </p:nvSpPr>
        <p:spPr bwMode="auto">
          <a:xfrm>
            <a:off x="5640388"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09" name="Line 239"/>
          <p:cNvSpPr>
            <a:spLocks noChangeShapeType="1"/>
          </p:cNvSpPr>
          <p:nvPr/>
        </p:nvSpPr>
        <p:spPr bwMode="auto">
          <a:xfrm flipV="1">
            <a:off x="591502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0" name="Line 240"/>
          <p:cNvSpPr>
            <a:spLocks noChangeShapeType="1"/>
          </p:cNvSpPr>
          <p:nvPr/>
        </p:nvSpPr>
        <p:spPr bwMode="auto">
          <a:xfrm>
            <a:off x="591502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1" name="Rectangle 241"/>
          <p:cNvSpPr>
            <a:spLocks noChangeArrowheads="1"/>
          </p:cNvSpPr>
          <p:nvPr/>
        </p:nvSpPr>
        <p:spPr bwMode="auto">
          <a:xfrm>
            <a:off x="5870576"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12" name="Line 242"/>
          <p:cNvSpPr>
            <a:spLocks noChangeShapeType="1"/>
          </p:cNvSpPr>
          <p:nvPr/>
        </p:nvSpPr>
        <p:spPr bwMode="auto">
          <a:xfrm flipV="1">
            <a:off x="61499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3" name="Line 243"/>
          <p:cNvSpPr>
            <a:spLocks noChangeShapeType="1"/>
          </p:cNvSpPr>
          <p:nvPr/>
        </p:nvSpPr>
        <p:spPr bwMode="auto">
          <a:xfrm>
            <a:off x="61499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4" name="Rectangle 244"/>
          <p:cNvSpPr>
            <a:spLocks noChangeArrowheads="1"/>
          </p:cNvSpPr>
          <p:nvPr/>
        </p:nvSpPr>
        <p:spPr bwMode="auto">
          <a:xfrm>
            <a:off x="6105525"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15" name="Line 245"/>
          <p:cNvSpPr>
            <a:spLocks noChangeShapeType="1"/>
          </p:cNvSpPr>
          <p:nvPr/>
        </p:nvSpPr>
        <p:spPr bwMode="auto">
          <a:xfrm flipV="1">
            <a:off x="63785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6" name="Line 246"/>
          <p:cNvSpPr>
            <a:spLocks noChangeShapeType="1"/>
          </p:cNvSpPr>
          <p:nvPr/>
        </p:nvSpPr>
        <p:spPr bwMode="auto">
          <a:xfrm>
            <a:off x="63785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7" name="Rectangle 247"/>
          <p:cNvSpPr>
            <a:spLocks noChangeArrowheads="1"/>
          </p:cNvSpPr>
          <p:nvPr/>
        </p:nvSpPr>
        <p:spPr bwMode="auto">
          <a:xfrm>
            <a:off x="6359525" y="5928222"/>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18" name="Line 248"/>
          <p:cNvSpPr>
            <a:spLocks noChangeShapeType="1"/>
          </p:cNvSpPr>
          <p:nvPr/>
        </p:nvSpPr>
        <p:spPr bwMode="auto">
          <a:xfrm flipV="1">
            <a:off x="661352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9" name="Line 249"/>
          <p:cNvSpPr>
            <a:spLocks noChangeShapeType="1"/>
          </p:cNvSpPr>
          <p:nvPr/>
        </p:nvSpPr>
        <p:spPr bwMode="auto">
          <a:xfrm>
            <a:off x="661352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0" name="Rectangle 250"/>
          <p:cNvSpPr>
            <a:spLocks noChangeArrowheads="1"/>
          </p:cNvSpPr>
          <p:nvPr/>
        </p:nvSpPr>
        <p:spPr bwMode="auto">
          <a:xfrm>
            <a:off x="6569076"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21" name="Line 251"/>
          <p:cNvSpPr>
            <a:spLocks noChangeShapeType="1"/>
          </p:cNvSpPr>
          <p:nvPr/>
        </p:nvSpPr>
        <p:spPr bwMode="auto">
          <a:xfrm flipV="1">
            <a:off x="68484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2" name="Line 252"/>
          <p:cNvSpPr>
            <a:spLocks noChangeShapeType="1"/>
          </p:cNvSpPr>
          <p:nvPr/>
        </p:nvSpPr>
        <p:spPr bwMode="auto">
          <a:xfrm>
            <a:off x="68484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3" name="Rectangle 253"/>
          <p:cNvSpPr>
            <a:spLocks noChangeArrowheads="1"/>
          </p:cNvSpPr>
          <p:nvPr/>
        </p:nvSpPr>
        <p:spPr bwMode="auto">
          <a:xfrm>
            <a:off x="6804026"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524" name="Line 254"/>
          <p:cNvSpPr>
            <a:spLocks noChangeShapeType="1"/>
          </p:cNvSpPr>
          <p:nvPr/>
        </p:nvSpPr>
        <p:spPr bwMode="auto">
          <a:xfrm>
            <a:off x="5214941"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5" name="Line 255"/>
          <p:cNvSpPr>
            <a:spLocks noChangeShapeType="1"/>
          </p:cNvSpPr>
          <p:nvPr/>
        </p:nvSpPr>
        <p:spPr bwMode="auto">
          <a:xfrm flipH="1">
            <a:off x="6829425"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6" name="Rectangle 256"/>
          <p:cNvSpPr>
            <a:spLocks noChangeArrowheads="1"/>
          </p:cNvSpPr>
          <p:nvPr/>
        </p:nvSpPr>
        <p:spPr bwMode="auto">
          <a:xfrm>
            <a:off x="5100638" y="42264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27" name="Line 257"/>
          <p:cNvSpPr>
            <a:spLocks noChangeShapeType="1"/>
          </p:cNvSpPr>
          <p:nvPr/>
        </p:nvSpPr>
        <p:spPr bwMode="auto">
          <a:xfrm>
            <a:off x="5214941" y="4601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8" name="Line 258"/>
          <p:cNvSpPr>
            <a:spLocks noChangeShapeType="1"/>
          </p:cNvSpPr>
          <p:nvPr/>
        </p:nvSpPr>
        <p:spPr bwMode="auto">
          <a:xfrm flipH="1">
            <a:off x="6829425" y="4601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9" name="Rectangle 259"/>
          <p:cNvSpPr>
            <a:spLocks noChangeArrowheads="1"/>
          </p:cNvSpPr>
          <p:nvPr/>
        </p:nvSpPr>
        <p:spPr bwMode="auto">
          <a:xfrm>
            <a:off x="5100638" y="455027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30" name="Line 260"/>
          <p:cNvSpPr>
            <a:spLocks noChangeShapeType="1"/>
          </p:cNvSpPr>
          <p:nvPr/>
        </p:nvSpPr>
        <p:spPr bwMode="auto">
          <a:xfrm>
            <a:off x="5214941" y="4924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1" name="Line 261"/>
          <p:cNvSpPr>
            <a:spLocks noChangeShapeType="1"/>
          </p:cNvSpPr>
          <p:nvPr/>
        </p:nvSpPr>
        <p:spPr bwMode="auto">
          <a:xfrm flipH="1">
            <a:off x="6829425" y="4924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2" name="Rectangle 262"/>
          <p:cNvSpPr>
            <a:spLocks noChangeArrowheads="1"/>
          </p:cNvSpPr>
          <p:nvPr/>
        </p:nvSpPr>
        <p:spPr bwMode="auto">
          <a:xfrm>
            <a:off x="5100638" y="48741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33" name="Line 263"/>
          <p:cNvSpPr>
            <a:spLocks noChangeShapeType="1"/>
          </p:cNvSpPr>
          <p:nvPr/>
        </p:nvSpPr>
        <p:spPr bwMode="auto">
          <a:xfrm>
            <a:off x="5214941" y="5255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4" name="Line 264"/>
          <p:cNvSpPr>
            <a:spLocks noChangeShapeType="1"/>
          </p:cNvSpPr>
          <p:nvPr/>
        </p:nvSpPr>
        <p:spPr bwMode="auto">
          <a:xfrm flipH="1">
            <a:off x="6829425" y="5255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5" name="Rectangle 265"/>
          <p:cNvSpPr>
            <a:spLocks noChangeArrowheads="1"/>
          </p:cNvSpPr>
          <p:nvPr/>
        </p:nvSpPr>
        <p:spPr bwMode="auto">
          <a:xfrm>
            <a:off x="5157789" y="5204322"/>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36" name="Line 266"/>
          <p:cNvSpPr>
            <a:spLocks noChangeShapeType="1"/>
          </p:cNvSpPr>
          <p:nvPr/>
        </p:nvSpPr>
        <p:spPr bwMode="auto">
          <a:xfrm>
            <a:off x="5214941" y="5578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7" name="Line 267"/>
          <p:cNvSpPr>
            <a:spLocks noChangeShapeType="1"/>
          </p:cNvSpPr>
          <p:nvPr/>
        </p:nvSpPr>
        <p:spPr bwMode="auto">
          <a:xfrm flipH="1">
            <a:off x="6829425" y="5578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8" name="Rectangle 268"/>
          <p:cNvSpPr>
            <a:spLocks noChangeArrowheads="1"/>
          </p:cNvSpPr>
          <p:nvPr/>
        </p:nvSpPr>
        <p:spPr bwMode="auto">
          <a:xfrm>
            <a:off x="5100638" y="552817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39" name="Line 269"/>
          <p:cNvSpPr>
            <a:spLocks noChangeShapeType="1"/>
          </p:cNvSpPr>
          <p:nvPr/>
        </p:nvSpPr>
        <p:spPr bwMode="auto">
          <a:xfrm>
            <a:off x="5214941" y="59028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0" name="Line 270"/>
          <p:cNvSpPr>
            <a:spLocks noChangeShapeType="1"/>
          </p:cNvSpPr>
          <p:nvPr/>
        </p:nvSpPr>
        <p:spPr bwMode="auto">
          <a:xfrm flipH="1">
            <a:off x="6829425" y="59028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1" name="Rectangle 271"/>
          <p:cNvSpPr>
            <a:spLocks noChangeArrowheads="1"/>
          </p:cNvSpPr>
          <p:nvPr/>
        </p:nvSpPr>
        <p:spPr bwMode="auto">
          <a:xfrm>
            <a:off x="5100638" y="58520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542" name="Line 272"/>
          <p:cNvSpPr>
            <a:spLocks noChangeShapeType="1"/>
          </p:cNvSpPr>
          <p:nvPr/>
        </p:nvSpPr>
        <p:spPr bwMode="auto">
          <a:xfrm>
            <a:off x="5214939"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3" name="Line 273"/>
          <p:cNvSpPr>
            <a:spLocks noChangeShapeType="1"/>
          </p:cNvSpPr>
          <p:nvPr/>
        </p:nvSpPr>
        <p:spPr bwMode="auto">
          <a:xfrm>
            <a:off x="5214939" y="42772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4" name="Line 274"/>
          <p:cNvSpPr>
            <a:spLocks noChangeShapeType="1"/>
          </p:cNvSpPr>
          <p:nvPr/>
        </p:nvSpPr>
        <p:spPr bwMode="auto">
          <a:xfrm>
            <a:off x="6848475"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45" name="Line 275"/>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46" name="Freeform 276"/>
          <p:cNvSpPr>
            <a:spLocks/>
          </p:cNvSpPr>
          <p:nvPr/>
        </p:nvSpPr>
        <p:spPr bwMode="auto">
          <a:xfrm>
            <a:off x="5221291" y="4429621"/>
            <a:ext cx="706437" cy="1092200"/>
          </a:xfrm>
          <a:custGeom>
            <a:avLst/>
            <a:gdLst>
              <a:gd name="T0" fmla="*/ 2147483647 w 445"/>
              <a:gd name="T1" fmla="*/ 2147483647 h 688"/>
              <a:gd name="T2" fmla="*/ 2147483647 w 445"/>
              <a:gd name="T3" fmla="*/ 2147483647 h 688"/>
              <a:gd name="T4" fmla="*/ 2147483647 w 445"/>
              <a:gd name="T5" fmla="*/ 2147483647 h 688"/>
              <a:gd name="T6" fmla="*/ 2147483647 w 445"/>
              <a:gd name="T7" fmla="*/ 2147483647 h 688"/>
              <a:gd name="T8" fmla="*/ 2147483647 w 445"/>
              <a:gd name="T9" fmla="*/ 2147483647 h 688"/>
              <a:gd name="T10" fmla="*/ 2147483647 w 445"/>
              <a:gd name="T11" fmla="*/ 2147483647 h 688"/>
              <a:gd name="T12" fmla="*/ 2147483647 w 445"/>
              <a:gd name="T13" fmla="*/ 2147483647 h 688"/>
              <a:gd name="T14" fmla="*/ 2147483647 w 445"/>
              <a:gd name="T15" fmla="*/ 2147483647 h 688"/>
              <a:gd name="T16" fmla="*/ 2147483647 w 445"/>
              <a:gd name="T17" fmla="*/ 2147483647 h 688"/>
              <a:gd name="T18" fmla="*/ 2147483647 w 445"/>
              <a:gd name="T19" fmla="*/ 2147483647 h 688"/>
              <a:gd name="T20" fmla="*/ 2147483647 w 445"/>
              <a:gd name="T21" fmla="*/ 2147483647 h 688"/>
              <a:gd name="T22" fmla="*/ 2147483647 w 445"/>
              <a:gd name="T23" fmla="*/ 2147483647 h 688"/>
              <a:gd name="T24" fmla="*/ 2147483647 w 445"/>
              <a:gd name="T25" fmla="*/ 2147483647 h 688"/>
              <a:gd name="T26" fmla="*/ 2147483647 w 445"/>
              <a:gd name="T27" fmla="*/ 2147483647 h 688"/>
              <a:gd name="T28" fmla="*/ 2147483647 w 445"/>
              <a:gd name="T29" fmla="*/ 2147483647 h 688"/>
              <a:gd name="T30" fmla="*/ 2147483647 w 445"/>
              <a:gd name="T31" fmla="*/ 2147483647 h 688"/>
              <a:gd name="T32" fmla="*/ 2147483647 w 445"/>
              <a:gd name="T33" fmla="*/ 2147483647 h 688"/>
              <a:gd name="T34" fmla="*/ 2147483647 w 445"/>
              <a:gd name="T35" fmla="*/ 2147483647 h 688"/>
              <a:gd name="T36" fmla="*/ 2147483647 w 445"/>
              <a:gd name="T37" fmla="*/ 2147483647 h 688"/>
              <a:gd name="T38" fmla="*/ 2147483647 w 445"/>
              <a:gd name="T39" fmla="*/ 2147483647 h 688"/>
              <a:gd name="T40" fmla="*/ 2147483647 w 445"/>
              <a:gd name="T41" fmla="*/ 2147483647 h 688"/>
              <a:gd name="T42" fmla="*/ 2147483647 w 445"/>
              <a:gd name="T43" fmla="*/ 2147483647 h 688"/>
              <a:gd name="T44" fmla="*/ 2147483647 w 445"/>
              <a:gd name="T45" fmla="*/ 2147483647 h 688"/>
              <a:gd name="T46" fmla="*/ 2147483647 w 445"/>
              <a:gd name="T47" fmla="*/ 2147483647 h 688"/>
              <a:gd name="T48" fmla="*/ 2147483647 w 445"/>
              <a:gd name="T49" fmla="*/ 2147483647 h 688"/>
              <a:gd name="T50" fmla="*/ 2147483647 w 445"/>
              <a:gd name="T51" fmla="*/ 2147483647 h 688"/>
              <a:gd name="T52" fmla="*/ 2147483647 w 445"/>
              <a:gd name="T53" fmla="*/ 2147483647 h 688"/>
              <a:gd name="T54" fmla="*/ 2147483647 w 445"/>
              <a:gd name="T55" fmla="*/ 2147483647 h 688"/>
              <a:gd name="T56" fmla="*/ 2147483647 w 445"/>
              <a:gd name="T57" fmla="*/ 2147483647 h 688"/>
              <a:gd name="T58" fmla="*/ 2147483647 w 445"/>
              <a:gd name="T59" fmla="*/ 2147483647 h 688"/>
              <a:gd name="T60" fmla="*/ 2147483647 w 445"/>
              <a:gd name="T61" fmla="*/ 2147483647 h 688"/>
              <a:gd name="T62" fmla="*/ 2147483647 w 445"/>
              <a:gd name="T63" fmla="*/ 2147483647 h 688"/>
              <a:gd name="T64" fmla="*/ 2147483647 w 445"/>
              <a:gd name="T65" fmla="*/ 2147483647 h 688"/>
              <a:gd name="T66" fmla="*/ 2147483647 w 445"/>
              <a:gd name="T67" fmla="*/ 2147483647 h 688"/>
              <a:gd name="T68" fmla="*/ 2147483647 w 445"/>
              <a:gd name="T69" fmla="*/ 2147483647 h 688"/>
              <a:gd name="T70" fmla="*/ 2147483647 w 445"/>
              <a:gd name="T71" fmla="*/ 2147483647 h 688"/>
              <a:gd name="T72" fmla="*/ 2147483647 w 445"/>
              <a:gd name="T73" fmla="*/ 2147483647 h 688"/>
              <a:gd name="T74" fmla="*/ 2147483647 w 445"/>
              <a:gd name="T75" fmla="*/ 2147483647 h 688"/>
              <a:gd name="T76" fmla="*/ 2147483647 w 445"/>
              <a:gd name="T77" fmla="*/ 2147483647 h 688"/>
              <a:gd name="T78" fmla="*/ 2147483647 w 445"/>
              <a:gd name="T79" fmla="*/ 2147483647 h 688"/>
              <a:gd name="T80" fmla="*/ 2147483647 w 445"/>
              <a:gd name="T81" fmla="*/ 2147483647 h 688"/>
              <a:gd name="T82" fmla="*/ 2147483647 w 445"/>
              <a:gd name="T83" fmla="*/ 2147483647 h 6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5"/>
              <a:gd name="T127" fmla="*/ 0 h 688"/>
              <a:gd name="T128" fmla="*/ 445 w 445"/>
              <a:gd name="T129" fmla="*/ 688 h 6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5" h="688">
                <a:moveTo>
                  <a:pt x="0" y="516"/>
                </a:moveTo>
                <a:lnTo>
                  <a:pt x="4" y="520"/>
                </a:lnTo>
                <a:lnTo>
                  <a:pt x="8" y="520"/>
                </a:lnTo>
                <a:lnTo>
                  <a:pt x="12" y="520"/>
                </a:lnTo>
                <a:lnTo>
                  <a:pt x="16" y="520"/>
                </a:lnTo>
                <a:lnTo>
                  <a:pt x="20" y="516"/>
                </a:lnTo>
                <a:lnTo>
                  <a:pt x="24" y="516"/>
                </a:lnTo>
                <a:lnTo>
                  <a:pt x="28" y="520"/>
                </a:lnTo>
                <a:lnTo>
                  <a:pt x="32" y="520"/>
                </a:lnTo>
                <a:lnTo>
                  <a:pt x="36" y="520"/>
                </a:lnTo>
                <a:lnTo>
                  <a:pt x="40" y="524"/>
                </a:lnTo>
                <a:lnTo>
                  <a:pt x="44" y="524"/>
                </a:lnTo>
                <a:lnTo>
                  <a:pt x="48" y="532"/>
                </a:lnTo>
                <a:lnTo>
                  <a:pt x="52" y="540"/>
                </a:lnTo>
                <a:lnTo>
                  <a:pt x="52" y="544"/>
                </a:lnTo>
                <a:lnTo>
                  <a:pt x="56" y="556"/>
                </a:lnTo>
                <a:lnTo>
                  <a:pt x="60" y="564"/>
                </a:lnTo>
                <a:lnTo>
                  <a:pt x="64" y="576"/>
                </a:lnTo>
                <a:lnTo>
                  <a:pt x="72" y="588"/>
                </a:lnTo>
                <a:lnTo>
                  <a:pt x="80" y="600"/>
                </a:lnTo>
                <a:lnTo>
                  <a:pt x="88" y="612"/>
                </a:lnTo>
                <a:lnTo>
                  <a:pt x="96" y="620"/>
                </a:lnTo>
                <a:lnTo>
                  <a:pt x="104" y="624"/>
                </a:lnTo>
                <a:lnTo>
                  <a:pt x="112" y="624"/>
                </a:lnTo>
                <a:lnTo>
                  <a:pt x="124" y="624"/>
                </a:lnTo>
                <a:lnTo>
                  <a:pt x="132" y="612"/>
                </a:lnTo>
                <a:lnTo>
                  <a:pt x="140" y="596"/>
                </a:lnTo>
                <a:lnTo>
                  <a:pt x="148" y="576"/>
                </a:lnTo>
                <a:lnTo>
                  <a:pt x="152" y="548"/>
                </a:lnTo>
                <a:lnTo>
                  <a:pt x="156" y="520"/>
                </a:lnTo>
                <a:lnTo>
                  <a:pt x="156" y="448"/>
                </a:lnTo>
                <a:lnTo>
                  <a:pt x="152" y="408"/>
                </a:lnTo>
                <a:lnTo>
                  <a:pt x="144" y="364"/>
                </a:lnTo>
                <a:lnTo>
                  <a:pt x="136" y="316"/>
                </a:lnTo>
                <a:lnTo>
                  <a:pt x="124" y="268"/>
                </a:lnTo>
                <a:lnTo>
                  <a:pt x="112" y="216"/>
                </a:lnTo>
                <a:lnTo>
                  <a:pt x="100" y="172"/>
                </a:lnTo>
                <a:lnTo>
                  <a:pt x="84" y="124"/>
                </a:lnTo>
                <a:lnTo>
                  <a:pt x="68" y="84"/>
                </a:lnTo>
                <a:lnTo>
                  <a:pt x="56" y="48"/>
                </a:lnTo>
                <a:lnTo>
                  <a:pt x="44" y="24"/>
                </a:lnTo>
                <a:lnTo>
                  <a:pt x="36" y="8"/>
                </a:lnTo>
                <a:lnTo>
                  <a:pt x="32" y="0"/>
                </a:lnTo>
                <a:lnTo>
                  <a:pt x="36" y="0"/>
                </a:lnTo>
                <a:lnTo>
                  <a:pt x="44" y="16"/>
                </a:lnTo>
                <a:lnTo>
                  <a:pt x="56" y="36"/>
                </a:lnTo>
                <a:lnTo>
                  <a:pt x="72" y="64"/>
                </a:lnTo>
                <a:lnTo>
                  <a:pt x="88" y="104"/>
                </a:lnTo>
                <a:lnTo>
                  <a:pt x="108" y="148"/>
                </a:lnTo>
                <a:lnTo>
                  <a:pt x="128" y="196"/>
                </a:lnTo>
                <a:lnTo>
                  <a:pt x="144" y="252"/>
                </a:lnTo>
                <a:lnTo>
                  <a:pt x="160" y="308"/>
                </a:lnTo>
                <a:lnTo>
                  <a:pt x="176" y="364"/>
                </a:lnTo>
                <a:lnTo>
                  <a:pt x="188" y="416"/>
                </a:lnTo>
                <a:lnTo>
                  <a:pt x="200" y="464"/>
                </a:lnTo>
                <a:lnTo>
                  <a:pt x="208" y="504"/>
                </a:lnTo>
                <a:lnTo>
                  <a:pt x="216" y="536"/>
                </a:lnTo>
                <a:lnTo>
                  <a:pt x="224" y="556"/>
                </a:lnTo>
                <a:lnTo>
                  <a:pt x="232" y="572"/>
                </a:lnTo>
                <a:lnTo>
                  <a:pt x="240" y="572"/>
                </a:lnTo>
                <a:lnTo>
                  <a:pt x="244" y="568"/>
                </a:lnTo>
                <a:lnTo>
                  <a:pt x="252" y="552"/>
                </a:lnTo>
                <a:lnTo>
                  <a:pt x="260" y="528"/>
                </a:lnTo>
                <a:lnTo>
                  <a:pt x="264" y="500"/>
                </a:lnTo>
                <a:lnTo>
                  <a:pt x="268" y="464"/>
                </a:lnTo>
                <a:lnTo>
                  <a:pt x="272" y="428"/>
                </a:lnTo>
                <a:lnTo>
                  <a:pt x="276" y="392"/>
                </a:lnTo>
                <a:lnTo>
                  <a:pt x="276" y="356"/>
                </a:lnTo>
                <a:lnTo>
                  <a:pt x="280" y="324"/>
                </a:lnTo>
                <a:lnTo>
                  <a:pt x="280" y="300"/>
                </a:lnTo>
                <a:lnTo>
                  <a:pt x="284" y="280"/>
                </a:lnTo>
                <a:lnTo>
                  <a:pt x="288" y="268"/>
                </a:lnTo>
                <a:lnTo>
                  <a:pt x="296" y="264"/>
                </a:lnTo>
                <a:lnTo>
                  <a:pt x="308" y="264"/>
                </a:lnTo>
                <a:lnTo>
                  <a:pt x="320" y="272"/>
                </a:lnTo>
                <a:lnTo>
                  <a:pt x="332" y="288"/>
                </a:lnTo>
                <a:lnTo>
                  <a:pt x="348" y="304"/>
                </a:lnTo>
                <a:lnTo>
                  <a:pt x="364" y="328"/>
                </a:lnTo>
                <a:lnTo>
                  <a:pt x="376" y="356"/>
                </a:lnTo>
                <a:lnTo>
                  <a:pt x="389" y="388"/>
                </a:lnTo>
                <a:lnTo>
                  <a:pt x="397" y="428"/>
                </a:lnTo>
                <a:lnTo>
                  <a:pt x="401" y="464"/>
                </a:lnTo>
                <a:lnTo>
                  <a:pt x="405" y="504"/>
                </a:lnTo>
                <a:lnTo>
                  <a:pt x="401" y="540"/>
                </a:lnTo>
                <a:lnTo>
                  <a:pt x="397" y="576"/>
                </a:lnTo>
                <a:lnTo>
                  <a:pt x="389" y="612"/>
                </a:lnTo>
                <a:lnTo>
                  <a:pt x="376" y="636"/>
                </a:lnTo>
                <a:lnTo>
                  <a:pt x="364" y="660"/>
                </a:lnTo>
                <a:lnTo>
                  <a:pt x="352" y="676"/>
                </a:lnTo>
                <a:lnTo>
                  <a:pt x="340" y="684"/>
                </a:lnTo>
                <a:lnTo>
                  <a:pt x="328" y="688"/>
                </a:lnTo>
                <a:lnTo>
                  <a:pt x="316" y="684"/>
                </a:lnTo>
                <a:lnTo>
                  <a:pt x="304" y="676"/>
                </a:lnTo>
                <a:lnTo>
                  <a:pt x="292" y="664"/>
                </a:lnTo>
                <a:lnTo>
                  <a:pt x="280" y="648"/>
                </a:lnTo>
                <a:lnTo>
                  <a:pt x="272" y="628"/>
                </a:lnTo>
                <a:lnTo>
                  <a:pt x="264" y="608"/>
                </a:lnTo>
                <a:lnTo>
                  <a:pt x="260" y="588"/>
                </a:lnTo>
                <a:lnTo>
                  <a:pt x="256" y="568"/>
                </a:lnTo>
                <a:lnTo>
                  <a:pt x="252" y="548"/>
                </a:lnTo>
                <a:lnTo>
                  <a:pt x="252" y="516"/>
                </a:lnTo>
                <a:lnTo>
                  <a:pt x="256" y="500"/>
                </a:lnTo>
                <a:lnTo>
                  <a:pt x="260" y="492"/>
                </a:lnTo>
                <a:lnTo>
                  <a:pt x="268" y="488"/>
                </a:lnTo>
                <a:lnTo>
                  <a:pt x="276" y="484"/>
                </a:lnTo>
                <a:lnTo>
                  <a:pt x="284" y="488"/>
                </a:lnTo>
                <a:lnTo>
                  <a:pt x="292" y="492"/>
                </a:lnTo>
                <a:lnTo>
                  <a:pt x="304" y="500"/>
                </a:lnTo>
                <a:lnTo>
                  <a:pt x="316" y="508"/>
                </a:lnTo>
                <a:lnTo>
                  <a:pt x="324" y="520"/>
                </a:lnTo>
                <a:lnTo>
                  <a:pt x="336" y="532"/>
                </a:lnTo>
                <a:lnTo>
                  <a:pt x="344" y="548"/>
                </a:lnTo>
                <a:lnTo>
                  <a:pt x="352" y="560"/>
                </a:lnTo>
                <a:lnTo>
                  <a:pt x="360" y="576"/>
                </a:lnTo>
                <a:lnTo>
                  <a:pt x="372" y="592"/>
                </a:lnTo>
                <a:lnTo>
                  <a:pt x="381" y="608"/>
                </a:lnTo>
                <a:lnTo>
                  <a:pt x="389" y="620"/>
                </a:lnTo>
                <a:lnTo>
                  <a:pt x="393" y="636"/>
                </a:lnTo>
                <a:lnTo>
                  <a:pt x="401" y="644"/>
                </a:lnTo>
                <a:lnTo>
                  <a:pt x="409" y="652"/>
                </a:lnTo>
                <a:lnTo>
                  <a:pt x="417" y="660"/>
                </a:lnTo>
                <a:lnTo>
                  <a:pt x="421" y="660"/>
                </a:lnTo>
                <a:lnTo>
                  <a:pt x="429" y="656"/>
                </a:lnTo>
                <a:lnTo>
                  <a:pt x="433" y="652"/>
                </a:lnTo>
                <a:lnTo>
                  <a:pt x="437" y="640"/>
                </a:lnTo>
                <a:lnTo>
                  <a:pt x="441" y="620"/>
                </a:lnTo>
                <a:lnTo>
                  <a:pt x="445" y="596"/>
                </a:lnTo>
                <a:lnTo>
                  <a:pt x="445" y="532"/>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547" name="Freeform 277"/>
          <p:cNvSpPr>
            <a:spLocks/>
          </p:cNvSpPr>
          <p:nvPr/>
        </p:nvSpPr>
        <p:spPr bwMode="auto">
          <a:xfrm>
            <a:off x="5703888" y="4385171"/>
            <a:ext cx="681038" cy="1136650"/>
          </a:xfrm>
          <a:custGeom>
            <a:avLst/>
            <a:gdLst>
              <a:gd name="T0" fmla="*/ 2147483647 w 429"/>
              <a:gd name="T1" fmla="*/ 2147483647 h 716"/>
              <a:gd name="T2" fmla="*/ 2147483647 w 429"/>
              <a:gd name="T3" fmla="*/ 2147483647 h 716"/>
              <a:gd name="T4" fmla="*/ 2147483647 w 429"/>
              <a:gd name="T5" fmla="*/ 2147483647 h 716"/>
              <a:gd name="T6" fmla="*/ 2147483647 w 429"/>
              <a:gd name="T7" fmla="*/ 2147483647 h 716"/>
              <a:gd name="T8" fmla="*/ 2147483647 w 429"/>
              <a:gd name="T9" fmla="*/ 2147483647 h 716"/>
              <a:gd name="T10" fmla="*/ 2147483647 w 429"/>
              <a:gd name="T11" fmla="*/ 2147483647 h 716"/>
              <a:gd name="T12" fmla="*/ 0 w 429"/>
              <a:gd name="T13" fmla="*/ 2147483647 h 716"/>
              <a:gd name="T14" fmla="*/ 2147483647 w 429"/>
              <a:gd name="T15" fmla="*/ 2147483647 h 716"/>
              <a:gd name="T16" fmla="*/ 2147483647 w 429"/>
              <a:gd name="T17" fmla="*/ 2147483647 h 716"/>
              <a:gd name="T18" fmla="*/ 2147483647 w 429"/>
              <a:gd name="T19" fmla="*/ 2147483647 h 716"/>
              <a:gd name="T20" fmla="*/ 2147483647 w 429"/>
              <a:gd name="T21" fmla="*/ 2147483647 h 716"/>
              <a:gd name="T22" fmla="*/ 2147483647 w 429"/>
              <a:gd name="T23" fmla="*/ 2147483647 h 716"/>
              <a:gd name="T24" fmla="*/ 2147483647 w 429"/>
              <a:gd name="T25" fmla="*/ 2147483647 h 716"/>
              <a:gd name="T26" fmla="*/ 2147483647 w 429"/>
              <a:gd name="T27" fmla="*/ 2147483647 h 716"/>
              <a:gd name="T28" fmla="*/ 2147483647 w 429"/>
              <a:gd name="T29" fmla="*/ 2147483647 h 716"/>
              <a:gd name="T30" fmla="*/ 2147483647 w 429"/>
              <a:gd name="T31" fmla="*/ 2147483647 h 716"/>
              <a:gd name="T32" fmla="*/ 2147483647 w 429"/>
              <a:gd name="T33" fmla="*/ 2147483647 h 716"/>
              <a:gd name="T34" fmla="*/ 2147483647 w 429"/>
              <a:gd name="T35" fmla="*/ 2147483647 h 716"/>
              <a:gd name="T36" fmla="*/ 2147483647 w 429"/>
              <a:gd name="T37" fmla="*/ 2147483647 h 716"/>
              <a:gd name="T38" fmla="*/ 2147483647 w 429"/>
              <a:gd name="T39" fmla="*/ 2147483647 h 716"/>
              <a:gd name="T40" fmla="*/ 2147483647 w 429"/>
              <a:gd name="T41" fmla="*/ 2147483647 h 716"/>
              <a:gd name="T42" fmla="*/ 2147483647 w 429"/>
              <a:gd name="T43" fmla="*/ 2147483647 h 716"/>
              <a:gd name="T44" fmla="*/ 2147483647 w 429"/>
              <a:gd name="T45" fmla="*/ 2147483647 h 716"/>
              <a:gd name="T46" fmla="*/ 2147483647 w 429"/>
              <a:gd name="T47" fmla="*/ 2147483647 h 716"/>
              <a:gd name="T48" fmla="*/ 2147483647 w 429"/>
              <a:gd name="T49" fmla="*/ 2147483647 h 716"/>
              <a:gd name="T50" fmla="*/ 2147483647 w 429"/>
              <a:gd name="T51" fmla="*/ 2147483647 h 716"/>
              <a:gd name="T52" fmla="*/ 2147483647 w 429"/>
              <a:gd name="T53" fmla="*/ 2147483647 h 716"/>
              <a:gd name="T54" fmla="*/ 2147483647 w 429"/>
              <a:gd name="T55" fmla="*/ 2147483647 h 716"/>
              <a:gd name="T56" fmla="*/ 2147483647 w 429"/>
              <a:gd name="T57" fmla="*/ 2147483647 h 716"/>
              <a:gd name="T58" fmla="*/ 2147483647 w 429"/>
              <a:gd name="T59" fmla="*/ 2147483647 h 716"/>
              <a:gd name="T60" fmla="*/ 2147483647 w 429"/>
              <a:gd name="T61" fmla="*/ 2147483647 h 716"/>
              <a:gd name="T62" fmla="*/ 2147483647 w 429"/>
              <a:gd name="T63" fmla="*/ 2147483647 h 716"/>
              <a:gd name="T64" fmla="*/ 2147483647 w 429"/>
              <a:gd name="T65" fmla="*/ 2147483647 h 716"/>
              <a:gd name="T66" fmla="*/ 2147483647 w 429"/>
              <a:gd name="T67" fmla="*/ 2147483647 h 716"/>
              <a:gd name="T68" fmla="*/ 2147483647 w 429"/>
              <a:gd name="T69" fmla="*/ 2147483647 h 716"/>
              <a:gd name="T70" fmla="*/ 2147483647 w 429"/>
              <a:gd name="T71" fmla="*/ 2147483647 h 716"/>
              <a:gd name="T72" fmla="*/ 2147483647 w 429"/>
              <a:gd name="T73" fmla="*/ 2147483647 h 716"/>
              <a:gd name="T74" fmla="*/ 2147483647 w 429"/>
              <a:gd name="T75" fmla="*/ 2147483647 h 716"/>
              <a:gd name="T76" fmla="*/ 2147483647 w 429"/>
              <a:gd name="T77" fmla="*/ 2147483647 h 716"/>
              <a:gd name="T78" fmla="*/ 2147483647 w 429"/>
              <a:gd name="T79" fmla="*/ 2147483647 h 716"/>
              <a:gd name="T80" fmla="*/ 2147483647 w 429"/>
              <a:gd name="T81" fmla="*/ 2147483647 h 716"/>
              <a:gd name="T82" fmla="*/ 2147483647 w 429"/>
              <a:gd name="T83" fmla="*/ 2147483647 h 716"/>
              <a:gd name="T84" fmla="*/ 2147483647 w 429"/>
              <a:gd name="T85" fmla="*/ 2147483647 h 716"/>
              <a:gd name="T86" fmla="*/ 2147483647 w 429"/>
              <a:gd name="T87" fmla="*/ 2147483647 h 716"/>
              <a:gd name="T88" fmla="*/ 2147483647 w 429"/>
              <a:gd name="T89" fmla="*/ 2147483647 h 716"/>
              <a:gd name="T90" fmla="*/ 2147483647 w 429"/>
              <a:gd name="T91" fmla="*/ 2147483647 h 716"/>
              <a:gd name="T92" fmla="*/ 2147483647 w 429"/>
              <a:gd name="T93" fmla="*/ 2147483647 h 716"/>
              <a:gd name="T94" fmla="*/ 2147483647 w 429"/>
              <a:gd name="T95" fmla="*/ 2147483647 h 716"/>
              <a:gd name="T96" fmla="*/ 2147483647 w 429"/>
              <a:gd name="T97" fmla="*/ 2147483647 h 716"/>
              <a:gd name="T98" fmla="*/ 2147483647 w 429"/>
              <a:gd name="T99" fmla="*/ 2147483647 h 716"/>
              <a:gd name="T100" fmla="*/ 2147483647 w 429"/>
              <a:gd name="T101" fmla="*/ 2147483647 h 716"/>
              <a:gd name="T102" fmla="*/ 2147483647 w 429"/>
              <a:gd name="T103" fmla="*/ 2147483647 h 716"/>
              <a:gd name="T104" fmla="*/ 2147483647 w 429"/>
              <a:gd name="T105" fmla="*/ 2147483647 h 716"/>
              <a:gd name="T106" fmla="*/ 2147483647 w 429"/>
              <a:gd name="T107" fmla="*/ 2147483647 h 716"/>
              <a:gd name="T108" fmla="*/ 2147483647 w 429"/>
              <a:gd name="T109" fmla="*/ 2147483647 h 716"/>
              <a:gd name="T110" fmla="*/ 2147483647 w 429"/>
              <a:gd name="T111" fmla="*/ 2147483647 h 716"/>
              <a:gd name="T112" fmla="*/ 2147483647 w 429"/>
              <a:gd name="T113" fmla="*/ 2147483647 h 716"/>
              <a:gd name="T114" fmla="*/ 2147483647 w 429"/>
              <a:gd name="T115" fmla="*/ 2147483647 h 716"/>
              <a:gd name="T116" fmla="*/ 2147483647 w 429"/>
              <a:gd name="T117" fmla="*/ 2147483647 h 7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9"/>
              <a:gd name="T178" fmla="*/ 0 h 716"/>
              <a:gd name="T179" fmla="*/ 429 w 429"/>
              <a:gd name="T180" fmla="*/ 716 h 7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9" h="716">
                <a:moveTo>
                  <a:pt x="141" y="560"/>
                </a:moveTo>
                <a:lnTo>
                  <a:pt x="137" y="520"/>
                </a:lnTo>
                <a:lnTo>
                  <a:pt x="133" y="476"/>
                </a:lnTo>
                <a:lnTo>
                  <a:pt x="129" y="428"/>
                </a:lnTo>
                <a:lnTo>
                  <a:pt x="121" y="376"/>
                </a:lnTo>
                <a:lnTo>
                  <a:pt x="109" y="320"/>
                </a:lnTo>
                <a:lnTo>
                  <a:pt x="97" y="264"/>
                </a:lnTo>
                <a:lnTo>
                  <a:pt x="81" y="212"/>
                </a:lnTo>
                <a:lnTo>
                  <a:pt x="64" y="160"/>
                </a:lnTo>
                <a:lnTo>
                  <a:pt x="44" y="116"/>
                </a:lnTo>
                <a:lnTo>
                  <a:pt x="28" y="76"/>
                </a:lnTo>
                <a:lnTo>
                  <a:pt x="16" y="44"/>
                </a:lnTo>
                <a:lnTo>
                  <a:pt x="8" y="20"/>
                </a:lnTo>
                <a:lnTo>
                  <a:pt x="0" y="4"/>
                </a:lnTo>
                <a:lnTo>
                  <a:pt x="0" y="0"/>
                </a:lnTo>
                <a:lnTo>
                  <a:pt x="8" y="4"/>
                </a:lnTo>
                <a:lnTo>
                  <a:pt x="20" y="24"/>
                </a:lnTo>
                <a:lnTo>
                  <a:pt x="36" y="48"/>
                </a:lnTo>
                <a:lnTo>
                  <a:pt x="52" y="80"/>
                </a:lnTo>
                <a:lnTo>
                  <a:pt x="77" y="120"/>
                </a:lnTo>
                <a:lnTo>
                  <a:pt x="97" y="168"/>
                </a:lnTo>
                <a:lnTo>
                  <a:pt x="117" y="224"/>
                </a:lnTo>
                <a:lnTo>
                  <a:pt x="137" y="284"/>
                </a:lnTo>
                <a:lnTo>
                  <a:pt x="153" y="344"/>
                </a:lnTo>
                <a:lnTo>
                  <a:pt x="169" y="400"/>
                </a:lnTo>
                <a:lnTo>
                  <a:pt x="181" y="456"/>
                </a:lnTo>
                <a:lnTo>
                  <a:pt x="189" y="504"/>
                </a:lnTo>
                <a:lnTo>
                  <a:pt x="197" y="544"/>
                </a:lnTo>
                <a:lnTo>
                  <a:pt x="205" y="572"/>
                </a:lnTo>
                <a:lnTo>
                  <a:pt x="213" y="596"/>
                </a:lnTo>
                <a:lnTo>
                  <a:pt x="217" y="608"/>
                </a:lnTo>
                <a:lnTo>
                  <a:pt x="221" y="612"/>
                </a:lnTo>
                <a:lnTo>
                  <a:pt x="229" y="608"/>
                </a:lnTo>
                <a:lnTo>
                  <a:pt x="233" y="592"/>
                </a:lnTo>
                <a:lnTo>
                  <a:pt x="237" y="572"/>
                </a:lnTo>
                <a:lnTo>
                  <a:pt x="237" y="544"/>
                </a:lnTo>
                <a:lnTo>
                  <a:pt x="241" y="512"/>
                </a:lnTo>
                <a:lnTo>
                  <a:pt x="245" y="476"/>
                </a:lnTo>
                <a:lnTo>
                  <a:pt x="245" y="400"/>
                </a:lnTo>
                <a:lnTo>
                  <a:pt x="249" y="368"/>
                </a:lnTo>
                <a:lnTo>
                  <a:pt x="253" y="344"/>
                </a:lnTo>
                <a:lnTo>
                  <a:pt x="253" y="320"/>
                </a:lnTo>
                <a:lnTo>
                  <a:pt x="261" y="304"/>
                </a:lnTo>
                <a:lnTo>
                  <a:pt x="269" y="296"/>
                </a:lnTo>
                <a:lnTo>
                  <a:pt x="281" y="292"/>
                </a:lnTo>
                <a:lnTo>
                  <a:pt x="293" y="296"/>
                </a:lnTo>
                <a:lnTo>
                  <a:pt x="309" y="304"/>
                </a:lnTo>
                <a:lnTo>
                  <a:pt x="329" y="320"/>
                </a:lnTo>
                <a:lnTo>
                  <a:pt x="345" y="336"/>
                </a:lnTo>
                <a:lnTo>
                  <a:pt x="361" y="360"/>
                </a:lnTo>
                <a:lnTo>
                  <a:pt x="377" y="388"/>
                </a:lnTo>
                <a:lnTo>
                  <a:pt x="389" y="420"/>
                </a:lnTo>
                <a:lnTo>
                  <a:pt x="397" y="456"/>
                </a:lnTo>
                <a:lnTo>
                  <a:pt x="401" y="492"/>
                </a:lnTo>
                <a:lnTo>
                  <a:pt x="401" y="572"/>
                </a:lnTo>
                <a:lnTo>
                  <a:pt x="393" y="608"/>
                </a:lnTo>
                <a:lnTo>
                  <a:pt x="381" y="640"/>
                </a:lnTo>
                <a:lnTo>
                  <a:pt x="369" y="668"/>
                </a:lnTo>
                <a:lnTo>
                  <a:pt x="357" y="688"/>
                </a:lnTo>
                <a:lnTo>
                  <a:pt x="345" y="704"/>
                </a:lnTo>
                <a:lnTo>
                  <a:pt x="329" y="716"/>
                </a:lnTo>
                <a:lnTo>
                  <a:pt x="317" y="716"/>
                </a:lnTo>
                <a:lnTo>
                  <a:pt x="301" y="716"/>
                </a:lnTo>
                <a:lnTo>
                  <a:pt x="289" y="704"/>
                </a:lnTo>
                <a:lnTo>
                  <a:pt x="277" y="692"/>
                </a:lnTo>
                <a:lnTo>
                  <a:pt x="265" y="676"/>
                </a:lnTo>
                <a:lnTo>
                  <a:pt x="257" y="660"/>
                </a:lnTo>
                <a:lnTo>
                  <a:pt x="249" y="636"/>
                </a:lnTo>
                <a:lnTo>
                  <a:pt x="245" y="616"/>
                </a:lnTo>
                <a:lnTo>
                  <a:pt x="241" y="592"/>
                </a:lnTo>
                <a:lnTo>
                  <a:pt x="237" y="572"/>
                </a:lnTo>
                <a:lnTo>
                  <a:pt x="237" y="552"/>
                </a:lnTo>
                <a:lnTo>
                  <a:pt x="241" y="536"/>
                </a:lnTo>
                <a:lnTo>
                  <a:pt x="245" y="524"/>
                </a:lnTo>
                <a:lnTo>
                  <a:pt x="249" y="520"/>
                </a:lnTo>
                <a:lnTo>
                  <a:pt x="257" y="512"/>
                </a:lnTo>
                <a:lnTo>
                  <a:pt x="265" y="512"/>
                </a:lnTo>
                <a:lnTo>
                  <a:pt x="273" y="512"/>
                </a:lnTo>
                <a:lnTo>
                  <a:pt x="285" y="516"/>
                </a:lnTo>
                <a:lnTo>
                  <a:pt x="293" y="524"/>
                </a:lnTo>
                <a:lnTo>
                  <a:pt x="305" y="532"/>
                </a:lnTo>
                <a:lnTo>
                  <a:pt x="317" y="544"/>
                </a:lnTo>
                <a:lnTo>
                  <a:pt x="325" y="556"/>
                </a:lnTo>
                <a:lnTo>
                  <a:pt x="337" y="572"/>
                </a:lnTo>
                <a:lnTo>
                  <a:pt x="345" y="588"/>
                </a:lnTo>
                <a:lnTo>
                  <a:pt x="353" y="600"/>
                </a:lnTo>
                <a:lnTo>
                  <a:pt x="361" y="616"/>
                </a:lnTo>
                <a:lnTo>
                  <a:pt x="369" y="632"/>
                </a:lnTo>
                <a:lnTo>
                  <a:pt x="377" y="648"/>
                </a:lnTo>
                <a:lnTo>
                  <a:pt x="381" y="660"/>
                </a:lnTo>
                <a:lnTo>
                  <a:pt x="389" y="672"/>
                </a:lnTo>
                <a:lnTo>
                  <a:pt x="393" y="680"/>
                </a:lnTo>
                <a:lnTo>
                  <a:pt x="401" y="684"/>
                </a:lnTo>
                <a:lnTo>
                  <a:pt x="409" y="688"/>
                </a:lnTo>
                <a:lnTo>
                  <a:pt x="413" y="688"/>
                </a:lnTo>
                <a:lnTo>
                  <a:pt x="417" y="684"/>
                </a:lnTo>
                <a:lnTo>
                  <a:pt x="421" y="672"/>
                </a:lnTo>
                <a:lnTo>
                  <a:pt x="425" y="656"/>
                </a:lnTo>
                <a:lnTo>
                  <a:pt x="429" y="632"/>
                </a:lnTo>
                <a:lnTo>
                  <a:pt x="429" y="528"/>
                </a:lnTo>
                <a:lnTo>
                  <a:pt x="425" y="488"/>
                </a:lnTo>
                <a:lnTo>
                  <a:pt x="421" y="440"/>
                </a:lnTo>
                <a:lnTo>
                  <a:pt x="413" y="388"/>
                </a:lnTo>
                <a:lnTo>
                  <a:pt x="405" y="332"/>
                </a:lnTo>
                <a:lnTo>
                  <a:pt x="393" y="280"/>
                </a:lnTo>
                <a:lnTo>
                  <a:pt x="377" y="224"/>
                </a:lnTo>
                <a:lnTo>
                  <a:pt x="361" y="172"/>
                </a:lnTo>
                <a:lnTo>
                  <a:pt x="345" y="124"/>
                </a:lnTo>
                <a:lnTo>
                  <a:pt x="329" y="84"/>
                </a:lnTo>
                <a:lnTo>
                  <a:pt x="317" y="48"/>
                </a:lnTo>
                <a:lnTo>
                  <a:pt x="305" y="24"/>
                </a:lnTo>
                <a:lnTo>
                  <a:pt x="297" y="8"/>
                </a:lnTo>
                <a:lnTo>
                  <a:pt x="297" y="0"/>
                </a:lnTo>
                <a:lnTo>
                  <a:pt x="301" y="4"/>
                </a:lnTo>
                <a:lnTo>
                  <a:pt x="309" y="16"/>
                </a:lnTo>
                <a:lnTo>
                  <a:pt x="325" y="40"/>
                </a:lnTo>
                <a:lnTo>
                  <a:pt x="341" y="72"/>
                </a:lnTo>
                <a:lnTo>
                  <a:pt x="361" y="112"/>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548" name="Oval 278"/>
          <p:cNvSpPr>
            <a:spLocks noChangeArrowheads="1"/>
          </p:cNvSpPr>
          <p:nvPr/>
        </p:nvSpPr>
        <p:spPr bwMode="auto">
          <a:xfrm>
            <a:off x="5360988" y="4632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49" name="Oval 279"/>
          <p:cNvSpPr>
            <a:spLocks noChangeArrowheads="1"/>
          </p:cNvSpPr>
          <p:nvPr/>
        </p:nvSpPr>
        <p:spPr bwMode="auto">
          <a:xfrm>
            <a:off x="5392741" y="4709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0" name="Oval 280"/>
          <p:cNvSpPr>
            <a:spLocks noChangeArrowheads="1"/>
          </p:cNvSpPr>
          <p:nvPr/>
        </p:nvSpPr>
        <p:spPr bwMode="auto">
          <a:xfrm>
            <a:off x="5418138" y="47979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1" name="Oval 281"/>
          <p:cNvSpPr>
            <a:spLocks noChangeArrowheads="1"/>
          </p:cNvSpPr>
          <p:nvPr/>
        </p:nvSpPr>
        <p:spPr bwMode="auto">
          <a:xfrm>
            <a:off x="5443538" y="4886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2" name="Oval 282"/>
          <p:cNvSpPr>
            <a:spLocks noChangeArrowheads="1"/>
          </p:cNvSpPr>
          <p:nvPr/>
        </p:nvSpPr>
        <p:spPr bwMode="auto">
          <a:xfrm>
            <a:off x="5468938" y="49757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3" name="Oval 283"/>
          <p:cNvSpPr>
            <a:spLocks noChangeArrowheads="1"/>
          </p:cNvSpPr>
          <p:nvPr/>
        </p:nvSpPr>
        <p:spPr bwMode="auto">
          <a:xfrm>
            <a:off x="5487988" y="5058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4" name="Oval 284"/>
          <p:cNvSpPr>
            <a:spLocks noChangeArrowheads="1"/>
          </p:cNvSpPr>
          <p:nvPr/>
        </p:nvSpPr>
        <p:spPr bwMode="auto">
          <a:xfrm>
            <a:off x="5507041" y="51344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5" name="Oval 285"/>
          <p:cNvSpPr>
            <a:spLocks noChangeArrowheads="1"/>
          </p:cNvSpPr>
          <p:nvPr/>
        </p:nvSpPr>
        <p:spPr bwMode="auto">
          <a:xfrm>
            <a:off x="5519741" y="51979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6" name="Oval 286"/>
          <p:cNvSpPr>
            <a:spLocks noChangeArrowheads="1"/>
          </p:cNvSpPr>
          <p:nvPr/>
        </p:nvSpPr>
        <p:spPr bwMode="auto">
          <a:xfrm>
            <a:off x="5792788" y="4543921"/>
            <a:ext cx="71437"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7" name="Oval 287"/>
          <p:cNvSpPr>
            <a:spLocks noChangeArrowheads="1"/>
          </p:cNvSpPr>
          <p:nvPr/>
        </p:nvSpPr>
        <p:spPr bwMode="auto">
          <a:xfrm>
            <a:off x="5826126" y="46201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8" name="Oval 288"/>
          <p:cNvSpPr>
            <a:spLocks noChangeArrowheads="1"/>
          </p:cNvSpPr>
          <p:nvPr/>
        </p:nvSpPr>
        <p:spPr bwMode="auto">
          <a:xfrm>
            <a:off x="5857875" y="4709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9" name="Oval 289"/>
          <p:cNvSpPr>
            <a:spLocks noChangeArrowheads="1"/>
          </p:cNvSpPr>
          <p:nvPr/>
        </p:nvSpPr>
        <p:spPr bwMode="auto">
          <a:xfrm>
            <a:off x="5889628" y="4804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0" name="Oval 290"/>
          <p:cNvSpPr>
            <a:spLocks noChangeArrowheads="1"/>
          </p:cNvSpPr>
          <p:nvPr/>
        </p:nvSpPr>
        <p:spPr bwMode="auto">
          <a:xfrm>
            <a:off x="5915028" y="48995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1" name="Oval 291"/>
          <p:cNvSpPr>
            <a:spLocks noChangeArrowheads="1"/>
          </p:cNvSpPr>
          <p:nvPr/>
        </p:nvSpPr>
        <p:spPr bwMode="auto">
          <a:xfrm>
            <a:off x="5940425" y="49884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2" name="Oval 292"/>
          <p:cNvSpPr>
            <a:spLocks noChangeArrowheads="1"/>
          </p:cNvSpPr>
          <p:nvPr/>
        </p:nvSpPr>
        <p:spPr bwMode="auto">
          <a:xfrm>
            <a:off x="5959478" y="50773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3" name="Oval 293"/>
          <p:cNvSpPr>
            <a:spLocks noChangeArrowheads="1"/>
          </p:cNvSpPr>
          <p:nvPr/>
        </p:nvSpPr>
        <p:spPr bwMode="auto">
          <a:xfrm>
            <a:off x="5972178" y="51535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4" name="Oval 294"/>
          <p:cNvSpPr>
            <a:spLocks noChangeArrowheads="1"/>
          </p:cNvSpPr>
          <p:nvPr/>
        </p:nvSpPr>
        <p:spPr bwMode="auto">
          <a:xfrm>
            <a:off x="5984878" y="5217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5" name="Oval 295"/>
          <p:cNvSpPr>
            <a:spLocks noChangeArrowheads="1"/>
          </p:cNvSpPr>
          <p:nvPr/>
        </p:nvSpPr>
        <p:spPr bwMode="auto">
          <a:xfrm>
            <a:off x="5997578" y="52614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6" name="Oval 296"/>
          <p:cNvSpPr>
            <a:spLocks noChangeArrowheads="1"/>
          </p:cNvSpPr>
          <p:nvPr/>
        </p:nvSpPr>
        <p:spPr bwMode="auto">
          <a:xfrm>
            <a:off x="6245228" y="45312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7" name="Rectangle 297"/>
          <p:cNvSpPr>
            <a:spLocks noChangeArrowheads="1"/>
          </p:cNvSpPr>
          <p:nvPr/>
        </p:nvSpPr>
        <p:spPr bwMode="auto">
          <a:xfrm>
            <a:off x="5743578" y="3929559"/>
            <a:ext cx="506549" cy="276999"/>
          </a:xfrm>
          <a:prstGeom prst="rect">
            <a:avLst/>
          </a:prstGeom>
          <a:noFill/>
          <a:ln w="9525">
            <a:noFill/>
            <a:miter lim="800000"/>
            <a:headEnd/>
            <a:tailEnd/>
          </a:ln>
        </p:spPr>
        <p:txBody>
          <a:bodyPr wrap="none" lIns="0" tIns="0" rIns="0" bIns="0">
            <a:spAutoFit/>
          </a:bodyPr>
          <a:lstStyle/>
          <a:p>
            <a:r>
              <a:rPr lang="en-GB" dirty="0">
                <a:solidFill>
                  <a:srgbClr val="990033"/>
                </a:solidFill>
              </a:rPr>
              <a:t>action</a:t>
            </a:r>
          </a:p>
        </p:txBody>
      </p:sp>
      <p:sp>
        <p:nvSpPr>
          <p:cNvPr id="20568" name="Rectangle 298"/>
          <p:cNvSpPr>
            <a:spLocks noChangeArrowheads="1"/>
          </p:cNvSpPr>
          <p:nvPr/>
        </p:nvSpPr>
        <p:spPr bwMode="auto">
          <a:xfrm>
            <a:off x="5743578" y="6036171"/>
            <a:ext cx="512961" cy="153888"/>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solidFill>
                <a:srgbClr val="000000"/>
              </a:solidFill>
            </a:endParaRPr>
          </a:p>
        </p:txBody>
      </p:sp>
      <p:sp>
        <p:nvSpPr>
          <p:cNvPr id="20569" name="Rectangle 299"/>
          <p:cNvSpPr>
            <a:spLocks noChangeArrowheads="1"/>
          </p:cNvSpPr>
          <p:nvPr/>
        </p:nvSpPr>
        <p:spPr bwMode="auto">
          <a:xfrm rot="-5400000">
            <a:off x="4787244" y="4960453"/>
            <a:ext cx="464871" cy="138499"/>
          </a:xfrm>
          <a:prstGeom prst="rect">
            <a:avLst/>
          </a:prstGeom>
          <a:noFill/>
          <a:ln w="9525">
            <a:noFill/>
            <a:miter lim="800000"/>
            <a:headEnd/>
            <a:tailEnd/>
          </a:ln>
        </p:spPr>
        <p:txBody>
          <a:bodyPr wrap="none" lIns="0" tIns="0" rIns="0" bIns="0">
            <a:spAutoFit/>
          </a:bodyPr>
          <a:lstStyle/>
          <a:p>
            <a:r>
              <a:rPr lang="en-GB" sz="900">
                <a:solidFill>
                  <a:srgbClr val="000000"/>
                </a:solidFill>
              </a:rPr>
              <a:t>position (y)</a:t>
            </a:r>
            <a:endParaRPr lang="en-GB" sz="2400">
              <a:solidFill>
                <a:srgbClr val="000000"/>
              </a:solidFill>
            </a:endParaRPr>
          </a:p>
        </p:txBody>
      </p:sp>
      <p:cxnSp>
        <p:nvCxnSpPr>
          <p:cNvPr id="20641" name="AutoShape 197"/>
          <p:cNvCxnSpPr>
            <a:cxnSpLocks noChangeShapeType="1"/>
            <a:stCxn id="210" idx="0"/>
            <a:endCxn id="20644" idx="1"/>
          </p:cNvCxnSpPr>
          <p:nvPr/>
        </p:nvCxnSpPr>
        <p:spPr bwMode="auto">
          <a:xfrm rot="5400000" flipH="1" flipV="1">
            <a:off x="3857631" y="-208147"/>
            <a:ext cx="1257514" cy="2553403"/>
          </a:xfrm>
          <a:prstGeom prst="curvedConnector2">
            <a:avLst/>
          </a:prstGeom>
          <a:noFill/>
          <a:ln w="12700">
            <a:solidFill>
              <a:schemeClr val="tx2"/>
            </a:solidFill>
            <a:prstDash val="sysDot"/>
            <a:round/>
            <a:headEnd type="triangle" w="med" len="med"/>
            <a:tailEnd/>
          </a:ln>
        </p:spPr>
      </p:cxnSp>
      <p:grpSp>
        <p:nvGrpSpPr>
          <p:cNvPr id="4" name="Group 497"/>
          <p:cNvGrpSpPr>
            <a:grpSpLocks/>
          </p:cNvGrpSpPr>
          <p:nvPr/>
        </p:nvGrpSpPr>
        <p:grpSpPr bwMode="auto">
          <a:xfrm>
            <a:off x="6465168" y="1913335"/>
            <a:ext cx="1224136" cy="1152128"/>
            <a:chOff x="3044" y="584"/>
            <a:chExt cx="1021" cy="840"/>
          </a:xfrm>
        </p:grpSpPr>
        <p:sp>
          <p:nvSpPr>
            <p:cNvPr id="20652" name="Freeform 42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53" name="Freeform 42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54" name="Freeform 430"/>
            <p:cNvSpPr>
              <a:spLocks/>
            </p:cNvSpPr>
            <p:nvPr/>
          </p:nvSpPr>
          <p:spPr bwMode="auto">
            <a:xfrm>
              <a:off x="3044" y="584"/>
              <a:ext cx="508" cy="784"/>
            </a:xfrm>
            <a:custGeom>
              <a:avLst/>
              <a:gdLst>
                <a:gd name="T0" fmla="*/ 8 w 508"/>
                <a:gd name="T1" fmla="*/ 476 h 784"/>
                <a:gd name="T2" fmla="*/ 20 w 508"/>
                <a:gd name="T3" fmla="*/ 372 h 784"/>
                <a:gd name="T4" fmla="*/ 32 w 508"/>
                <a:gd name="T5" fmla="*/ 304 h 784"/>
                <a:gd name="T6" fmla="*/ 44 w 508"/>
                <a:gd name="T7" fmla="*/ 244 h 784"/>
                <a:gd name="T8" fmla="*/ 56 w 508"/>
                <a:gd name="T9" fmla="*/ 188 h 784"/>
                <a:gd name="T10" fmla="*/ 68 w 508"/>
                <a:gd name="T11" fmla="*/ 136 h 784"/>
                <a:gd name="T12" fmla="*/ 80 w 508"/>
                <a:gd name="T13" fmla="*/ 104 h 784"/>
                <a:gd name="T14" fmla="*/ 92 w 508"/>
                <a:gd name="T15" fmla="*/ 116 h 784"/>
                <a:gd name="T16" fmla="*/ 104 w 508"/>
                <a:gd name="T17" fmla="*/ 156 h 784"/>
                <a:gd name="T18" fmla="*/ 116 w 508"/>
                <a:gd name="T19" fmla="*/ 180 h 784"/>
                <a:gd name="T20" fmla="*/ 128 w 508"/>
                <a:gd name="T21" fmla="*/ 212 h 784"/>
                <a:gd name="T22" fmla="*/ 140 w 508"/>
                <a:gd name="T23" fmla="*/ 280 h 784"/>
                <a:gd name="T24" fmla="*/ 152 w 508"/>
                <a:gd name="T25" fmla="*/ 380 h 784"/>
                <a:gd name="T26" fmla="*/ 164 w 508"/>
                <a:gd name="T27" fmla="*/ 496 h 784"/>
                <a:gd name="T28" fmla="*/ 176 w 508"/>
                <a:gd name="T29" fmla="*/ 616 h 784"/>
                <a:gd name="T30" fmla="*/ 188 w 508"/>
                <a:gd name="T31" fmla="*/ 708 h 784"/>
                <a:gd name="T32" fmla="*/ 200 w 508"/>
                <a:gd name="T33" fmla="*/ 768 h 784"/>
                <a:gd name="T34" fmla="*/ 212 w 508"/>
                <a:gd name="T35" fmla="*/ 784 h 784"/>
                <a:gd name="T36" fmla="*/ 224 w 508"/>
                <a:gd name="T37" fmla="*/ 756 h 784"/>
                <a:gd name="T38" fmla="*/ 236 w 508"/>
                <a:gd name="T39" fmla="*/ 728 h 784"/>
                <a:gd name="T40" fmla="*/ 248 w 508"/>
                <a:gd name="T41" fmla="*/ 720 h 784"/>
                <a:gd name="T42" fmla="*/ 260 w 508"/>
                <a:gd name="T43" fmla="*/ 716 h 784"/>
                <a:gd name="T44" fmla="*/ 272 w 508"/>
                <a:gd name="T45" fmla="*/ 696 h 784"/>
                <a:gd name="T46" fmla="*/ 284 w 508"/>
                <a:gd name="T47" fmla="*/ 660 h 784"/>
                <a:gd name="T48" fmla="*/ 296 w 508"/>
                <a:gd name="T49" fmla="*/ 640 h 784"/>
                <a:gd name="T50" fmla="*/ 308 w 508"/>
                <a:gd name="T51" fmla="*/ 652 h 784"/>
                <a:gd name="T52" fmla="*/ 320 w 508"/>
                <a:gd name="T53" fmla="*/ 668 h 784"/>
                <a:gd name="T54" fmla="*/ 332 w 508"/>
                <a:gd name="T55" fmla="*/ 668 h 784"/>
                <a:gd name="T56" fmla="*/ 344 w 508"/>
                <a:gd name="T57" fmla="*/ 636 h 784"/>
                <a:gd name="T58" fmla="*/ 356 w 508"/>
                <a:gd name="T59" fmla="*/ 592 h 784"/>
                <a:gd name="T60" fmla="*/ 368 w 508"/>
                <a:gd name="T61" fmla="*/ 556 h 784"/>
                <a:gd name="T62" fmla="*/ 380 w 508"/>
                <a:gd name="T63" fmla="*/ 532 h 784"/>
                <a:gd name="T64" fmla="*/ 392 w 508"/>
                <a:gd name="T65" fmla="*/ 500 h 784"/>
                <a:gd name="T66" fmla="*/ 404 w 508"/>
                <a:gd name="T67" fmla="*/ 432 h 784"/>
                <a:gd name="T68" fmla="*/ 416 w 508"/>
                <a:gd name="T69" fmla="*/ 344 h 784"/>
                <a:gd name="T70" fmla="*/ 428 w 508"/>
                <a:gd name="T71" fmla="*/ 256 h 784"/>
                <a:gd name="T72" fmla="*/ 440 w 508"/>
                <a:gd name="T73" fmla="*/ 184 h 784"/>
                <a:gd name="T74" fmla="*/ 452 w 508"/>
                <a:gd name="T75" fmla="*/ 116 h 784"/>
                <a:gd name="T76" fmla="*/ 464 w 508"/>
                <a:gd name="T77" fmla="*/ 56 h 784"/>
                <a:gd name="T78" fmla="*/ 476 w 508"/>
                <a:gd name="T79" fmla="*/ 8 h 784"/>
                <a:gd name="T80" fmla="*/ 488 w 508"/>
                <a:gd name="T81" fmla="*/ 8 h 784"/>
                <a:gd name="T82" fmla="*/ 500 w 508"/>
                <a:gd name="T83" fmla="*/ 64 h 7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4"/>
                <a:gd name="T128" fmla="*/ 508 w 508"/>
                <a:gd name="T129" fmla="*/ 784 h 7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4">
                  <a:moveTo>
                    <a:pt x="0" y="616"/>
                  </a:moveTo>
                  <a:lnTo>
                    <a:pt x="4" y="528"/>
                  </a:lnTo>
                  <a:lnTo>
                    <a:pt x="8" y="476"/>
                  </a:lnTo>
                  <a:lnTo>
                    <a:pt x="12" y="432"/>
                  </a:lnTo>
                  <a:lnTo>
                    <a:pt x="16" y="400"/>
                  </a:lnTo>
                  <a:lnTo>
                    <a:pt x="20" y="372"/>
                  </a:lnTo>
                  <a:lnTo>
                    <a:pt x="24" y="348"/>
                  </a:lnTo>
                  <a:lnTo>
                    <a:pt x="28" y="324"/>
                  </a:lnTo>
                  <a:lnTo>
                    <a:pt x="32" y="304"/>
                  </a:lnTo>
                  <a:lnTo>
                    <a:pt x="36" y="284"/>
                  </a:lnTo>
                  <a:lnTo>
                    <a:pt x="40" y="264"/>
                  </a:lnTo>
                  <a:lnTo>
                    <a:pt x="44" y="244"/>
                  </a:lnTo>
                  <a:lnTo>
                    <a:pt x="48" y="224"/>
                  </a:lnTo>
                  <a:lnTo>
                    <a:pt x="52" y="204"/>
                  </a:lnTo>
                  <a:lnTo>
                    <a:pt x="56" y="188"/>
                  </a:lnTo>
                  <a:lnTo>
                    <a:pt x="60" y="172"/>
                  </a:lnTo>
                  <a:lnTo>
                    <a:pt x="64" y="152"/>
                  </a:lnTo>
                  <a:lnTo>
                    <a:pt x="68" y="136"/>
                  </a:lnTo>
                  <a:lnTo>
                    <a:pt x="72" y="120"/>
                  </a:lnTo>
                  <a:lnTo>
                    <a:pt x="76" y="112"/>
                  </a:lnTo>
                  <a:lnTo>
                    <a:pt x="80" y="104"/>
                  </a:lnTo>
                  <a:lnTo>
                    <a:pt x="84" y="100"/>
                  </a:lnTo>
                  <a:lnTo>
                    <a:pt x="88" y="104"/>
                  </a:lnTo>
                  <a:lnTo>
                    <a:pt x="92" y="116"/>
                  </a:lnTo>
                  <a:lnTo>
                    <a:pt x="96" y="132"/>
                  </a:lnTo>
                  <a:lnTo>
                    <a:pt x="100" y="144"/>
                  </a:lnTo>
                  <a:lnTo>
                    <a:pt x="104" y="156"/>
                  </a:lnTo>
                  <a:lnTo>
                    <a:pt x="108" y="164"/>
                  </a:lnTo>
                  <a:lnTo>
                    <a:pt x="112" y="172"/>
                  </a:lnTo>
                  <a:lnTo>
                    <a:pt x="116" y="180"/>
                  </a:lnTo>
                  <a:lnTo>
                    <a:pt x="120" y="188"/>
                  </a:lnTo>
                  <a:lnTo>
                    <a:pt x="124" y="200"/>
                  </a:lnTo>
                  <a:lnTo>
                    <a:pt x="128" y="212"/>
                  </a:lnTo>
                  <a:lnTo>
                    <a:pt x="132" y="232"/>
                  </a:lnTo>
                  <a:lnTo>
                    <a:pt x="136" y="252"/>
                  </a:lnTo>
                  <a:lnTo>
                    <a:pt x="140" y="280"/>
                  </a:lnTo>
                  <a:lnTo>
                    <a:pt x="144" y="308"/>
                  </a:lnTo>
                  <a:lnTo>
                    <a:pt x="148" y="344"/>
                  </a:lnTo>
                  <a:lnTo>
                    <a:pt x="152" y="380"/>
                  </a:lnTo>
                  <a:lnTo>
                    <a:pt x="156" y="416"/>
                  </a:lnTo>
                  <a:lnTo>
                    <a:pt x="160" y="456"/>
                  </a:lnTo>
                  <a:lnTo>
                    <a:pt x="164" y="496"/>
                  </a:lnTo>
                  <a:lnTo>
                    <a:pt x="168" y="536"/>
                  </a:lnTo>
                  <a:lnTo>
                    <a:pt x="172" y="576"/>
                  </a:lnTo>
                  <a:lnTo>
                    <a:pt x="176" y="616"/>
                  </a:lnTo>
                  <a:lnTo>
                    <a:pt x="180" y="648"/>
                  </a:lnTo>
                  <a:lnTo>
                    <a:pt x="184" y="680"/>
                  </a:lnTo>
                  <a:lnTo>
                    <a:pt x="188" y="708"/>
                  </a:lnTo>
                  <a:lnTo>
                    <a:pt x="192" y="732"/>
                  </a:lnTo>
                  <a:lnTo>
                    <a:pt x="196" y="752"/>
                  </a:lnTo>
                  <a:lnTo>
                    <a:pt x="200" y="768"/>
                  </a:lnTo>
                  <a:lnTo>
                    <a:pt x="204" y="780"/>
                  </a:lnTo>
                  <a:lnTo>
                    <a:pt x="208" y="784"/>
                  </a:lnTo>
                  <a:lnTo>
                    <a:pt x="212" y="784"/>
                  </a:lnTo>
                  <a:lnTo>
                    <a:pt x="216" y="776"/>
                  </a:lnTo>
                  <a:lnTo>
                    <a:pt x="220" y="768"/>
                  </a:lnTo>
                  <a:lnTo>
                    <a:pt x="224" y="756"/>
                  </a:lnTo>
                  <a:lnTo>
                    <a:pt x="228" y="744"/>
                  </a:lnTo>
                  <a:lnTo>
                    <a:pt x="232" y="732"/>
                  </a:lnTo>
                  <a:lnTo>
                    <a:pt x="236" y="728"/>
                  </a:lnTo>
                  <a:lnTo>
                    <a:pt x="240" y="724"/>
                  </a:lnTo>
                  <a:lnTo>
                    <a:pt x="244" y="720"/>
                  </a:lnTo>
                  <a:lnTo>
                    <a:pt x="248" y="720"/>
                  </a:lnTo>
                  <a:lnTo>
                    <a:pt x="252" y="720"/>
                  </a:lnTo>
                  <a:lnTo>
                    <a:pt x="256" y="720"/>
                  </a:lnTo>
                  <a:lnTo>
                    <a:pt x="260" y="716"/>
                  </a:lnTo>
                  <a:lnTo>
                    <a:pt x="264" y="712"/>
                  </a:lnTo>
                  <a:lnTo>
                    <a:pt x="268" y="704"/>
                  </a:lnTo>
                  <a:lnTo>
                    <a:pt x="272" y="696"/>
                  </a:lnTo>
                  <a:lnTo>
                    <a:pt x="276" y="684"/>
                  </a:lnTo>
                  <a:lnTo>
                    <a:pt x="280" y="672"/>
                  </a:lnTo>
                  <a:lnTo>
                    <a:pt x="284" y="660"/>
                  </a:lnTo>
                  <a:lnTo>
                    <a:pt x="288" y="648"/>
                  </a:lnTo>
                  <a:lnTo>
                    <a:pt x="292" y="640"/>
                  </a:lnTo>
                  <a:lnTo>
                    <a:pt x="296" y="640"/>
                  </a:lnTo>
                  <a:lnTo>
                    <a:pt x="300" y="640"/>
                  </a:lnTo>
                  <a:lnTo>
                    <a:pt x="304" y="644"/>
                  </a:lnTo>
                  <a:lnTo>
                    <a:pt x="308" y="652"/>
                  </a:lnTo>
                  <a:lnTo>
                    <a:pt x="312" y="656"/>
                  </a:lnTo>
                  <a:lnTo>
                    <a:pt x="316" y="664"/>
                  </a:lnTo>
                  <a:lnTo>
                    <a:pt x="320" y="668"/>
                  </a:lnTo>
                  <a:lnTo>
                    <a:pt x="324" y="672"/>
                  </a:lnTo>
                  <a:lnTo>
                    <a:pt x="328" y="672"/>
                  </a:lnTo>
                  <a:lnTo>
                    <a:pt x="332" y="668"/>
                  </a:lnTo>
                  <a:lnTo>
                    <a:pt x="336" y="660"/>
                  </a:lnTo>
                  <a:lnTo>
                    <a:pt x="340" y="648"/>
                  </a:lnTo>
                  <a:lnTo>
                    <a:pt x="344" y="636"/>
                  </a:lnTo>
                  <a:lnTo>
                    <a:pt x="348" y="620"/>
                  </a:lnTo>
                  <a:lnTo>
                    <a:pt x="352" y="604"/>
                  </a:lnTo>
                  <a:lnTo>
                    <a:pt x="356" y="592"/>
                  </a:lnTo>
                  <a:lnTo>
                    <a:pt x="360" y="576"/>
                  </a:lnTo>
                  <a:lnTo>
                    <a:pt x="364" y="568"/>
                  </a:lnTo>
                  <a:lnTo>
                    <a:pt x="368" y="556"/>
                  </a:lnTo>
                  <a:lnTo>
                    <a:pt x="372" y="548"/>
                  </a:lnTo>
                  <a:lnTo>
                    <a:pt x="376" y="540"/>
                  </a:lnTo>
                  <a:lnTo>
                    <a:pt x="380" y="532"/>
                  </a:lnTo>
                  <a:lnTo>
                    <a:pt x="384" y="524"/>
                  </a:lnTo>
                  <a:lnTo>
                    <a:pt x="388" y="512"/>
                  </a:lnTo>
                  <a:lnTo>
                    <a:pt x="392" y="500"/>
                  </a:lnTo>
                  <a:lnTo>
                    <a:pt x="396" y="480"/>
                  </a:lnTo>
                  <a:lnTo>
                    <a:pt x="400" y="460"/>
                  </a:lnTo>
                  <a:lnTo>
                    <a:pt x="404" y="432"/>
                  </a:lnTo>
                  <a:lnTo>
                    <a:pt x="408" y="404"/>
                  </a:lnTo>
                  <a:lnTo>
                    <a:pt x="412" y="376"/>
                  </a:lnTo>
                  <a:lnTo>
                    <a:pt x="416" y="344"/>
                  </a:lnTo>
                  <a:lnTo>
                    <a:pt x="420" y="316"/>
                  </a:lnTo>
                  <a:lnTo>
                    <a:pt x="424" y="284"/>
                  </a:lnTo>
                  <a:lnTo>
                    <a:pt x="428" y="256"/>
                  </a:lnTo>
                  <a:lnTo>
                    <a:pt x="432" y="232"/>
                  </a:lnTo>
                  <a:lnTo>
                    <a:pt x="436" y="204"/>
                  </a:lnTo>
                  <a:lnTo>
                    <a:pt x="440" y="184"/>
                  </a:lnTo>
                  <a:lnTo>
                    <a:pt x="444" y="160"/>
                  </a:lnTo>
                  <a:lnTo>
                    <a:pt x="448" y="140"/>
                  </a:lnTo>
                  <a:lnTo>
                    <a:pt x="452" y="116"/>
                  </a:lnTo>
                  <a:lnTo>
                    <a:pt x="456" y="96"/>
                  </a:lnTo>
                  <a:lnTo>
                    <a:pt x="460" y="76"/>
                  </a:lnTo>
                  <a:lnTo>
                    <a:pt x="464" y="56"/>
                  </a:lnTo>
                  <a:lnTo>
                    <a:pt x="468" y="36"/>
                  </a:lnTo>
                  <a:lnTo>
                    <a:pt x="472" y="20"/>
                  </a:lnTo>
                  <a:lnTo>
                    <a:pt x="476" y="8"/>
                  </a:lnTo>
                  <a:lnTo>
                    <a:pt x="480" y="0"/>
                  </a:lnTo>
                  <a:lnTo>
                    <a:pt x="484" y="0"/>
                  </a:lnTo>
                  <a:lnTo>
                    <a:pt x="488" y="8"/>
                  </a:lnTo>
                  <a:lnTo>
                    <a:pt x="492" y="20"/>
                  </a:lnTo>
                  <a:lnTo>
                    <a:pt x="496" y="40"/>
                  </a:lnTo>
                  <a:lnTo>
                    <a:pt x="500" y="64"/>
                  </a:lnTo>
                  <a:lnTo>
                    <a:pt x="504" y="92"/>
                  </a:lnTo>
                  <a:lnTo>
                    <a:pt x="508" y="116"/>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55" name="Freeform 43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56" name="Freeform 433"/>
            <p:cNvSpPr>
              <a:spLocks/>
            </p:cNvSpPr>
            <p:nvPr/>
          </p:nvSpPr>
          <p:spPr bwMode="auto">
            <a:xfrm>
              <a:off x="3044" y="676"/>
              <a:ext cx="508" cy="660"/>
            </a:xfrm>
            <a:custGeom>
              <a:avLst/>
              <a:gdLst>
                <a:gd name="T0" fmla="*/ 8 w 508"/>
                <a:gd name="T1" fmla="*/ 416 h 660"/>
                <a:gd name="T2" fmla="*/ 20 w 508"/>
                <a:gd name="T3" fmla="*/ 376 h 660"/>
                <a:gd name="T4" fmla="*/ 32 w 508"/>
                <a:gd name="T5" fmla="*/ 368 h 660"/>
                <a:gd name="T6" fmla="*/ 44 w 508"/>
                <a:gd name="T7" fmla="*/ 364 h 660"/>
                <a:gd name="T8" fmla="*/ 56 w 508"/>
                <a:gd name="T9" fmla="*/ 344 h 660"/>
                <a:gd name="T10" fmla="*/ 68 w 508"/>
                <a:gd name="T11" fmla="*/ 304 h 660"/>
                <a:gd name="T12" fmla="*/ 80 w 508"/>
                <a:gd name="T13" fmla="*/ 236 h 660"/>
                <a:gd name="T14" fmla="*/ 92 w 508"/>
                <a:gd name="T15" fmla="*/ 160 h 660"/>
                <a:gd name="T16" fmla="*/ 104 w 508"/>
                <a:gd name="T17" fmla="*/ 104 h 660"/>
                <a:gd name="T18" fmla="*/ 116 w 508"/>
                <a:gd name="T19" fmla="*/ 88 h 660"/>
                <a:gd name="T20" fmla="*/ 128 w 508"/>
                <a:gd name="T21" fmla="*/ 72 h 660"/>
                <a:gd name="T22" fmla="*/ 140 w 508"/>
                <a:gd name="T23" fmla="*/ 40 h 660"/>
                <a:gd name="T24" fmla="*/ 152 w 508"/>
                <a:gd name="T25" fmla="*/ 4 h 660"/>
                <a:gd name="T26" fmla="*/ 164 w 508"/>
                <a:gd name="T27" fmla="*/ 8 h 660"/>
                <a:gd name="T28" fmla="*/ 176 w 508"/>
                <a:gd name="T29" fmla="*/ 48 h 660"/>
                <a:gd name="T30" fmla="*/ 188 w 508"/>
                <a:gd name="T31" fmla="*/ 76 h 660"/>
                <a:gd name="T32" fmla="*/ 200 w 508"/>
                <a:gd name="T33" fmla="*/ 124 h 660"/>
                <a:gd name="T34" fmla="*/ 212 w 508"/>
                <a:gd name="T35" fmla="*/ 212 h 660"/>
                <a:gd name="T36" fmla="*/ 224 w 508"/>
                <a:gd name="T37" fmla="*/ 320 h 660"/>
                <a:gd name="T38" fmla="*/ 236 w 508"/>
                <a:gd name="T39" fmla="*/ 440 h 660"/>
                <a:gd name="T40" fmla="*/ 248 w 508"/>
                <a:gd name="T41" fmla="*/ 556 h 660"/>
                <a:gd name="T42" fmla="*/ 260 w 508"/>
                <a:gd name="T43" fmla="*/ 640 h 660"/>
                <a:gd name="T44" fmla="*/ 272 w 508"/>
                <a:gd name="T45" fmla="*/ 660 h 660"/>
                <a:gd name="T46" fmla="*/ 284 w 508"/>
                <a:gd name="T47" fmla="*/ 636 h 660"/>
                <a:gd name="T48" fmla="*/ 296 w 508"/>
                <a:gd name="T49" fmla="*/ 608 h 660"/>
                <a:gd name="T50" fmla="*/ 308 w 508"/>
                <a:gd name="T51" fmla="*/ 608 h 660"/>
                <a:gd name="T52" fmla="*/ 320 w 508"/>
                <a:gd name="T53" fmla="*/ 616 h 660"/>
                <a:gd name="T54" fmla="*/ 332 w 508"/>
                <a:gd name="T55" fmla="*/ 612 h 660"/>
                <a:gd name="T56" fmla="*/ 344 w 508"/>
                <a:gd name="T57" fmla="*/ 580 h 660"/>
                <a:gd name="T58" fmla="*/ 356 w 508"/>
                <a:gd name="T59" fmla="*/ 548 h 660"/>
                <a:gd name="T60" fmla="*/ 368 w 508"/>
                <a:gd name="T61" fmla="*/ 548 h 660"/>
                <a:gd name="T62" fmla="*/ 380 w 508"/>
                <a:gd name="T63" fmla="*/ 568 h 660"/>
                <a:gd name="T64" fmla="*/ 392 w 508"/>
                <a:gd name="T65" fmla="*/ 576 h 660"/>
                <a:gd name="T66" fmla="*/ 404 w 508"/>
                <a:gd name="T67" fmla="*/ 556 h 660"/>
                <a:gd name="T68" fmla="*/ 416 w 508"/>
                <a:gd name="T69" fmla="*/ 512 h 660"/>
                <a:gd name="T70" fmla="*/ 428 w 508"/>
                <a:gd name="T71" fmla="*/ 472 h 660"/>
                <a:gd name="T72" fmla="*/ 440 w 508"/>
                <a:gd name="T73" fmla="*/ 448 h 660"/>
                <a:gd name="T74" fmla="*/ 452 w 508"/>
                <a:gd name="T75" fmla="*/ 420 h 660"/>
                <a:gd name="T76" fmla="*/ 464 w 508"/>
                <a:gd name="T77" fmla="*/ 368 h 660"/>
                <a:gd name="T78" fmla="*/ 476 w 508"/>
                <a:gd name="T79" fmla="*/ 288 h 660"/>
                <a:gd name="T80" fmla="*/ 488 w 508"/>
                <a:gd name="T81" fmla="*/ 196 h 660"/>
                <a:gd name="T82" fmla="*/ 500 w 508"/>
                <a:gd name="T83" fmla="*/ 116 h 6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660"/>
                <a:gd name="T128" fmla="*/ 508 w 508"/>
                <a:gd name="T129" fmla="*/ 660 h 6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660">
                  <a:moveTo>
                    <a:pt x="0" y="524"/>
                  </a:moveTo>
                  <a:lnTo>
                    <a:pt x="4" y="452"/>
                  </a:lnTo>
                  <a:lnTo>
                    <a:pt x="8" y="416"/>
                  </a:lnTo>
                  <a:lnTo>
                    <a:pt x="12" y="396"/>
                  </a:lnTo>
                  <a:lnTo>
                    <a:pt x="16" y="384"/>
                  </a:lnTo>
                  <a:lnTo>
                    <a:pt x="20" y="376"/>
                  </a:lnTo>
                  <a:lnTo>
                    <a:pt x="24" y="372"/>
                  </a:lnTo>
                  <a:lnTo>
                    <a:pt x="28" y="368"/>
                  </a:lnTo>
                  <a:lnTo>
                    <a:pt x="32" y="368"/>
                  </a:lnTo>
                  <a:lnTo>
                    <a:pt x="36" y="368"/>
                  </a:lnTo>
                  <a:lnTo>
                    <a:pt x="40" y="364"/>
                  </a:lnTo>
                  <a:lnTo>
                    <a:pt x="44" y="364"/>
                  </a:lnTo>
                  <a:lnTo>
                    <a:pt x="48" y="360"/>
                  </a:lnTo>
                  <a:lnTo>
                    <a:pt x="52" y="352"/>
                  </a:lnTo>
                  <a:lnTo>
                    <a:pt x="56" y="344"/>
                  </a:lnTo>
                  <a:lnTo>
                    <a:pt x="60" y="336"/>
                  </a:lnTo>
                  <a:lnTo>
                    <a:pt x="64" y="320"/>
                  </a:lnTo>
                  <a:lnTo>
                    <a:pt x="68" y="304"/>
                  </a:lnTo>
                  <a:lnTo>
                    <a:pt x="72" y="284"/>
                  </a:lnTo>
                  <a:lnTo>
                    <a:pt x="76" y="260"/>
                  </a:lnTo>
                  <a:lnTo>
                    <a:pt x="80" y="236"/>
                  </a:lnTo>
                  <a:lnTo>
                    <a:pt x="84" y="208"/>
                  </a:lnTo>
                  <a:lnTo>
                    <a:pt x="88" y="184"/>
                  </a:lnTo>
                  <a:lnTo>
                    <a:pt x="92" y="160"/>
                  </a:lnTo>
                  <a:lnTo>
                    <a:pt x="96" y="136"/>
                  </a:lnTo>
                  <a:lnTo>
                    <a:pt x="100" y="116"/>
                  </a:lnTo>
                  <a:lnTo>
                    <a:pt x="104" y="104"/>
                  </a:lnTo>
                  <a:lnTo>
                    <a:pt x="108" y="96"/>
                  </a:lnTo>
                  <a:lnTo>
                    <a:pt x="112" y="92"/>
                  </a:lnTo>
                  <a:lnTo>
                    <a:pt x="116" y="88"/>
                  </a:lnTo>
                  <a:lnTo>
                    <a:pt x="120" y="84"/>
                  </a:lnTo>
                  <a:lnTo>
                    <a:pt x="124" y="76"/>
                  </a:lnTo>
                  <a:lnTo>
                    <a:pt x="128" y="72"/>
                  </a:lnTo>
                  <a:lnTo>
                    <a:pt x="132" y="64"/>
                  </a:lnTo>
                  <a:lnTo>
                    <a:pt x="136" y="56"/>
                  </a:lnTo>
                  <a:lnTo>
                    <a:pt x="140" y="40"/>
                  </a:lnTo>
                  <a:lnTo>
                    <a:pt x="144" y="28"/>
                  </a:lnTo>
                  <a:lnTo>
                    <a:pt x="148" y="12"/>
                  </a:lnTo>
                  <a:lnTo>
                    <a:pt x="152" y="4"/>
                  </a:lnTo>
                  <a:lnTo>
                    <a:pt x="156" y="0"/>
                  </a:lnTo>
                  <a:lnTo>
                    <a:pt x="160" y="0"/>
                  </a:lnTo>
                  <a:lnTo>
                    <a:pt x="164" y="8"/>
                  </a:lnTo>
                  <a:lnTo>
                    <a:pt x="168" y="20"/>
                  </a:lnTo>
                  <a:lnTo>
                    <a:pt x="172" y="36"/>
                  </a:lnTo>
                  <a:lnTo>
                    <a:pt x="176" y="48"/>
                  </a:lnTo>
                  <a:lnTo>
                    <a:pt x="180" y="56"/>
                  </a:lnTo>
                  <a:lnTo>
                    <a:pt x="184" y="64"/>
                  </a:lnTo>
                  <a:lnTo>
                    <a:pt x="188" y="76"/>
                  </a:lnTo>
                  <a:lnTo>
                    <a:pt x="192" y="88"/>
                  </a:lnTo>
                  <a:lnTo>
                    <a:pt x="196" y="104"/>
                  </a:lnTo>
                  <a:lnTo>
                    <a:pt x="200" y="124"/>
                  </a:lnTo>
                  <a:lnTo>
                    <a:pt x="204" y="148"/>
                  </a:lnTo>
                  <a:lnTo>
                    <a:pt x="208" y="180"/>
                  </a:lnTo>
                  <a:lnTo>
                    <a:pt x="212" y="212"/>
                  </a:lnTo>
                  <a:lnTo>
                    <a:pt x="216" y="244"/>
                  </a:lnTo>
                  <a:lnTo>
                    <a:pt x="220" y="280"/>
                  </a:lnTo>
                  <a:lnTo>
                    <a:pt x="224" y="320"/>
                  </a:lnTo>
                  <a:lnTo>
                    <a:pt x="228" y="356"/>
                  </a:lnTo>
                  <a:lnTo>
                    <a:pt x="232" y="396"/>
                  </a:lnTo>
                  <a:lnTo>
                    <a:pt x="236" y="440"/>
                  </a:lnTo>
                  <a:lnTo>
                    <a:pt x="240" y="480"/>
                  </a:lnTo>
                  <a:lnTo>
                    <a:pt x="244" y="520"/>
                  </a:lnTo>
                  <a:lnTo>
                    <a:pt x="248" y="556"/>
                  </a:lnTo>
                  <a:lnTo>
                    <a:pt x="252" y="592"/>
                  </a:lnTo>
                  <a:lnTo>
                    <a:pt x="256" y="620"/>
                  </a:lnTo>
                  <a:lnTo>
                    <a:pt x="260" y="640"/>
                  </a:lnTo>
                  <a:lnTo>
                    <a:pt x="264" y="656"/>
                  </a:lnTo>
                  <a:lnTo>
                    <a:pt x="268" y="660"/>
                  </a:lnTo>
                  <a:lnTo>
                    <a:pt x="272" y="660"/>
                  </a:lnTo>
                  <a:lnTo>
                    <a:pt x="276" y="656"/>
                  </a:lnTo>
                  <a:lnTo>
                    <a:pt x="280" y="648"/>
                  </a:lnTo>
                  <a:lnTo>
                    <a:pt x="284" y="636"/>
                  </a:lnTo>
                  <a:lnTo>
                    <a:pt x="288" y="624"/>
                  </a:lnTo>
                  <a:lnTo>
                    <a:pt x="292" y="612"/>
                  </a:lnTo>
                  <a:lnTo>
                    <a:pt x="296" y="608"/>
                  </a:lnTo>
                  <a:lnTo>
                    <a:pt x="300" y="604"/>
                  </a:lnTo>
                  <a:lnTo>
                    <a:pt x="304" y="604"/>
                  </a:lnTo>
                  <a:lnTo>
                    <a:pt x="308" y="608"/>
                  </a:lnTo>
                  <a:lnTo>
                    <a:pt x="312" y="612"/>
                  </a:lnTo>
                  <a:lnTo>
                    <a:pt x="316" y="616"/>
                  </a:lnTo>
                  <a:lnTo>
                    <a:pt x="320" y="616"/>
                  </a:lnTo>
                  <a:lnTo>
                    <a:pt x="324" y="616"/>
                  </a:lnTo>
                  <a:lnTo>
                    <a:pt x="328" y="616"/>
                  </a:lnTo>
                  <a:lnTo>
                    <a:pt x="332" y="612"/>
                  </a:lnTo>
                  <a:lnTo>
                    <a:pt x="336" y="604"/>
                  </a:lnTo>
                  <a:lnTo>
                    <a:pt x="340" y="592"/>
                  </a:lnTo>
                  <a:lnTo>
                    <a:pt x="344" y="580"/>
                  </a:lnTo>
                  <a:lnTo>
                    <a:pt x="348" y="568"/>
                  </a:lnTo>
                  <a:lnTo>
                    <a:pt x="352" y="556"/>
                  </a:lnTo>
                  <a:lnTo>
                    <a:pt x="356" y="548"/>
                  </a:lnTo>
                  <a:lnTo>
                    <a:pt x="360" y="544"/>
                  </a:lnTo>
                  <a:lnTo>
                    <a:pt x="364" y="544"/>
                  </a:lnTo>
                  <a:lnTo>
                    <a:pt x="368" y="548"/>
                  </a:lnTo>
                  <a:lnTo>
                    <a:pt x="372" y="552"/>
                  </a:lnTo>
                  <a:lnTo>
                    <a:pt x="376" y="560"/>
                  </a:lnTo>
                  <a:lnTo>
                    <a:pt x="380" y="568"/>
                  </a:lnTo>
                  <a:lnTo>
                    <a:pt x="384" y="572"/>
                  </a:lnTo>
                  <a:lnTo>
                    <a:pt x="388" y="576"/>
                  </a:lnTo>
                  <a:lnTo>
                    <a:pt x="392" y="576"/>
                  </a:lnTo>
                  <a:lnTo>
                    <a:pt x="396" y="572"/>
                  </a:lnTo>
                  <a:lnTo>
                    <a:pt x="400" y="568"/>
                  </a:lnTo>
                  <a:lnTo>
                    <a:pt x="404" y="556"/>
                  </a:lnTo>
                  <a:lnTo>
                    <a:pt x="408" y="540"/>
                  </a:lnTo>
                  <a:lnTo>
                    <a:pt x="412" y="528"/>
                  </a:lnTo>
                  <a:lnTo>
                    <a:pt x="416" y="512"/>
                  </a:lnTo>
                  <a:lnTo>
                    <a:pt x="420" y="496"/>
                  </a:lnTo>
                  <a:lnTo>
                    <a:pt x="424" y="484"/>
                  </a:lnTo>
                  <a:lnTo>
                    <a:pt x="428" y="472"/>
                  </a:lnTo>
                  <a:lnTo>
                    <a:pt x="432" y="464"/>
                  </a:lnTo>
                  <a:lnTo>
                    <a:pt x="436" y="456"/>
                  </a:lnTo>
                  <a:lnTo>
                    <a:pt x="440" y="448"/>
                  </a:lnTo>
                  <a:lnTo>
                    <a:pt x="444" y="440"/>
                  </a:lnTo>
                  <a:lnTo>
                    <a:pt x="448" y="432"/>
                  </a:lnTo>
                  <a:lnTo>
                    <a:pt x="452" y="420"/>
                  </a:lnTo>
                  <a:lnTo>
                    <a:pt x="456" y="408"/>
                  </a:lnTo>
                  <a:lnTo>
                    <a:pt x="460" y="392"/>
                  </a:lnTo>
                  <a:lnTo>
                    <a:pt x="464" y="368"/>
                  </a:lnTo>
                  <a:lnTo>
                    <a:pt x="468" y="344"/>
                  </a:lnTo>
                  <a:lnTo>
                    <a:pt x="472" y="316"/>
                  </a:lnTo>
                  <a:lnTo>
                    <a:pt x="476" y="288"/>
                  </a:lnTo>
                  <a:lnTo>
                    <a:pt x="480" y="256"/>
                  </a:lnTo>
                  <a:lnTo>
                    <a:pt x="484" y="228"/>
                  </a:lnTo>
                  <a:lnTo>
                    <a:pt x="488" y="196"/>
                  </a:lnTo>
                  <a:lnTo>
                    <a:pt x="492" y="168"/>
                  </a:lnTo>
                  <a:lnTo>
                    <a:pt x="496" y="140"/>
                  </a:lnTo>
                  <a:lnTo>
                    <a:pt x="500" y="116"/>
                  </a:lnTo>
                  <a:lnTo>
                    <a:pt x="504" y="96"/>
                  </a:lnTo>
                  <a:lnTo>
                    <a:pt x="508" y="7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57" name="Freeform 43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58" name="Freeform 43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59" name="Freeform 437"/>
            <p:cNvSpPr>
              <a:spLocks/>
            </p:cNvSpPr>
            <p:nvPr/>
          </p:nvSpPr>
          <p:spPr bwMode="auto">
            <a:xfrm>
              <a:off x="3552" y="608"/>
              <a:ext cx="513" cy="772"/>
            </a:xfrm>
            <a:custGeom>
              <a:avLst/>
              <a:gdLst>
                <a:gd name="T0" fmla="*/ 12 w 513"/>
                <a:gd name="T1" fmla="*/ 496 h 772"/>
                <a:gd name="T2" fmla="*/ 24 w 513"/>
                <a:gd name="T3" fmla="*/ 464 h 772"/>
                <a:gd name="T4" fmla="*/ 36 w 513"/>
                <a:gd name="T5" fmla="*/ 424 h 772"/>
                <a:gd name="T6" fmla="*/ 48 w 513"/>
                <a:gd name="T7" fmla="*/ 356 h 772"/>
                <a:gd name="T8" fmla="*/ 60 w 513"/>
                <a:gd name="T9" fmla="*/ 268 h 772"/>
                <a:gd name="T10" fmla="*/ 72 w 513"/>
                <a:gd name="T11" fmla="*/ 188 h 772"/>
                <a:gd name="T12" fmla="*/ 85 w 513"/>
                <a:gd name="T13" fmla="*/ 140 h 772"/>
                <a:gd name="T14" fmla="*/ 97 w 513"/>
                <a:gd name="T15" fmla="*/ 116 h 772"/>
                <a:gd name="T16" fmla="*/ 109 w 513"/>
                <a:gd name="T17" fmla="*/ 64 h 772"/>
                <a:gd name="T18" fmla="*/ 121 w 513"/>
                <a:gd name="T19" fmla="*/ 12 h 772"/>
                <a:gd name="T20" fmla="*/ 133 w 513"/>
                <a:gd name="T21" fmla="*/ 4 h 772"/>
                <a:gd name="T22" fmla="*/ 145 w 513"/>
                <a:gd name="T23" fmla="*/ 52 h 772"/>
                <a:gd name="T24" fmla="*/ 157 w 513"/>
                <a:gd name="T25" fmla="*/ 132 h 772"/>
                <a:gd name="T26" fmla="*/ 169 w 513"/>
                <a:gd name="T27" fmla="*/ 220 h 772"/>
                <a:gd name="T28" fmla="*/ 181 w 513"/>
                <a:gd name="T29" fmla="*/ 320 h 772"/>
                <a:gd name="T30" fmla="*/ 193 w 513"/>
                <a:gd name="T31" fmla="*/ 424 h 772"/>
                <a:gd name="T32" fmla="*/ 205 w 513"/>
                <a:gd name="T33" fmla="*/ 548 h 772"/>
                <a:gd name="T34" fmla="*/ 217 w 513"/>
                <a:gd name="T35" fmla="*/ 664 h 772"/>
                <a:gd name="T36" fmla="*/ 229 w 513"/>
                <a:gd name="T37" fmla="*/ 748 h 772"/>
                <a:gd name="T38" fmla="*/ 241 w 513"/>
                <a:gd name="T39" fmla="*/ 772 h 772"/>
                <a:gd name="T40" fmla="*/ 253 w 513"/>
                <a:gd name="T41" fmla="*/ 740 h 772"/>
                <a:gd name="T42" fmla="*/ 265 w 513"/>
                <a:gd name="T43" fmla="*/ 704 h 772"/>
                <a:gd name="T44" fmla="*/ 277 w 513"/>
                <a:gd name="T45" fmla="*/ 692 h 772"/>
                <a:gd name="T46" fmla="*/ 289 w 513"/>
                <a:gd name="T47" fmla="*/ 696 h 772"/>
                <a:gd name="T48" fmla="*/ 301 w 513"/>
                <a:gd name="T49" fmla="*/ 692 h 772"/>
                <a:gd name="T50" fmla="*/ 313 w 513"/>
                <a:gd name="T51" fmla="*/ 656 h 772"/>
                <a:gd name="T52" fmla="*/ 325 w 513"/>
                <a:gd name="T53" fmla="*/ 624 h 772"/>
                <a:gd name="T54" fmla="*/ 337 w 513"/>
                <a:gd name="T55" fmla="*/ 616 h 772"/>
                <a:gd name="T56" fmla="*/ 349 w 513"/>
                <a:gd name="T57" fmla="*/ 636 h 772"/>
                <a:gd name="T58" fmla="*/ 361 w 513"/>
                <a:gd name="T59" fmla="*/ 648 h 772"/>
                <a:gd name="T60" fmla="*/ 373 w 513"/>
                <a:gd name="T61" fmla="*/ 632 h 772"/>
                <a:gd name="T62" fmla="*/ 385 w 513"/>
                <a:gd name="T63" fmla="*/ 588 h 772"/>
                <a:gd name="T64" fmla="*/ 397 w 513"/>
                <a:gd name="T65" fmla="*/ 544 h 772"/>
                <a:gd name="T66" fmla="*/ 409 w 513"/>
                <a:gd name="T67" fmla="*/ 520 h 772"/>
                <a:gd name="T68" fmla="*/ 421 w 513"/>
                <a:gd name="T69" fmla="*/ 496 h 772"/>
                <a:gd name="T70" fmla="*/ 433 w 513"/>
                <a:gd name="T71" fmla="*/ 468 h 772"/>
                <a:gd name="T72" fmla="*/ 445 w 513"/>
                <a:gd name="T73" fmla="*/ 428 h 772"/>
                <a:gd name="T74" fmla="*/ 457 w 513"/>
                <a:gd name="T75" fmla="*/ 364 h 772"/>
                <a:gd name="T76" fmla="*/ 469 w 513"/>
                <a:gd name="T77" fmla="*/ 276 h 772"/>
                <a:gd name="T78" fmla="*/ 481 w 513"/>
                <a:gd name="T79" fmla="*/ 196 h 772"/>
                <a:gd name="T80" fmla="*/ 493 w 513"/>
                <a:gd name="T81" fmla="*/ 144 h 772"/>
                <a:gd name="T82" fmla="*/ 505 w 513"/>
                <a:gd name="T83" fmla="*/ 116 h 7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72"/>
                <a:gd name="T128" fmla="*/ 513 w 513"/>
                <a:gd name="T129" fmla="*/ 772 h 7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72">
                  <a:moveTo>
                    <a:pt x="0" y="512"/>
                  </a:moveTo>
                  <a:lnTo>
                    <a:pt x="8" y="504"/>
                  </a:lnTo>
                  <a:lnTo>
                    <a:pt x="12" y="496"/>
                  </a:lnTo>
                  <a:lnTo>
                    <a:pt x="16" y="484"/>
                  </a:lnTo>
                  <a:lnTo>
                    <a:pt x="20" y="476"/>
                  </a:lnTo>
                  <a:lnTo>
                    <a:pt x="24" y="464"/>
                  </a:lnTo>
                  <a:lnTo>
                    <a:pt x="28" y="452"/>
                  </a:lnTo>
                  <a:lnTo>
                    <a:pt x="32" y="440"/>
                  </a:lnTo>
                  <a:lnTo>
                    <a:pt x="36" y="424"/>
                  </a:lnTo>
                  <a:lnTo>
                    <a:pt x="40" y="404"/>
                  </a:lnTo>
                  <a:lnTo>
                    <a:pt x="44" y="380"/>
                  </a:lnTo>
                  <a:lnTo>
                    <a:pt x="48" y="356"/>
                  </a:lnTo>
                  <a:lnTo>
                    <a:pt x="52" y="328"/>
                  </a:lnTo>
                  <a:lnTo>
                    <a:pt x="56" y="300"/>
                  </a:lnTo>
                  <a:lnTo>
                    <a:pt x="60" y="268"/>
                  </a:lnTo>
                  <a:lnTo>
                    <a:pt x="64" y="240"/>
                  </a:lnTo>
                  <a:lnTo>
                    <a:pt x="68" y="216"/>
                  </a:lnTo>
                  <a:lnTo>
                    <a:pt x="72" y="188"/>
                  </a:lnTo>
                  <a:lnTo>
                    <a:pt x="76" y="168"/>
                  </a:lnTo>
                  <a:lnTo>
                    <a:pt x="81" y="152"/>
                  </a:lnTo>
                  <a:lnTo>
                    <a:pt x="85" y="140"/>
                  </a:lnTo>
                  <a:lnTo>
                    <a:pt x="89" y="132"/>
                  </a:lnTo>
                  <a:lnTo>
                    <a:pt x="93" y="124"/>
                  </a:lnTo>
                  <a:lnTo>
                    <a:pt x="97" y="116"/>
                  </a:lnTo>
                  <a:lnTo>
                    <a:pt x="101" y="100"/>
                  </a:lnTo>
                  <a:lnTo>
                    <a:pt x="105" y="84"/>
                  </a:lnTo>
                  <a:lnTo>
                    <a:pt x="109" y="64"/>
                  </a:lnTo>
                  <a:lnTo>
                    <a:pt x="113" y="44"/>
                  </a:lnTo>
                  <a:lnTo>
                    <a:pt x="117" y="28"/>
                  </a:lnTo>
                  <a:lnTo>
                    <a:pt x="121" y="12"/>
                  </a:lnTo>
                  <a:lnTo>
                    <a:pt x="125" y="4"/>
                  </a:lnTo>
                  <a:lnTo>
                    <a:pt x="129" y="0"/>
                  </a:lnTo>
                  <a:lnTo>
                    <a:pt x="133" y="4"/>
                  </a:lnTo>
                  <a:lnTo>
                    <a:pt x="137" y="12"/>
                  </a:lnTo>
                  <a:lnTo>
                    <a:pt x="141" y="28"/>
                  </a:lnTo>
                  <a:lnTo>
                    <a:pt x="145" y="52"/>
                  </a:lnTo>
                  <a:lnTo>
                    <a:pt x="149" y="76"/>
                  </a:lnTo>
                  <a:lnTo>
                    <a:pt x="153" y="104"/>
                  </a:lnTo>
                  <a:lnTo>
                    <a:pt x="157" y="132"/>
                  </a:lnTo>
                  <a:lnTo>
                    <a:pt x="161" y="160"/>
                  </a:lnTo>
                  <a:lnTo>
                    <a:pt x="165" y="188"/>
                  </a:lnTo>
                  <a:lnTo>
                    <a:pt x="169" y="220"/>
                  </a:lnTo>
                  <a:lnTo>
                    <a:pt x="173" y="252"/>
                  </a:lnTo>
                  <a:lnTo>
                    <a:pt x="177" y="284"/>
                  </a:lnTo>
                  <a:lnTo>
                    <a:pt x="181" y="320"/>
                  </a:lnTo>
                  <a:lnTo>
                    <a:pt x="185" y="352"/>
                  </a:lnTo>
                  <a:lnTo>
                    <a:pt x="189" y="388"/>
                  </a:lnTo>
                  <a:lnTo>
                    <a:pt x="193" y="424"/>
                  </a:lnTo>
                  <a:lnTo>
                    <a:pt x="197" y="464"/>
                  </a:lnTo>
                  <a:lnTo>
                    <a:pt x="201" y="504"/>
                  </a:lnTo>
                  <a:lnTo>
                    <a:pt x="205" y="548"/>
                  </a:lnTo>
                  <a:lnTo>
                    <a:pt x="209" y="588"/>
                  </a:lnTo>
                  <a:lnTo>
                    <a:pt x="213" y="628"/>
                  </a:lnTo>
                  <a:lnTo>
                    <a:pt x="217" y="664"/>
                  </a:lnTo>
                  <a:lnTo>
                    <a:pt x="221" y="696"/>
                  </a:lnTo>
                  <a:lnTo>
                    <a:pt x="225" y="724"/>
                  </a:lnTo>
                  <a:lnTo>
                    <a:pt x="229" y="748"/>
                  </a:lnTo>
                  <a:lnTo>
                    <a:pt x="233" y="760"/>
                  </a:lnTo>
                  <a:lnTo>
                    <a:pt x="237" y="772"/>
                  </a:lnTo>
                  <a:lnTo>
                    <a:pt x="241" y="772"/>
                  </a:lnTo>
                  <a:lnTo>
                    <a:pt x="245" y="764"/>
                  </a:lnTo>
                  <a:lnTo>
                    <a:pt x="249" y="756"/>
                  </a:lnTo>
                  <a:lnTo>
                    <a:pt x="253" y="740"/>
                  </a:lnTo>
                  <a:lnTo>
                    <a:pt x="257" y="728"/>
                  </a:lnTo>
                  <a:lnTo>
                    <a:pt x="261" y="712"/>
                  </a:lnTo>
                  <a:lnTo>
                    <a:pt x="265" y="704"/>
                  </a:lnTo>
                  <a:lnTo>
                    <a:pt x="269" y="696"/>
                  </a:lnTo>
                  <a:lnTo>
                    <a:pt x="273" y="692"/>
                  </a:lnTo>
                  <a:lnTo>
                    <a:pt x="277" y="692"/>
                  </a:lnTo>
                  <a:lnTo>
                    <a:pt x="281" y="692"/>
                  </a:lnTo>
                  <a:lnTo>
                    <a:pt x="285" y="696"/>
                  </a:lnTo>
                  <a:lnTo>
                    <a:pt x="289" y="696"/>
                  </a:lnTo>
                  <a:lnTo>
                    <a:pt x="293" y="696"/>
                  </a:lnTo>
                  <a:lnTo>
                    <a:pt x="297" y="696"/>
                  </a:lnTo>
                  <a:lnTo>
                    <a:pt x="301" y="692"/>
                  </a:lnTo>
                  <a:lnTo>
                    <a:pt x="305" y="680"/>
                  </a:lnTo>
                  <a:lnTo>
                    <a:pt x="309" y="672"/>
                  </a:lnTo>
                  <a:lnTo>
                    <a:pt x="313" y="656"/>
                  </a:lnTo>
                  <a:lnTo>
                    <a:pt x="317" y="644"/>
                  </a:lnTo>
                  <a:lnTo>
                    <a:pt x="321" y="632"/>
                  </a:lnTo>
                  <a:lnTo>
                    <a:pt x="325" y="624"/>
                  </a:lnTo>
                  <a:lnTo>
                    <a:pt x="329" y="616"/>
                  </a:lnTo>
                  <a:lnTo>
                    <a:pt x="333" y="616"/>
                  </a:lnTo>
                  <a:lnTo>
                    <a:pt x="337" y="616"/>
                  </a:lnTo>
                  <a:lnTo>
                    <a:pt x="341" y="624"/>
                  </a:lnTo>
                  <a:lnTo>
                    <a:pt x="345" y="628"/>
                  </a:lnTo>
                  <a:lnTo>
                    <a:pt x="349" y="636"/>
                  </a:lnTo>
                  <a:lnTo>
                    <a:pt x="353" y="644"/>
                  </a:lnTo>
                  <a:lnTo>
                    <a:pt x="357" y="648"/>
                  </a:lnTo>
                  <a:lnTo>
                    <a:pt x="361" y="648"/>
                  </a:lnTo>
                  <a:lnTo>
                    <a:pt x="365" y="648"/>
                  </a:lnTo>
                  <a:lnTo>
                    <a:pt x="369" y="640"/>
                  </a:lnTo>
                  <a:lnTo>
                    <a:pt x="373" y="632"/>
                  </a:lnTo>
                  <a:lnTo>
                    <a:pt x="377" y="616"/>
                  </a:lnTo>
                  <a:lnTo>
                    <a:pt x="381" y="600"/>
                  </a:lnTo>
                  <a:lnTo>
                    <a:pt x="385" y="588"/>
                  </a:lnTo>
                  <a:lnTo>
                    <a:pt x="389" y="572"/>
                  </a:lnTo>
                  <a:lnTo>
                    <a:pt x="393" y="556"/>
                  </a:lnTo>
                  <a:lnTo>
                    <a:pt x="397" y="544"/>
                  </a:lnTo>
                  <a:lnTo>
                    <a:pt x="401" y="536"/>
                  </a:lnTo>
                  <a:lnTo>
                    <a:pt x="405" y="528"/>
                  </a:lnTo>
                  <a:lnTo>
                    <a:pt x="409" y="520"/>
                  </a:lnTo>
                  <a:lnTo>
                    <a:pt x="413" y="512"/>
                  </a:lnTo>
                  <a:lnTo>
                    <a:pt x="417" y="504"/>
                  </a:lnTo>
                  <a:lnTo>
                    <a:pt x="421" y="496"/>
                  </a:lnTo>
                  <a:lnTo>
                    <a:pt x="425" y="488"/>
                  </a:lnTo>
                  <a:lnTo>
                    <a:pt x="429" y="480"/>
                  </a:lnTo>
                  <a:lnTo>
                    <a:pt x="433" y="468"/>
                  </a:lnTo>
                  <a:lnTo>
                    <a:pt x="437" y="456"/>
                  </a:lnTo>
                  <a:lnTo>
                    <a:pt x="441" y="444"/>
                  </a:lnTo>
                  <a:lnTo>
                    <a:pt x="445" y="428"/>
                  </a:lnTo>
                  <a:lnTo>
                    <a:pt x="449" y="412"/>
                  </a:lnTo>
                  <a:lnTo>
                    <a:pt x="453" y="388"/>
                  </a:lnTo>
                  <a:lnTo>
                    <a:pt x="457" y="364"/>
                  </a:lnTo>
                  <a:lnTo>
                    <a:pt x="461" y="336"/>
                  </a:lnTo>
                  <a:lnTo>
                    <a:pt x="465" y="308"/>
                  </a:lnTo>
                  <a:lnTo>
                    <a:pt x="469" y="276"/>
                  </a:lnTo>
                  <a:lnTo>
                    <a:pt x="473" y="248"/>
                  </a:lnTo>
                  <a:lnTo>
                    <a:pt x="477" y="220"/>
                  </a:lnTo>
                  <a:lnTo>
                    <a:pt x="481" y="196"/>
                  </a:lnTo>
                  <a:lnTo>
                    <a:pt x="485" y="172"/>
                  </a:lnTo>
                  <a:lnTo>
                    <a:pt x="489" y="156"/>
                  </a:lnTo>
                  <a:lnTo>
                    <a:pt x="493" y="144"/>
                  </a:lnTo>
                  <a:lnTo>
                    <a:pt x="497" y="132"/>
                  </a:lnTo>
                  <a:lnTo>
                    <a:pt x="501" y="128"/>
                  </a:lnTo>
                  <a:lnTo>
                    <a:pt x="505" y="116"/>
                  </a:lnTo>
                  <a:lnTo>
                    <a:pt x="509" y="104"/>
                  </a:lnTo>
                  <a:lnTo>
                    <a:pt x="513" y="88"/>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60" name="Freeform 43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61" name="Freeform 44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62" name="Freeform 44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0" cap="rnd">
              <a:solidFill>
                <a:srgbClr val="FF0000"/>
              </a:solidFill>
              <a:prstDash val="sysDot"/>
              <a:round/>
              <a:headEnd/>
              <a:tailEnd/>
            </a:ln>
          </p:spPr>
          <p:txBody>
            <a:bodyPr/>
            <a:lstStyle/>
            <a:p>
              <a:endParaRPr lang="en-US">
                <a:solidFill>
                  <a:srgbClr val="000000"/>
                </a:solidFill>
              </a:endParaRPr>
            </a:p>
          </p:txBody>
        </p:sp>
        <p:sp>
          <p:nvSpPr>
            <p:cNvPr id="20663" name="Freeform 44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0" cap="rnd">
              <a:solidFill>
                <a:srgbClr val="FF0000"/>
              </a:solidFill>
              <a:prstDash val="sysDot"/>
              <a:round/>
              <a:headEnd/>
              <a:tailEnd/>
            </a:ln>
          </p:spPr>
          <p:txBody>
            <a:bodyPr/>
            <a:lstStyle/>
            <a:p>
              <a:endParaRPr lang="en-US">
                <a:solidFill>
                  <a:srgbClr val="000000"/>
                </a:solidFill>
              </a:endParaRPr>
            </a:p>
          </p:txBody>
        </p:sp>
        <p:sp>
          <p:nvSpPr>
            <p:cNvPr id="20664" name="Freeform 47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65" name="Freeform 47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66" name="Freeform 48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67" name="Freeform 48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68" name="Freeform 48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69" name="Freeform 48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70" name="Freeform 49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71" name="Freeform 49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28575" cap="rnd">
              <a:solidFill>
                <a:srgbClr val="FF0000"/>
              </a:solidFill>
              <a:prstDash val="sysDot"/>
              <a:round/>
              <a:headEnd/>
              <a:tailEnd/>
            </a:ln>
          </p:spPr>
          <p:txBody>
            <a:bodyPr/>
            <a:lstStyle/>
            <a:p>
              <a:endParaRPr lang="en-US">
                <a:solidFill>
                  <a:srgbClr val="000000"/>
                </a:solidFill>
              </a:endParaRPr>
            </a:p>
          </p:txBody>
        </p:sp>
        <p:sp>
          <p:nvSpPr>
            <p:cNvPr id="20672" name="Freeform 49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28575" cap="rnd">
              <a:solidFill>
                <a:srgbClr val="FF0000"/>
              </a:solidFill>
              <a:prstDash val="sysDot"/>
              <a:round/>
              <a:headEnd/>
              <a:tailEnd/>
            </a:ln>
          </p:spPr>
          <p:txBody>
            <a:bodyPr/>
            <a:lstStyle/>
            <a:p>
              <a:endParaRPr lang="en-US">
                <a:solidFill>
                  <a:srgbClr val="000000"/>
                </a:solidFill>
              </a:endParaRPr>
            </a:p>
          </p:txBody>
        </p:sp>
      </p:grpSp>
      <p:sp>
        <p:nvSpPr>
          <p:cNvPr id="20644" name="Rectangle 495"/>
          <p:cNvSpPr>
            <a:spLocks noChangeArrowheads="1"/>
          </p:cNvSpPr>
          <p:nvPr/>
        </p:nvSpPr>
        <p:spPr bwMode="auto">
          <a:xfrm>
            <a:off x="5763090" y="285908"/>
            <a:ext cx="2710678" cy="307777"/>
          </a:xfrm>
          <a:prstGeom prst="rect">
            <a:avLst/>
          </a:prstGeom>
          <a:noFill/>
          <a:ln w="9525">
            <a:noFill/>
            <a:miter lim="800000"/>
            <a:headEnd/>
            <a:tailEnd/>
          </a:ln>
        </p:spPr>
        <p:txBody>
          <a:bodyPr wrap="none" lIns="0" tIns="0" rIns="0" bIns="0">
            <a:spAutoFit/>
          </a:bodyPr>
          <a:lstStyle/>
          <a:p>
            <a:pPr algn="ctr"/>
            <a:r>
              <a:rPr lang="en-GB" sz="2000" dirty="0" smtClean="0">
                <a:solidFill>
                  <a:srgbClr val="990033"/>
                </a:solidFill>
              </a:rPr>
              <a:t>Action with heteroclinic orbits</a:t>
            </a:r>
            <a:endParaRPr lang="en-GB" sz="3600" dirty="0">
              <a:solidFill>
                <a:srgbClr val="990033"/>
              </a:solidFill>
            </a:endParaRPr>
          </a:p>
        </p:txBody>
      </p:sp>
      <p:pic>
        <p:nvPicPr>
          <p:cNvPr id="20647" name="Oval 57"/>
          <p:cNvPicPr>
            <a:picLocks noChangeArrowheads="1"/>
          </p:cNvPicPr>
          <p:nvPr/>
        </p:nvPicPr>
        <p:blipFill>
          <a:blip r:embed="rId8" cstate="print"/>
          <a:srcRect/>
          <a:stretch>
            <a:fillRect/>
          </a:stretch>
        </p:blipFill>
        <p:spPr bwMode="auto">
          <a:xfrm>
            <a:off x="2936778" y="1625304"/>
            <a:ext cx="1223963" cy="841375"/>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pic>
      <p:graphicFrame>
        <p:nvGraphicFramePr>
          <p:cNvPr id="20484" name="Object 221"/>
          <p:cNvGraphicFramePr>
            <a:graphicFrameLocks noChangeAspect="1"/>
          </p:cNvGraphicFramePr>
          <p:nvPr/>
        </p:nvGraphicFramePr>
        <p:xfrm>
          <a:off x="3584848" y="1697311"/>
          <a:ext cx="354012" cy="336550"/>
        </p:xfrm>
        <a:graphic>
          <a:graphicData uri="http://schemas.openxmlformats.org/presentationml/2006/ole">
            <p:oleObj spid="_x0000_s217171" name="Equation" r:id="rId10" imgW="5112000" imgH="4994640" progId="Equation.DSMT4">
              <p:embed/>
            </p:oleObj>
          </a:graphicData>
        </a:graphic>
      </p:graphicFrame>
      <p:sp>
        <p:nvSpPr>
          <p:cNvPr id="200" name="Oval 210"/>
          <p:cNvSpPr>
            <a:spLocks noChangeAspect="1" noChangeArrowheads="1"/>
          </p:cNvSpPr>
          <p:nvPr/>
        </p:nvSpPr>
        <p:spPr bwMode="auto">
          <a:xfrm>
            <a:off x="7041232" y="761207"/>
            <a:ext cx="191746" cy="218018"/>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GB">
              <a:solidFill>
                <a:srgbClr val="000000"/>
              </a:solidFill>
            </a:endParaRPr>
          </a:p>
        </p:txBody>
      </p:sp>
      <p:sp>
        <p:nvSpPr>
          <p:cNvPr id="202" name="Oval 209"/>
          <p:cNvSpPr>
            <a:spLocks noChangeAspect="1" noChangeArrowheads="1"/>
          </p:cNvSpPr>
          <p:nvPr/>
        </p:nvSpPr>
        <p:spPr bwMode="auto">
          <a:xfrm>
            <a:off x="5817099" y="1193255"/>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3" name="Oval 209"/>
          <p:cNvSpPr>
            <a:spLocks noChangeAspect="1" noChangeArrowheads="1"/>
          </p:cNvSpPr>
          <p:nvPr/>
        </p:nvSpPr>
        <p:spPr bwMode="auto">
          <a:xfrm>
            <a:off x="6250468" y="1751311"/>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4" name="Oval 209"/>
          <p:cNvSpPr>
            <a:spLocks noChangeAspect="1" noChangeArrowheads="1"/>
          </p:cNvSpPr>
          <p:nvPr/>
        </p:nvSpPr>
        <p:spPr bwMode="auto">
          <a:xfrm>
            <a:off x="7834644" y="1769319"/>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5" name="Oval 209"/>
          <p:cNvSpPr>
            <a:spLocks noChangeAspect="1" noChangeArrowheads="1"/>
          </p:cNvSpPr>
          <p:nvPr/>
        </p:nvSpPr>
        <p:spPr bwMode="auto">
          <a:xfrm>
            <a:off x="8266690" y="1193255"/>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pic>
        <p:nvPicPr>
          <p:cNvPr id="3" name="Picture 10" descr="http://www.thechangeblog.com/wp-content/uploads/2008/12/point-finger2.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5643111">
            <a:off x="1432026" y="1915548"/>
            <a:ext cx="1008112" cy="1387231"/>
          </a:xfrm>
          <a:prstGeom prst="rect">
            <a:avLst/>
          </a:prstGeom>
          <a:noFill/>
        </p:spPr>
      </p:pic>
      <p:cxnSp>
        <p:nvCxnSpPr>
          <p:cNvPr id="208" name="AutoShape 197"/>
          <p:cNvCxnSpPr>
            <a:cxnSpLocks noChangeShapeType="1"/>
          </p:cNvCxnSpPr>
          <p:nvPr/>
        </p:nvCxnSpPr>
        <p:spPr bwMode="auto">
          <a:xfrm flipH="1">
            <a:off x="6177139" y="2489404"/>
            <a:ext cx="1800200" cy="1"/>
          </a:xfrm>
          <a:prstGeom prst="straightConnector1">
            <a:avLst/>
          </a:prstGeom>
          <a:noFill/>
          <a:ln w="12700">
            <a:solidFill>
              <a:schemeClr val="tx2"/>
            </a:solidFill>
            <a:prstDash val="sysDot"/>
            <a:round/>
            <a:headEnd type="none" w="med" len="med"/>
            <a:tailEnd type="none" w="med" len="med"/>
          </a:ln>
        </p:spPr>
      </p:cxnSp>
      <p:grpSp>
        <p:nvGrpSpPr>
          <p:cNvPr id="5" name="Group 206"/>
          <p:cNvGrpSpPr/>
          <p:nvPr/>
        </p:nvGrpSpPr>
        <p:grpSpPr>
          <a:xfrm>
            <a:off x="2576737" y="1697311"/>
            <a:ext cx="720079" cy="874068"/>
            <a:chOff x="5816650" y="548680"/>
            <a:chExt cx="905271" cy="1018084"/>
          </a:xfrm>
        </p:grpSpPr>
        <p:pic>
          <p:nvPicPr>
            <p:cNvPr id="209" name="Picture 25" descr="http://scarfamilyditdajow.com/images/HeavyBag_9in_CoilSpring.jpg"/>
            <p:cNvPicPr>
              <a:picLocks noChangeAspect="1" noChangeArrowheads="1"/>
            </p:cNvPicPr>
            <p:nvPr/>
          </p:nvPicPr>
          <p:blipFill>
            <a:blip r:embed="rId12"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5817096" y="692695"/>
              <a:ext cx="809997" cy="809997"/>
            </a:xfrm>
            <a:prstGeom prst="rect">
              <a:avLst/>
            </a:prstGeom>
            <a:noFill/>
          </p:spPr>
        </p:pic>
        <p:sp>
          <p:nvSpPr>
            <p:cNvPr id="210" name="Oval 34"/>
            <p:cNvSpPr>
              <a:spLocks noChangeAspect="1" noChangeArrowheads="1"/>
            </p:cNvSpPr>
            <p:nvPr/>
          </p:nvSpPr>
          <p:spPr bwMode="auto">
            <a:xfrm>
              <a:off x="6502846" y="548680"/>
              <a:ext cx="219075" cy="231775"/>
            </a:xfrm>
            <a:prstGeom prst="ellipse">
              <a:avLst/>
            </a:prstGeom>
            <a:solidFill>
              <a:schemeClr val="accent2">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211" name="Oval 33"/>
            <p:cNvSpPr>
              <a:spLocks noChangeAspect="1" noChangeArrowheads="1"/>
            </p:cNvSpPr>
            <p:nvPr/>
          </p:nvSpPr>
          <p:spPr bwMode="auto">
            <a:xfrm>
              <a:off x="5816650" y="1412776"/>
              <a:ext cx="144462"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grpSp>
      <p:sp>
        <p:nvSpPr>
          <p:cNvPr id="207" name="Text Box 58"/>
          <p:cNvSpPr txBox="1">
            <a:spLocks noChangeArrowheads="1"/>
          </p:cNvSpPr>
          <p:nvPr/>
        </p:nvSpPr>
        <p:spPr bwMode="auto">
          <a:xfrm>
            <a:off x="1703639" y="3318670"/>
            <a:ext cx="1854206" cy="52322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eaLnBrk="0" hangingPunct="0"/>
            <a:r>
              <a:rPr lang="en-GB" sz="1400" dirty="0">
                <a:solidFill>
                  <a:srgbClr val="FFFFFF"/>
                </a:solidFill>
                <a:latin typeface="Arial Narrow" pitchFamily="34" charset="0"/>
              </a:rPr>
              <a:t>Descending</a:t>
            </a:r>
          </a:p>
          <a:p>
            <a:pPr algn="ctr" eaLnBrk="0" hangingPunct="0"/>
            <a:r>
              <a:rPr lang="en-GB" sz="1400" dirty="0">
                <a:solidFill>
                  <a:srgbClr val="FFFFFF"/>
                </a:solidFill>
                <a:latin typeface="Arial Narrow" pitchFamily="34" charset="0"/>
              </a:rPr>
              <a:t>proprioceptive predictions</a:t>
            </a:r>
          </a:p>
        </p:txBody>
      </p:sp>
      <p:graphicFrame>
        <p:nvGraphicFramePr>
          <p:cNvPr id="9" name="Object 8"/>
          <p:cNvGraphicFramePr>
            <a:graphicFrameLocks noChangeAspect="1"/>
          </p:cNvGraphicFramePr>
          <p:nvPr>
            <p:extLst>
              <p:ext uri="{D42A27DB-BD31-4B8C-83A1-F6EECF244321}">
                <p14:modId xmlns:p14="http://schemas.microsoft.com/office/powerpoint/2010/main" xmlns="" val="2075723603"/>
              </p:ext>
            </p:extLst>
          </p:nvPr>
        </p:nvGraphicFramePr>
        <p:xfrm>
          <a:off x="1839913" y="6038850"/>
          <a:ext cx="1600200" cy="361950"/>
        </p:xfrm>
        <a:graphic>
          <a:graphicData uri="http://schemas.openxmlformats.org/presentationml/2006/ole">
            <p:oleObj spid="_x0000_s217172" name="Equation" r:id="rId13" imgW="1066800" imgH="241300" progId="Equation.DSMT4">
              <p:embed/>
            </p:oleObj>
          </a:graphicData>
        </a:graphic>
      </p:graphicFrame>
      <p:grpSp>
        <p:nvGrpSpPr>
          <p:cNvPr id="212" name="Group 211"/>
          <p:cNvGrpSpPr/>
          <p:nvPr/>
        </p:nvGrpSpPr>
        <p:grpSpPr>
          <a:xfrm>
            <a:off x="6393160" y="3318670"/>
            <a:ext cx="2662950" cy="3215675"/>
            <a:chOff x="6393160" y="3318670"/>
            <a:chExt cx="2662950" cy="3215675"/>
          </a:xfrm>
        </p:grpSpPr>
        <p:cxnSp>
          <p:nvCxnSpPr>
            <p:cNvPr id="20675" name="AutoShape 197"/>
            <p:cNvCxnSpPr>
              <a:cxnSpLocks noChangeShapeType="1"/>
            </p:cNvCxnSpPr>
            <p:nvPr/>
          </p:nvCxnSpPr>
          <p:spPr bwMode="auto">
            <a:xfrm rot="5400000" flipH="1">
              <a:off x="7553328" y="3217864"/>
              <a:ext cx="539751" cy="741363"/>
            </a:xfrm>
            <a:prstGeom prst="curvedConnector2">
              <a:avLst/>
            </a:prstGeom>
            <a:noFill/>
            <a:ln w="19050" cap="rnd">
              <a:solidFill>
                <a:schemeClr val="tx2"/>
              </a:solidFill>
              <a:prstDash val="sysDot"/>
              <a:round/>
              <a:headEnd type="triangle" w="med" len="med"/>
              <a:tailEnd/>
            </a:ln>
          </p:spPr>
        </p:cxnSp>
        <p:sp>
          <p:nvSpPr>
            <p:cNvPr id="20570" name="Rectangle 300"/>
            <p:cNvSpPr>
              <a:spLocks noChangeArrowheads="1"/>
            </p:cNvSpPr>
            <p:nvPr/>
          </p:nvSpPr>
          <p:spPr bwMode="auto">
            <a:xfrm>
              <a:off x="7362828" y="4277221"/>
              <a:ext cx="1633538" cy="1631950"/>
            </a:xfrm>
            <a:prstGeom prst="rect">
              <a:avLst/>
            </a:prstGeom>
            <a:solidFill>
              <a:srgbClr val="FFFFFF"/>
            </a:solidFill>
            <a:ln w="9525">
              <a:noFill/>
              <a:miter lim="800000"/>
              <a:headEnd/>
              <a:tailEnd/>
            </a:ln>
          </p:spPr>
          <p:txBody>
            <a:bodyPr/>
            <a:lstStyle/>
            <a:p>
              <a:endParaRPr lang="en-GB">
                <a:solidFill>
                  <a:srgbClr val="000000"/>
                </a:solidFill>
              </a:endParaRPr>
            </a:p>
          </p:txBody>
        </p:sp>
        <p:sp>
          <p:nvSpPr>
            <p:cNvPr id="20571" name="Rectangle 301"/>
            <p:cNvSpPr>
              <a:spLocks noChangeArrowheads="1"/>
            </p:cNvSpPr>
            <p:nvPr/>
          </p:nvSpPr>
          <p:spPr bwMode="auto">
            <a:xfrm>
              <a:off x="7362828" y="4277221"/>
              <a:ext cx="1633538" cy="1631950"/>
            </a:xfrm>
            <a:prstGeom prst="rect">
              <a:avLst/>
            </a:prstGeom>
            <a:noFill/>
            <a:ln w="0">
              <a:solidFill>
                <a:srgbClr val="FFFFFF"/>
              </a:solidFill>
              <a:miter lim="800000"/>
              <a:headEnd/>
              <a:tailEnd/>
            </a:ln>
          </p:spPr>
          <p:txBody>
            <a:bodyPr/>
            <a:lstStyle/>
            <a:p>
              <a:endParaRPr lang="en-GB">
                <a:solidFill>
                  <a:srgbClr val="000000"/>
                </a:solidFill>
              </a:endParaRPr>
            </a:p>
          </p:txBody>
        </p:sp>
        <p:sp>
          <p:nvSpPr>
            <p:cNvPr id="20572" name="Line 302"/>
            <p:cNvSpPr>
              <a:spLocks noChangeShapeType="1"/>
            </p:cNvSpPr>
            <p:nvPr/>
          </p:nvSpPr>
          <p:spPr bwMode="auto">
            <a:xfrm>
              <a:off x="7362828"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3" name="Line 303"/>
            <p:cNvSpPr>
              <a:spLocks noChangeShapeType="1"/>
            </p:cNvSpPr>
            <p:nvPr/>
          </p:nvSpPr>
          <p:spPr bwMode="auto">
            <a:xfrm>
              <a:off x="7362828" y="427722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4" name="Line 304"/>
            <p:cNvSpPr>
              <a:spLocks noChangeShapeType="1"/>
            </p:cNvSpPr>
            <p:nvPr/>
          </p:nvSpPr>
          <p:spPr bwMode="auto">
            <a:xfrm>
              <a:off x="8996363"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5" name="Line 305"/>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6" name="Line 306"/>
            <p:cNvSpPr>
              <a:spLocks noChangeShapeType="1"/>
            </p:cNvSpPr>
            <p:nvPr/>
          </p:nvSpPr>
          <p:spPr bwMode="auto">
            <a:xfrm>
              <a:off x="7362828"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7" name="Line 307"/>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8" name="Line 308"/>
            <p:cNvSpPr>
              <a:spLocks noChangeShapeType="1"/>
            </p:cNvSpPr>
            <p:nvPr/>
          </p:nvSpPr>
          <p:spPr bwMode="auto">
            <a:xfrm flipV="1">
              <a:off x="73628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79" name="Line 309"/>
            <p:cNvSpPr>
              <a:spLocks noChangeShapeType="1"/>
            </p:cNvSpPr>
            <p:nvPr/>
          </p:nvSpPr>
          <p:spPr bwMode="auto">
            <a:xfrm>
              <a:off x="73628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0" name="Rectangle 310"/>
            <p:cNvSpPr>
              <a:spLocks noChangeArrowheads="1"/>
            </p:cNvSpPr>
            <p:nvPr/>
          </p:nvSpPr>
          <p:spPr bwMode="auto">
            <a:xfrm>
              <a:off x="7343776" y="5928222"/>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solidFill>
                  <a:srgbClr val="000000"/>
                </a:solidFill>
              </a:endParaRPr>
            </a:p>
          </p:txBody>
        </p:sp>
        <p:sp>
          <p:nvSpPr>
            <p:cNvPr id="20581" name="Line 311"/>
            <p:cNvSpPr>
              <a:spLocks noChangeShapeType="1"/>
            </p:cNvSpPr>
            <p:nvPr/>
          </p:nvSpPr>
          <p:spPr bwMode="auto">
            <a:xfrm flipV="1">
              <a:off x="75914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2" name="Line 312"/>
            <p:cNvSpPr>
              <a:spLocks noChangeShapeType="1"/>
            </p:cNvSpPr>
            <p:nvPr/>
          </p:nvSpPr>
          <p:spPr bwMode="auto">
            <a:xfrm>
              <a:off x="75914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3" name="Rectangle 313"/>
            <p:cNvSpPr>
              <a:spLocks noChangeArrowheads="1"/>
            </p:cNvSpPr>
            <p:nvPr/>
          </p:nvSpPr>
          <p:spPr bwMode="auto">
            <a:xfrm>
              <a:off x="7546976"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solidFill>
                  <a:srgbClr val="000000"/>
                </a:solidFill>
              </a:endParaRPr>
            </a:p>
          </p:txBody>
        </p:sp>
        <p:sp>
          <p:nvSpPr>
            <p:cNvPr id="20584" name="Line 314"/>
            <p:cNvSpPr>
              <a:spLocks noChangeShapeType="1"/>
            </p:cNvSpPr>
            <p:nvPr/>
          </p:nvSpPr>
          <p:spPr bwMode="auto">
            <a:xfrm flipV="1">
              <a:off x="782637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5" name="Line 315"/>
            <p:cNvSpPr>
              <a:spLocks noChangeShapeType="1"/>
            </p:cNvSpPr>
            <p:nvPr/>
          </p:nvSpPr>
          <p:spPr bwMode="auto">
            <a:xfrm>
              <a:off x="782637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6" name="Rectangle 316"/>
            <p:cNvSpPr>
              <a:spLocks noChangeArrowheads="1"/>
            </p:cNvSpPr>
            <p:nvPr/>
          </p:nvSpPr>
          <p:spPr bwMode="auto">
            <a:xfrm>
              <a:off x="7781926"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87" name="Line 317"/>
            <p:cNvSpPr>
              <a:spLocks noChangeShapeType="1"/>
            </p:cNvSpPr>
            <p:nvPr/>
          </p:nvSpPr>
          <p:spPr bwMode="auto">
            <a:xfrm flipV="1">
              <a:off x="80613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8" name="Line 318"/>
            <p:cNvSpPr>
              <a:spLocks noChangeShapeType="1"/>
            </p:cNvSpPr>
            <p:nvPr/>
          </p:nvSpPr>
          <p:spPr bwMode="auto">
            <a:xfrm>
              <a:off x="80613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9" name="Rectangle 319"/>
            <p:cNvSpPr>
              <a:spLocks noChangeArrowheads="1"/>
            </p:cNvSpPr>
            <p:nvPr/>
          </p:nvSpPr>
          <p:spPr bwMode="auto">
            <a:xfrm>
              <a:off x="8016876"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90" name="Line 320"/>
            <p:cNvSpPr>
              <a:spLocks noChangeShapeType="1"/>
            </p:cNvSpPr>
            <p:nvPr/>
          </p:nvSpPr>
          <p:spPr bwMode="auto">
            <a:xfrm flipV="1">
              <a:off x="82899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1" name="Line 321"/>
            <p:cNvSpPr>
              <a:spLocks noChangeShapeType="1"/>
            </p:cNvSpPr>
            <p:nvPr/>
          </p:nvSpPr>
          <p:spPr bwMode="auto">
            <a:xfrm>
              <a:off x="82899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2" name="Rectangle 322"/>
            <p:cNvSpPr>
              <a:spLocks noChangeArrowheads="1"/>
            </p:cNvSpPr>
            <p:nvPr/>
          </p:nvSpPr>
          <p:spPr bwMode="auto">
            <a:xfrm>
              <a:off x="8245475"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93" name="Line 323"/>
            <p:cNvSpPr>
              <a:spLocks noChangeShapeType="1"/>
            </p:cNvSpPr>
            <p:nvPr/>
          </p:nvSpPr>
          <p:spPr bwMode="auto">
            <a:xfrm flipV="1">
              <a:off x="852646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4" name="Line 324"/>
            <p:cNvSpPr>
              <a:spLocks noChangeShapeType="1"/>
            </p:cNvSpPr>
            <p:nvPr/>
          </p:nvSpPr>
          <p:spPr bwMode="auto">
            <a:xfrm>
              <a:off x="852646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5" name="Rectangle 325"/>
            <p:cNvSpPr>
              <a:spLocks noChangeArrowheads="1"/>
            </p:cNvSpPr>
            <p:nvPr/>
          </p:nvSpPr>
          <p:spPr bwMode="auto">
            <a:xfrm>
              <a:off x="8507415" y="5928222"/>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96" name="Line 326"/>
            <p:cNvSpPr>
              <a:spLocks noChangeShapeType="1"/>
            </p:cNvSpPr>
            <p:nvPr/>
          </p:nvSpPr>
          <p:spPr bwMode="auto">
            <a:xfrm flipV="1">
              <a:off x="876141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7" name="Line 327"/>
            <p:cNvSpPr>
              <a:spLocks noChangeShapeType="1"/>
            </p:cNvSpPr>
            <p:nvPr/>
          </p:nvSpPr>
          <p:spPr bwMode="auto">
            <a:xfrm>
              <a:off x="876141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8" name="Rectangle 328"/>
            <p:cNvSpPr>
              <a:spLocks noChangeArrowheads="1"/>
            </p:cNvSpPr>
            <p:nvPr/>
          </p:nvSpPr>
          <p:spPr bwMode="auto">
            <a:xfrm>
              <a:off x="8716964"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99" name="Line 329"/>
            <p:cNvSpPr>
              <a:spLocks noChangeShapeType="1"/>
            </p:cNvSpPr>
            <p:nvPr/>
          </p:nvSpPr>
          <p:spPr bwMode="auto">
            <a:xfrm flipV="1">
              <a:off x="899636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600" name="Line 330"/>
            <p:cNvSpPr>
              <a:spLocks noChangeShapeType="1"/>
            </p:cNvSpPr>
            <p:nvPr/>
          </p:nvSpPr>
          <p:spPr bwMode="auto">
            <a:xfrm>
              <a:off x="899636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601" name="Rectangle 331"/>
            <p:cNvSpPr>
              <a:spLocks noChangeArrowheads="1"/>
            </p:cNvSpPr>
            <p:nvPr/>
          </p:nvSpPr>
          <p:spPr bwMode="auto">
            <a:xfrm>
              <a:off x="8951914"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602" name="Line 332"/>
            <p:cNvSpPr>
              <a:spLocks noChangeShapeType="1"/>
            </p:cNvSpPr>
            <p:nvPr/>
          </p:nvSpPr>
          <p:spPr bwMode="auto">
            <a:xfrm>
              <a:off x="7362828" y="42772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3" name="Line 333"/>
            <p:cNvSpPr>
              <a:spLocks noChangeShapeType="1"/>
            </p:cNvSpPr>
            <p:nvPr/>
          </p:nvSpPr>
          <p:spPr bwMode="auto">
            <a:xfrm flipH="1">
              <a:off x="8977313"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4" name="Line 335"/>
            <p:cNvSpPr>
              <a:spLocks noChangeShapeType="1"/>
            </p:cNvSpPr>
            <p:nvPr/>
          </p:nvSpPr>
          <p:spPr bwMode="auto">
            <a:xfrm>
              <a:off x="7362828" y="44550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5" name="Line 336"/>
            <p:cNvSpPr>
              <a:spLocks noChangeShapeType="1"/>
            </p:cNvSpPr>
            <p:nvPr/>
          </p:nvSpPr>
          <p:spPr bwMode="auto">
            <a:xfrm flipH="1">
              <a:off x="8977313" y="44550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6" name="Line 338"/>
            <p:cNvSpPr>
              <a:spLocks noChangeShapeType="1"/>
            </p:cNvSpPr>
            <p:nvPr/>
          </p:nvSpPr>
          <p:spPr bwMode="auto">
            <a:xfrm>
              <a:off x="7362828" y="46391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7" name="Line 339"/>
            <p:cNvSpPr>
              <a:spLocks noChangeShapeType="1"/>
            </p:cNvSpPr>
            <p:nvPr/>
          </p:nvSpPr>
          <p:spPr bwMode="auto">
            <a:xfrm flipH="1">
              <a:off x="8977313" y="46391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8" name="Line 341"/>
            <p:cNvSpPr>
              <a:spLocks noChangeShapeType="1"/>
            </p:cNvSpPr>
            <p:nvPr/>
          </p:nvSpPr>
          <p:spPr bwMode="auto">
            <a:xfrm>
              <a:off x="7362828" y="48169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9" name="Line 342"/>
            <p:cNvSpPr>
              <a:spLocks noChangeShapeType="1"/>
            </p:cNvSpPr>
            <p:nvPr/>
          </p:nvSpPr>
          <p:spPr bwMode="auto">
            <a:xfrm flipH="1">
              <a:off x="8977313" y="4816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0" name="Line 344"/>
            <p:cNvSpPr>
              <a:spLocks noChangeShapeType="1"/>
            </p:cNvSpPr>
            <p:nvPr/>
          </p:nvSpPr>
          <p:spPr bwMode="auto">
            <a:xfrm>
              <a:off x="7362828" y="50011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1" name="Line 345"/>
            <p:cNvSpPr>
              <a:spLocks noChangeShapeType="1"/>
            </p:cNvSpPr>
            <p:nvPr/>
          </p:nvSpPr>
          <p:spPr bwMode="auto">
            <a:xfrm flipH="1">
              <a:off x="8977313" y="5001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2" name="Line 347"/>
            <p:cNvSpPr>
              <a:spLocks noChangeShapeType="1"/>
            </p:cNvSpPr>
            <p:nvPr/>
          </p:nvSpPr>
          <p:spPr bwMode="auto">
            <a:xfrm>
              <a:off x="7362828" y="51789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3" name="Line 348"/>
            <p:cNvSpPr>
              <a:spLocks noChangeShapeType="1"/>
            </p:cNvSpPr>
            <p:nvPr/>
          </p:nvSpPr>
          <p:spPr bwMode="auto">
            <a:xfrm flipH="1">
              <a:off x="8977313" y="5178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4" name="Line 350"/>
            <p:cNvSpPr>
              <a:spLocks noChangeShapeType="1"/>
            </p:cNvSpPr>
            <p:nvPr/>
          </p:nvSpPr>
          <p:spPr bwMode="auto">
            <a:xfrm>
              <a:off x="7362828" y="53630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5" name="Line 351"/>
            <p:cNvSpPr>
              <a:spLocks noChangeShapeType="1"/>
            </p:cNvSpPr>
            <p:nvPr/>
          </p:nvSpPr>
          <p:spPr bwMode="auto">
            <a:xfrm flipH="1">
              <a:off x="8977313" y="5363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6" name="Line 353"/>
            <p:cNvSpPr>
              <a:spLocks noChangeShapeType="1"/>
            </p:cNvSpPr>
            <p:nvPr/>
          </p:nvSpPr>
          <p:spPr bwMode="auto">
            <a:xfrm>
              <a:off x="7362828" y="55408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7" name="Line 354"/>
            <p:cNvSpPr>
              <a:spLocks noChangeShapeType="1"/>
            </p:cNvSpPr>
            <p:nvPr/>
          </p:nvSpPr>
          <p:spPr bwMode="auto">
            <a:xfrm flipH="1">
              <a:off x="8977313" y="55408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8" name="Line 356"/>
            <p:cNvSpPr>
              <a:spLocks noChangeShapeType="1"/>
            </p:cNvSpPr>
            <p:nvPr/>
          </p:nvSpPr>
          <p:spPr bwMode="auto">
            <a:xfrm>
              <a:off x="7362828" y="57250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9" name="Line 357"/>
            <p:cNvSpPr>
              <a:spLocks noChangeShapeType="1"/>
            </p:cNvSpPr>
            <p:nvPr/>
          </p:nvSpPr>
          <p:spPr bwMode="auto">
            <a:xfrm flipH="1">
              <a:off x="8977313" y="57250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0" name="Line 359"/>
            <p:cNvSpPr>
              <a:spLocks noChangeShapeType="1"/>
            </p:cNvSpPr>
            <p:nvPr/>
          </p:nvSpPr>
          <p:spPr bwMode="auto">
            <a:xfrm>
              <a:off x="7362828" y="59091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1" name="Line 360"/>
            <p:cNvSpPr>
              <a:spLocks noChangeShapeType="1"/>
            </p:cNvSpPr>
            <p:nvPr/>
          </p:nvSpPr>
          <p:spPr bwMode="auto">
            <a:xfrm flipH="1">
              <a:off x="8977313" y="59091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2" name="Line 362"/>
            <p:cNvSpPr>
              <a:spLocks noChangeShapeType="1"/>
            </p:cNvSpPr>
            <p:nvPr/>
          </p:nvSpPr>
          <p:spPr bwMode="auto">
            <a:xfrm>
              <a:off x="7362828"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3" name="Line 363"/>
            <p:cNvSpPr>
              <a:spLocks noChangeShapeType="1"/>
            </p:cNvSpPr>
            <p:nvPr/>
          </p:nvSpPr>
          <p:spPr bwMode="auto">
            <a:xfrm>
              <a:off x="7362828" y="427722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4" name="Line 364"/>
            <p:cNvSpPr>
              <a:spLocks noChangeShapeType="1"/>
            </p:cNvSpPr>
            <p:nvPr/>
          </p:nvSpPr>
          <p:spPr bwMode="auto">
            <a:xfrm>
              <a:off x="8996363"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625" name="Line 365"/>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626" name="Freeform 366"/>
            <p:cNvSpPr>
              <a:spLocks/>
            </p:cNvSpPr>
            <p:nvPr/>
          </p:nvSpPr>
          <p:spPr bwMode="auto">
            <a:xfrm>
              <a:off x="7362828" y="4435971"/>
              <a:ext cx="704850" cy="1231900"/>
            </a:xfrm>
            <a:custGeom>
              <a:avLst/>
              <a:gdLst>
                <a:gd name="T0" fmla="*/ 2147483647 w 444"/>
                <a:gd name="T1" fmla="*/ 2147483647 h 776"/>
                <a:gd name="T2" fmla="*/ 2147483647 w 444"/>
                <a:gd name="T3" fmla="*/ 2147483647 h 776"/>
                <a:gd name="T4" fmla="*/ 2147483647 w 444"/>
                <a:gd name="T5" fmla="*/ 2147483647 h 776"/>
                <a:gd name="T6" fmla="*/ 2147483647 w 444"/>
                <a:gd name="T7" fmla="*/ 2147483647 h 776"/>
                <a:gd name="T8" fmla="*/ 2147483647 w 444"/>
                <a:gd name="T9" fmla="*/ 2147483647 h 776"/>
                <a:gd name="T10" fmla="*/ 2147483647 w 444"/>
                <a:gd name="T11" fmla="*/ 2147483647 h 776"/>
                <a:gd name="T12" fmla="*/ 2147483647 w 444"/>
                <a:gd name="T13" fmla="*/ 2147483647 h 776"/>
                <a:gd name="T14" fmla="*/ 2147483647 w 444"/>
                <a:gd name="T15" fmla="*/ 2147483647 h 776"/>
                <a:gd name="T16" fmla="*/ 2147483647 w 444"/>
                <a:gd name="T17" fmla="*/ 2147483647 h 776"/>
                <a:gd name="T18" fmla="*/ 2147483647 w 444"/>
                <a:gd name="T19" fmla="*/ 2147483647 h 776"/>
                <a:gd name="T20" fmla="*/ 2147483647 w 444"/>
                <a:gd name="T21" fmla="*/ 2147483647 h 776"/>
                <a:gd name="T22" fmla="*/ 2147483647 w 444"/>
                <a:gd name="T23" fmla="*/ 2147483647 h 776"/>
                <a:gd name="T24" fmla="*/ 2147483647 w 444"/>
                <a:gd name="T25" fmla="*/ 2147483647 h 776"/>
                <a:gd name="T26" fmla="*/ 2147483647 w 444"/>
                <a:gd name="T27" fmla="*/ 2147483647 h 776"/>
                <a:gd name="T28" fmla="*/ 2147483647 w 444"/>
                <a:gd name="T29" fmla="*/ 2147483647 h 776"/>
                <a:gd name="T30" fmla="*/ 2147483647 w 444"/>
                <a:gd name="T31" fmla="*/ 2147483647 h 776"/>
                <a:gd name="T32" fmla="*/ 2147483647 w 444"/>
                <a:gd name="T33" fmla="*/ 2147483647 h 776"/>
                <a:gd name="T34" fmla="*/ 2147483647 w 444"/>
                <a:gd name="T35" fmla="*/ 2147483647 h 776"/>
                <a:gd name="T36" fmla="*/ 2147483647 w 444"/>
                <a:gd name="T37" fmla="*/ 2147483647 h 776"/>
                <a:gd name="T38" fmla="*/ 2147483647 w 444"/>
                <a:gd name="T39" fmla="*/ 2147483647 h 776"/>
                <a:gd name="T40" fmla="*/ 2147483647 w 444"/>
                <a:gd name="T41" fmla="*/ 2147483647 h 776"/>
                <a:gd name="T42" fmla="*/ 2147483647 w 444"/>
                <a:gd name="T43" fmla="*/ 2147483647 h 776"/>
                <a:gd name="T44" fmla="*/ 2147483647 w 444"/>
                <a:gd name="T45" fmla="*/ 2147483647 h 776"/>
                <a:gd name="T46" fmla="*/ 2147483647 w 444"/>
                <a:gd name="T47" fmla="*/ 2147483647 h 776"/>
                <a:gd name="T48" fmla="*/ 2147483647 w 444"/>
                <a:gd name="T49" fmla="*/ 2147483647 h 776"/>
                <a:gd name="T50" fmla="*/ 2147483647 w 444"/>
                <a:gd name="T51" fmla="*/ 2147483647 h 776"/>
                <a:gd name="T52" fmla="*/ 2147483647 w 444"/>
                <a:gd name="T53" fmla="*/ 2147483647 h 776"/>
                <a:gd name="T54" fmla="*/ 2147483647 w 444"/>
                <a:gd name="T55" fmla="*/ 2147483647 h 776"/>
                <a:gd name="T56" fmla="*/ 2147483647 w 444"/>
                <a:gd name="T57" fmla="*/ 2147483647 h 776"/>
                <a:gd name="T58" fmla="*/ 2147483647 w 444"/>
                <a:gd name="T59" fmla="*/ 2147483647 h 776"/>
                <a:gd name="T60" fmla="*/ 2147483647 w 444"/>
                <a:gd name="T61" fmla="*/ 2147483647 h 776"/>
                <a:gd name="T62" fmla="*/ 2147483647 w 444"/>
                <a:gd name="T63" fmla="*/ 2147483647 h 776"/>
                <a:gd name="T64" fmla="*/ 2147483647 w 444"/>
                <a:gd name="T65" fmla="*/ 2147483647 h 776"/>
                <a:gd name="T66" fmla="*/ 2147483647 w 444"/>
                <a:gd name="T67" fmla="*/ 2147483647 h 776"/>
                <a:gd name="T68" fmla="*/ 2147483647 w 444"/>
                <a:gd name="T69" fmla="*/ 2147483647 h 776"/>
                <a:gd name="T70" fmla="*/ 2147483647 w 444"/>
                <a:gd name="T71" fmla="*/ 2147483647 h 776"/>
                <a:gd name="T72" fmla="*/ 2147483647 w 444"/>
                <a:gd name="T73" fmla="*/ 2147483647 h 776"/>
                <a:gd name="T74" fmla="*/ 2147483647 w 444"/>
                <a:gd name="T75" fmla="*/ 2147483647 h 776"/>
                <a:gd name="T76" fmla="*/ 2147483647 w 444"/>
                <a:gd name="T77" fmla="*/ 2147483647 h 776"/>
                <a:gd name="T78" fmla="*/ 2147483647 w 444"/>
                <a:gd name="T79" fmla="*/ 2147483647 h 776"/>
                <a:gd name="T80" fmla="*/ 2147483647 w 444"/>
                <a:gd name="T81" fmla="*/ 2147483647 h 776"/>
                <a:gd name="T82" fmla="*/ 2147483647 w 444"/>
                <a:gd name="T83" fmla="*/ 2147483647 h 7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776"/>
                <a:gd name="T128" fmla="*/ 444 w 444"/>
                <a:gd name="T129" fmla="*/ 776 h 7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776">
                  <a:moveTo>
                    <a:pt x="0" y="584"/>
                  </a:moveTo>
                  <a:lnTo>
                    <a:pt x="4" y="584"/>
                  </a:lnTo>
                  <a:lnTo>
                    <a:pt x="8" y="584"/>
                  </a:lnTo>
                  <a:lnTo>
                    <a:pt x="12" y="584"/>
                  </a:lnTo>
                  <a:lnTo>
                    <a:pt x="16" y="584"/>
                  </a:lnTo>
                  <a:lnTo>
                    <a:pt x="20" y="584"/>
                  </a:lnTo>
                  <a:lnTo>
                    <a:pt x="24" y="584"/>
                  </a:lnTo>
                  <a:lnTo>
                    <a:pt x="28" y="588"/>
                  </a:lnTo>
                  <a:lnTo>
                    <a:pt x="32" y="588"/>
                  </a:lnTo>
                  <a:lnTo>
                    <a:pt x="36" y="588"/>
                  </a:lnTo>
                  <a:lnTo>
                    <a:pt x="40" y="592"/>
                  </a:lnTo>
                  <a:lnTo>
                    <a:pt x="40" y="596"/>
                  </a:lnTo>
                  <a:lnTo>
                    <a:pt x="44" y="600"/>
                  </a:lnTo>
                  <a:lnTo>
                    <a:pt x="48" y="604"/>
                  </a:lnTo>
                  <a:lnTo>
                    <a:pt x="52" y="612"/>
                  </a:lnTo>
                  <a:lnTo>
                    <a:pt x="56" y="620"/>
                  </a:lnTo>
                  <a:lnTo>
                    <a:pt x="60" y="632"/>
                  </a:lnTo>
                  <a:lnTo>
                    <a:pt x="64" y="640"/>
                  </a:lnTo>
                  <a:lnTo>
                    <a:pt x="72" y="656"/>
                  </a:lnTo>
                  <a:lnTo>
                    <a:pt x="76" y="668"/>
                  </a:lnTo>
                  <a:lnTo>
                    <a:pt x="84" y="680"/>
                  </a:lnTo>
                  <a:lnTo>
                    <a:pt x="92" y="688"/>
                  </a:lnTo>
                  <a:lnTo>
                    <a:pt x="100" y="696"/>
                  </a:lnTo>
                  <a:lnTo>
                    <a:pt x="112" y="700"/>
                  </a:lnTo>
                  <a:lnTo>
                    <a:pt x="124" y="700"/>
                  </a:lnTo>
                  <a:lnTo>
                    <a:pt x="132" y="692"/>
                  </a:lnTo>
                  <a:lnTo>
                    <a:pt x="140" y="676"/>
                  </a:lnTo>
                  <a:lnTo>
                    <a:pt x="148" y="656"/>
                  </a:lnTo>
                  <a:lnTo>
                    <a:pt x="152" y="628"/>
                  </a:lnTo>
                  <a:lnTo>
                    <a:pt x="156" y="596"/>
                  </a:lnTo>
                  <a:lnTo>
                    <a:pt x="156" y="480"/>
                  </a:lnTo>
                  <a:lnTo>
                    <a:pt x="148" y="432"/>
                  </a:lnTo>
                  <a:lnTo>
                    <a:pt x="144" y="384"/>
                  </a:lnTo>
                  <a:lnTo>
                    <a:pt x="132" y="332"/>
                  </a:lnTo>
                  <a:lnTo>
                    <a:pt x="120" y="276"/>
                  </a:lnTo>
                  <a:lnTo>
                    <a:pt x="108" y="220"/>
                  </a:lnTo>
                  <a:lnTo>
                    <a:pt x="92" y="168"/>
                  </a:lnTo>
                  <a:lnTo>
                    <a:pt x="76" y="120"/>
                  </a:lnTo>
                  <a:lnTo>
                    <a:pt x="64" y="76"/>
                  </a:lnTo>
                  <a:lnTo>
                    <a:pt x="52" y="44"/>
                  </a:lnTo>
                  <a:lnTo>
                    <a:pt x="40" y="20"/>
                  </a:lnTo>
                  <a:lnTo>
                    <a:pt x="36" y="4"/>
                  </a:lnTo>
                  <a:lnTo>
                    <a:pt x="36" y="0"/>
                  </a:lnTo>
                  <a:lnTo>
                    <a:pt x="40" y="8"/>
                  </a:lnTo>
                  <a:lnTo>
                    <a:pt x="52" y="28"/>
                  </a:lnTo>
                  <a:lnTo>
                    <a:pt x="64" y="60"/>
                  </a:lnTo>
                  <a:lnTo>
                    <a:pt x="84" y="96"/>
                  </a:lnTo>
                  <a:lnTo>
                    <a:pt x="100" y="144"/>
                  </a:lnTo>
                  <a:lnTo>
                    <a:pt x="120" y="196"/>
                  </a:lnTo>
                  <a:lnTo>
                    <a:pt x="140" y="256"/>
                  </a:lnTo>
                  <a:lnTo>
                    <a:pt x="156" y="316"/>
                  </a:lnTo>
                  <a:lnTo>
                    <a:pt x="172" y="376"/>
                  </a:lnTo>
                  <a:lnTo>
                    <a:pt x="188" y="440"/>
                  </a:lnTo>
                  <a:lnTo>
                    <a:pt x="200" y="496"/>
                  </a:lnTo>
                  <a:lnTo>
                    <a:pt x="208" y="544"/>
                  </a:lnTo>
                  <a:lnTo>
                    <a:pt x="216" y="580"/>
                  </a:lnTo>
                  <a:lnTo>
                    <a:pt x="224" y="612"/>
                  </a:lnTo>
                  <a:lnTo>
                    <a:pt x="232" y="632"/>
                  </a:lnTo>
                  <a:lnTo>
                    <a:pt x="240" y="644"/>
                  </a:lnTo>
                  <a:lnTo>
                    <a:pt x="244" y="640"/>
                  </a:lnTo>
                  <a:lnTo>
                    <a:pt x="252" y="628"/>
                  </a:lnTo>
                  <a:lnTo>
                    <a:pt x="260" y="608"/>
                  </a:lnTo>
                  <a:lnTo>
                    <a:pt x="264" y="576"/>
                  </a:lnTo>
                  <a:lnTo>
                    <a:pt x="272" y="540"/>
                  </a:lnTo>
                  <a:lnTo>
                    <a:pt x="272" y="500"/>
                  </a:lnTo>
                  <a:lnTo>
                    <a:pt x="276" y="460"/>
                  </a:lnTo>
                  <a:lnTo>
                    <a:pt x="280" y="420"/>
                  </a:lnTo>
                  <a:lnTo>
                    <a:pt x="280" y="352"/>
                  </a:lnTo>
                  <a:lnTo>
                    <a:pt x="284" y="328"/>
                  </a:lnTo>
                  <a:lnTo>
                    <a:pt x="288" y="308"/>
                  </a:lnTo>
                  <a:lnTo>
                    <a:pt x="296" y="300"/>
                  </a:lnTo>
                  <a:lnTo>
                    <a:pt x="304" y="300"/>
                  </a:lnTo>
                  <a:lnTo>
                    <a:pt x="316" y="304"/>
                  </a:lnTo>
                  <a:lnTo>
                    <a:pt x="328" y="316"/>
                  </a:lnTo>
                  <a:lnTo>
                    <a:pt x="344" y="332"/>
                  </a:lnTo>
                  <a:lnTo>
                    <a:pt x="360" y="356"/>
                  </a:lnTo>
                  <a:lnTo>
                    <a:pt x="372" y="384"/>
                  </a:lnTo>
                  <a:lnTo>
                    <a:pt x="384" y="420"/>
                  </a:lnTo>
                  <a:lnTo>
                    <a:pt x="396" y="460"/>
                  </a:lnTo>
                  <a:lnTo>
                    <a:pt x="400" y="500"/>
                  </a:lnTo>
                  <a:lnTo>
                    <a:pt x="404" y="548"/>
                  </a:lnTo>
                  <a:lnTo>
                    <a:pt x="404" y="592"/>
                  </a:lnTo>
                  <a:lnTo>
                    <a:pt x="400" y="632"/>
                  </a:lnTo>
                  <a:lnTo>
                    <a:pt x="392" y="668"/>
                  </a:lnTo>
                  <a:lnTo>
                    <a:pt x="384" y="700"/>
                  </a:lnTo>
                  <a:lnTo>
                    <a:pt x="376" y="728"/>
                  </a:lnTo>
                  <a:lnTo>
                    <a:pt x="360" y="752"/>
                  </a:lnTo>
                  <a:lnTo>
                    <a:pt x="348" y="764"/>
                  </a:lnTo>
                  <a:lnTo>
                    <a:pt x="336" y="772"/>
                  </a:lnTo>
                  <a:lnTo>
                    <a:pt x="324" y="776"/>
                  </a:lnTo>
                  <a:lnTo>
                    <a:pt x="308" y="768"/>
                  </a:lnTo>
                  <a:lnTo>
                    <a:pt x="300" y="756"/>
                  </a:lnTo>
                  <a:lnTo>
                    <a:pt x="288" y="740"/>
                  </a:lnTo>
                  <a:lnTo>
                    <a:pt x="280" y="720"/>
                  </a:lnTo>
                  <a:lnTo>
                    <a:pt x="272" y="700"/>
                  </a:lnTo>
                  <a:lnTo>
                    <a:pt x="264" y="676"/>
                  </a:lnTo>
                  <a:lnTo>
                    <a:pt x="260" y="652"/>
                  </a:lnTo>
                  <a:lnTo>
                    <a:pt x="256" y="628"/>
                  </a:lnTo>
                  <a:lnTo>
                    <a:pt x="256" y="576"/>
                  </a:lnTo>
                  <a:lnTo>
                    <a:pt x="260" y="564"/>
                  </a:lnTo>
                  <a:lnTo>
                    <a:pt x="268" y="556"/>
                  </a:lnTo>
                  <a:lnTo>
                    <a:pt x="272" y="552"/>
                  </a:lnTo>
                  <a:lnTo>
                    <a:pt x="280" y="556"/>
                  </a:lnTo>
                  <a:lnTo>
                    <a:pt x="292" y="556"/>
                  </a:lnTo>
                  <a:lnTo>
                    <a:pt x="300" y="564"/>
                  </a:lnTo>
                  <a:lnTo>
                    <a:pt x="312" y="572"/>
                  </a:lnTo>
                  <a:lnTo>
                    <a:pt x="320" y="584"/>
                  </a:lnTo>
                  <a:lnTo>
                    <a:pt x="332" y="596"/>
                  </a:lnTo>
                  <a:lnTo>
                    <a:pt x="340" y="612"/>
                  </a:lnTo>
                  <a:lnTo>
                    <a:pt x="348" y="628"/>
                  </a:lnTo>
                  <a:lnTo>
                    <a:pt x="360" y="644"/>
                  </a:lnTo>
                  <a:lnTo>
                    <a:pt x="368" y="664"/>
                  </a:lnTo>
                  <a:lnTo>
                    <a:pt x="376" y="680"/>
                  </a:lnTo>
                  <a:lnTo>
                    <a:pt x="384" y="696"/>
                  </a:lnTo>
                  <a:lnTo>
                    <a:pt x="392" y="712"/>
                  </a:lnTo>
                  <a:lnTo>
                    <a:pt x="400" y="724"/>
                  </a:lnTo>
                  <a:lnTo>
                    <a:pt x="408" y="732"/>
                  </a:lnTo>
                  <a:lnTo>
                    <a:pt x="412" y="740"/>
                  </a:lnTo>
                  <a:lnTo>
                    <a:pt x="420" y="744"/>
                  </a:lnTo>
                  <a:lnTo>
                    <a:pt x="424" y="744"/>
                  </a:lnTo>
                  <a:lnTo>
                    <a:pt x="432" y="744"/>
                  </a:lnTo>
                  <a:lnTo>
                    <a:pt x="436" y="732"/>
                  </a:lnTo>
                  <a:lnTo>
                    <a:pt x="440" y="712"/>
                  </a:lnTo>
                  <a:lnTo>
                    <a:pt x="444" y="688"/>
                  </a:lnTo>
                  <a:lnTo>
                    <a:pt x="444" y="580"/>
                  </a:lnTo>
                  <a:lnTo>
                    <a:pt x="440" y="532"/>
                  </a:lnTo>
                  <a:lnTo>
                    <a:pt x="432" y="480"/>
                  </a:lnTo>
                  <a:lnTo>
                    <a:pt x="428" y="420"/>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627" name="Freeform 367"/>
            <p:cNvSpPr>
              <a:spLocks/>
            </p:cNvSpPr>
            <p:nvPr/>
          </p:nvSpPr>
          <p:spPr bwMode="auto">
            <a:xfrm>
              <a:off x="7851776" y="4397871"/>
              <a:ext cx="681038" cy="1276350"/>
            </a:xfrm>
            <a:custGeom>
              <a:avLst/>
              <a:gdLst>
                <a:gd name="T0" fmla="*/ 2147483647 w 429"/>
                <a:gd name="T1" fmla="*/ 2147483647 h 804"/>
                <a:gd name="T2" fmla="*/ 2147483647 w 429"/>
                <a:gd name="T3" fmla="*/ 2147483647 h 804"/>
                <a:gd name="T4" fmla="*/ 2147483647 w 429"/>
                <a:gd name="T5" fmla="*/ 2147483647 h 804"/>
                <a:gd name="T6" fmla="*/ 2147483647 w 429"/>
                <a:gd name="T7" fmla="*/ 2147483647 h 804"/>
                <a:gd name="T8" fmla="*/ 0 w 429"/>
                <a:gd name="T9" fmla="*/ 2147483647 h 804"/>
                <a:gd name="T10" fmla="*/ 2147483647 w 429"/>
                <a:gd name="T11" fmla="*/ 0 h 804"/>
                <a:gd name="T12" fmla="*/ 2147483647 w 429"/>
                <a:gd name="T13" fmla="*/ 2147483647 h 804"/>
                <a:gd name="T14" fmla="*/ 2147483647 w 429"/>
                <a:gd name="T15" fmla="*/ 2147483647 h 804"/>
                <a:gd name="T16" fmla="*/ 2147483647 w 429"/>
                <a:gd name="T17" fmla="*/ 2147483647 h 804"/>
                <a:gd name="T18" fmla="*/ 2147483647 w 429"/>
                <a:gd name="T19" fmla="*/ 2147483647 h 804"/>
                <a:gd name="T20" fmla="*/ 2147483647 w 429"/>
                <a:gd name="T21" fmla="*/ 2147483647 h 804"/>
                <a:gd name="T22" fmla="*/ 2147483647 w 429"/>
                <a:gd name="T23" fmla="*/ 2147483647 h 804"/>
                <a:gd name="T24" fmla="*/ 2147483647 w 429"/>
                <a:gd name="T25" fmla="*/ 2147483647 h 804"/>
                <a:gd name="T26" fmla="*/ 2147483647 w 429"/>
                <a:gd name="T27" fmla="*/ 2147483647 h 804"/>
                <a:gd name="T28" fmla="*/ 2147483647 w 429"/>
                <a:gd name="T29" fmla="*/ 2147483647 h 804"/>
                <a:gd name="T30" fmla="*/ 2147483647 w 429"/>
                <a:gd name="T31" fmla="*/ 2147483647 h 804"/>
                <a:gd name="T32" fmla="*/ 2147483647 w 429"/>
                <a:gd name="T33" fmla="*/ 2147483647 h 804"/>
                <a:gd name="T34" fmla="*/ 2147483647 w 429"/>
                <a:gd name="T35" fmla="*/ 2147483647 h 804"/>
                <a:gd name="T36" fmla="*/ 2147483647 w 429"/>
                <a:gd name="T37" fmla="*/ 2147483647 h 804"/>
                <a:gd name="T38" fmla="*/ 2147483647 w 429"/>
                <a:gd name="T39" fmla="*/ 2147483647 h 804"/>
                <a:gd name="T40" fmla="*/ 2147483647 w 429"/>
                <a:gd name="T41" fmla="*/ 2147483647 h 804"/>
                <a:gd name="T42" fmla="*/ 2147483647 w 429"/>
                <a:gd name="T43" fmla="*/ 2147483647 h 804"/>
                <a:gd name="T44" fmla="*/ 2147483647 w 429"/>
                <a:gd name="T45" fmla="*/ 2147483647 h 804"/>
                <a:gd name="T46" fmla="*/ 2147483647 w 429"/>
                <a:gd name="T47" fmla="*/ 2147483647 h 804"/>
                <a:gd name="T48" fmla="*/ 2147483647 w 429"/>
                <a:gd name="T49" fmla="*/ 2147483647 h 804"/>
                <a:gd name="T50" fmla="*/ 2147483647 w 429"/>
                <a:gd name="T51" fmla="*/ 2147483647 h 804"/>
                <a:gd name="T52" fmla="*/ 2147483647 w 429"/>
                <a:gd name="T53" fmla="*/ 2147483647 h 804"/>
                <a:gd name="T54" fmla="*/ 2147483647 w 429"/>
                <a:gd name="T55" fmla="*/ 2147483647 h 804"/>
                <a:gd name="T56" fmla="*/ 2147483647 w 429"/>
                <a:gd name="T57" fmla="*/ 2147483647 h 804"/>
                <a:gd name="T58" fmla="*/ 2147483647 w 429"/>
                <a:gd name="T59" fmla="*/ 2147483647 h 804"/>
                <a:gd name="T60" fmla="*/ 2147483647 w 429"/>
                <a:gd name="T61" fmla="*/ 2147483647 h 804"/>
                <a:gd name="T62" fmla="*/ 2147483647 w 429"/>
                <a:gd name="T63" fmla="*/ 2147483647 h 804"/>
                <a:gd name="T64" fmla="*/ 2147483647 w 429"/>
                <a:gd name="T65" fmla="*/ 2147483647 h 804"/>
                <a:gd name="T66" fmla="*/ 2147483647 w 429"/>
                <a:gd name="T67" fmla="*/ 2147483647 h 804"/>
                <a:gd name="T68" fmla="*/ 2147483647 w 429"/>
                <a:gd name="T69" fmla="*/ 2147483647 h 804"/>
                <a:gd name="T70" fmla="*/ 2147483647 w 429"/>
                <a:gd name="T71" fmla="*/ 2147483647 h 804"/>
                <a:gd name="T72" fmla="*/ 2147483647 w 429"/>
                <a:gd name="T73" fmla="*/ 2147483647 h 804"/>
                <a:gd name="T74" fmla="*/ 2147483647 w 429"/>
                <a:gd name="T75" fmla="*/ 2147483647 h 804"/>
                <a:gd name="T76" fmla="*/ 2147483647 w 429"/>
                <a:gd name="T77" fmla="*/ 2147483647 h 804"/>
                <a:gd name="T78" fmla="*/ 2147483647 w 429"/>
                <a:gd name="T79" fmla="*/ 2147483647 h 804"/>
                <a:gd name="T80" fmla="*/ 2147483647 w 429"/>
                <a:gd name="T81" fmla="*/ 2147483647 h 804"/>
                <a:gd name="T82" fmla="*/ 2147483647 w 429"/>
                <a:gd name="T83" fmla="*/ 2147483647 h 804"/>
                <a:gd name="T84" fmla="*/ 2147483647 w 429"/>
                <a:gd name="T85" fmla="*/ 2147483647 h 804"/>
                <a:gd name="T86" fmla="*/ 2147483647 w 429"/>
                <a:gd name="T87" fmla="*/ 2147483647 h 804"/>
                <a:gd name="T88" fmla="*/ 2147483647 w 429"/>
                <a:gd name="T89" fmla="*/ 2147483647 h 804"/>
                <a:gd name="T90" fmla="*/ 2147483647 w 429"/>
                <a:gd name="T91" fmla="*/ 2147483647 h 804"/>
                <a:gd name="T92" fmla="*/ 2147483647 w 429"/>
                <a:gd name="T93" fmla="*/ 2147483647 h 804"/>
                <a:gd name="T94" fmla="*/ 2147483647 w 429"/>
                <a:gd name="T95" fmla="*/ 2147483647 h 804"/>
                <a:gd name="T96" fmla="*/ 2147483647 w 429"/>
                <a:gd name="T97" fmla="*/ 2147483647 h 804"/>
                <a:gd name="T98" fmla="*/ 2147483647 w 429"/>
                <a:gd name="T99" fmla="*/ 2147483647 h 804"/>
                <a:gd name="T100" fmla="*/ 2147483647 w 429"/>
                <a:gd name="T101" fmla="*/ 2147483647 h 804"/>
                <a:gd name="T102" fmla="*/ 2147483647 w 429"/>
                <a:gd name="T103" fmla="*/ 2147483647 h 804"/>
                <a:gd name="T104" fmla="*/ 2147483647 w 429"/>
                <a:gd name="T105" fmla="*/ 2147483647 h 804"/>
                <a:gd name="T106" fmla="*/ 2147483647 w 429"/>
                <a:gd name="T107" fmla="*/ 2147483647 h 804"/>
                <a:gd name="T108" fmla="*/ 2147483647 w 429"/>
                <a:gd name="T109" fmla="*/ 2147483647 h 804"/>
                <a:gd name="T110" fmla="*/ 2147483647 w 429"/>
                <a:gd name="T111" fmla="*/ 2147483647 h 804"/>
                <a:gd name="T112" fmla="*/ 2147483647 w 429"/>
                <a:gd name="T113" fmla="*/ 2147483647 h 8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9"/>
                <a:gd name="T172" fmla="*/ 0 h 804"/>
                <a:gd name="T173" fmla="*/ 429 w 429"/>
                <a:gd name="T174" fmla="*/ 804 h 8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9" h="804">
                  <a:moveTo>
                    <a:pt x="120" y="444"/>
                  </a:moveTo>
                  <a:lnTo>
                    <a:pt x="108" y="388"/>
                  </a:lnTo>
                  <a:lnTo>
                    <a:pt x="96" y="324"/>
                  </a:lnTo>
                  <a:lnTo>
                    <a:pt x="84" y="264"/>
                  </a:lnTo>
                  <a:lnTo>
                    <a:pt x="68" y="204"/>
                  </a:lnTo>
                  <a:lnTo>
                    <a:pt x="52" y="152"/>
                  </a:lnTo>
                  <a:lnTo>
                    <a:pt x="36" y="104"/>
                  </a:lnTo>
                  <a:lnTo>
                    <a:pt x="20" y="64"/>
                  </a:lnTo>
                  <a:lnTo>
                    <a:pt x="8" y="32"/>
                  </a:lnTo>
                  <a:lnTo>
                    <a:pt x="0" y="12"/>
                  </a:lnTo>
                  <a:lnTo>
                    <a:pt x="0" y="0"/>
                  </a:lnTo>
                  <a:lnTo>
                    <a:pt x="4" y="0"/>
                  </a:lnTo>
                  <a:lnTo>
                    <a:pt x="12" y="12"/>
                  </a:lnTo>
                  <a:lnTo>
                    <a:pt x="24" y="36"/>
                  </a:lnTo>
                  <a:lnTo>
                    <a:pt x="44" y="68"/>
                  </a:lnTo>
                  <a:lnTo>
                    <a:pt x="64" y="112"/>
                  </a:lnTo>
                  <a:lnTo>
                    <a:pt x="84" y="160"/>
                  </a:lnTo>
                  <a:lnTo>
                    <a:pt x="104" y="220"/>
                  </a:lnTo>
                  <a:lnTo>
                    <a:pt x="124" y="280"/>
                  </a:lnTo>
                  <a:lnTo>
                    <a:pt x="144" y="348"/>
                  </a:lnTo>
                  <a:lnTo>
                    <a:pt x="160" y="412"/>
                  </a:lnTo>
                  <a:lnTo>
                    <a:pt x="172" y="476"/>
                  </a:lnTo>
                  <a:lnTo>
                    <a:pt x="184" y="532"/>
                  </a:lnTo>
                  <a:lnTo>
                    <a:pt x="192" y="580"/>
                  </a:lnTo>
                  <a:lnTo>
                    <a:pt x="200" y="620"/>
                  </a:lnTo>
                  <a:lnTo>
                    <a:pt x="208" y="648"/>
                  </a:lnTo>
                  <a:lnTo>
                    <a:pt x="212" y="668"/>
                  </a:lnTo>
                  <a:lnTo>
                    <a:pt x="220" y="676"/>
                  </a:lnTo>
                  <a:lnTo>
                    <a:pt x="224" y="676"/>
                  </a:lnTo>
                  <a:lnTo>
                    <a:pt x="228" y="664"/>
                  </a:lnTo>
                  <a:lnTo>
                    <a:pt x="232" y="644"/>
                  </a:lnTo>
                  <a:lnTo>
                    <a:pt x="236" y="616"/>
                  </a:lnTo>
                  <a:lnTo>
                    <a:pt x="240" y="584"/>
                  </a:lnTo>
                  <a:lnTo>
                    <a:pt x="244" y="544"/>
                  </a:lnTo>
                  <a:lnTo>
                    <a:pt x="244" y="464"/>
                  </a:lnTo>
                  <a:lnTo>
                    <a:pt x="248" y="424"/>
                  </a:lnTo>
                  <a:lnTo>
                    <a:pt x="248" y="388"/>
                  </a:lnTo>
                  <a:lnTo>
                    <a:pt x="252" y="360"/>
                  </a:lnTo>
                  <a:lnTo>
                    <a:pt x="256" y="340"/>
                  </a:lnTo>
                  <a:lnTo>
                    <a:pt x="264" y="328"/>
                  </a:lnTo>
                  <a:lnTo>
                    <a:pt x="276" y="320"/>
                  </a:lnTo>
                  <a:lnTo>
                    <a:pt x="289" y="320"/>
                  </a:lnTo>
                  <a:lnTo>
                    <a:pt x="301" y="328"/>
                  </a:lnTo>
                  <a:lnTo>
                    <a:pt x="321" y="344"/>
                  </a:lnTo>
                  <a:lnTo>
                    <a:pt x="337" y="360"/>
                  </a:lnTo>
                  <a:lnTo>
                    <a:pt x="353" y="384"/>
                  </a:lnTo>
                  <a:lnTo>
                    <a:pt x="369" y="412"/>
                  </a:lnTo>
                  <a:lnTo>
                    <a:pt x="385" y="444"/>
                  </a:lnTo>
                  <a:lnTo>
                    <a:pt x="393" y="484"/>
                  </a:lnTo>
                  <a:lnTo>
                    <a:pt x="401" y="528"/>
                  </a:lnTo>
                  <a:lnTo>
                    <a:pt x="401" y="616"/>
                  </a:lnTo>
                  <a:lnTo>
                    <a:pt x="397" y="660"/>
                  </a:lnTo>
                  <a:lnTo>
                    <a:pt x="385" y="700"/>
                  </a:lnTo>
                  <a:lnTo>
                    <a:pt x="373" y="732"/>
                  </a:lnTo>
                  <a:lnTo>
                    <a:pt x="361" y="764"/>
                  </a:lnTo>
                  <a:lnTo>
                    <a:pt x="345" y="784"/>
                  </a:lnTo>
                  <a:lnTo>
                    <a:pt x="333" y="796"/>
                  </a:lnTo>
                  <a:lnTo>
                    <a:pt x="317" y="804"/>
                  </a:lnTo>
                  <a:lnTo>
                    <a:pt x="305" y="804"/>
                  </a:lnTo>
                  <a:lnTo>
                    <a:pt x="289" y="796"/>
                  </a:lnTo>
                  <a:lnTo>
                    <a:pt x="276" y="784"/>
                  </a:lnTo>
                  <a:lnTo>
                    <a:pt x="268" y="764"/>
                  </a:lnTo>
                  <a:lnTo>
                    <a:pt x="256" y="744"/>
                  </a:lnTo>
                  <a:lnTo>
                    <a:pt x="248" y="720"/>
                  </a:lnTo>
                  <a:lnTo>
                    <a:pt x="244" y="696"/>
                  </a:lnTo>
                  <a:lnTo>
                    <a:pt x="240" y="668"/>
                  </a:lnTo>
                  <a:lnTo>
                    <a:pt x="236" y="644"/>
                  </a:lnTo>
                  <a:lnTo>
                    <a:pt x="236" y="608"/>
                  </a:lnTo>
                  <a:lnTo>
                    <a:pt x="240" y="592"/>
                  </a:lnTo>
                  <a:lnTo>
                    <a:pt x="244" y="580"/>
                  </a:lnTo>
                  <a:lnTo>
                    <a:pt x="252" y="572"/>
                  </a:lnTo>
                  <a:lnTo>
                    <a:pt x="260" y="572"/>
                  </a:lnTo>
                  <a:lnTo>
                    <a:pt x="268" y="572"/>
                  </a:lnTo>
                  <a:lnTo>
                    <a:pt x="276" y="576"/>
                  </a:lnTo>
                  <a:lnTo>
                    <a:pt x="289" y="580"/>
                  </a:lnTo>
                  <a:lnTo>
                    <a:pt x="301" y="588"/>
                  </a:lnTo>
                  <a:lnTo>
                    <a:pt x="313" y="600"/>
                  </a:lnTo>
                  <a:lnTo>
                    <a:pt x="321" y="612"/>
                  </a:lnTo>
                  <a:lnTo>
                    <a:pt x="333" y="628"/>
                  </a:lnTo>
                  <a:lnTo>
                    <a:pt x="341" y="644"/>
                  </a:lnTo>
                  <a:lnTo>
                    <a:pt x="349" y="664"/>
                  </a:lnTo>
                  <a:lnTo>
                    <a:pt x="357" y="680"/>
                  </a:lnTo>
                  <a:lnTo>
                    <a:pt x="365" y="696"/>
                  </a:lnTo>
                  <a:lnTo>
                    <a:pt x="373" y="716"/>
                  </a:lnTo>
                  <a:lnTo>
                    <a:pt x="377" y="732"/>
                  </a:lnTo>
                  <a:lnTo>
                    <a:pt x="385" y="744"/>
                  </a:lnTo>
                  <a:lnTo>
                    <a:pt x="389" y="756"/>
                  </a:lnTo>
                  <a:lnTo>
                    <a:pt x="397" y="764"/>
                  </a:lnTo>
                  <a:lnTo>
                    <a:pt x="401" y="772"/>
                  </a:lnTo>
                  <a:lnTo>
                    <a:pt x="409" y="772"/>
                  </a:lnTo>
                  <a:lnTo>
                    <a:pt x="413" y="768"/>
                  </a:lnTo>
                  <a:lnTo>
                    <a:pt x="417" y="764"/>
                  </a:lnTo>
                  <a:lnTo>
                    <a:pt x="421" y="748"/>
                  </a:lnTo>
                  <a:lnTo>
                    <a:pt x="425" y="724"/>
                  </a:lnTo>
                  <a:lnTo>
                    <a:pt x="425" y="696"/>
                  </a:lnTo>
                  <a:lnTo>
                    <a:pt x="429" y="660"/>
                  </a:lnTo>
                  <a:lnTo>
                    <a:pt x="425" y="620"/>
                  </a:lnTo>
                  <a:lnTo>
                    <a:pt x="425" y="572"/>
                  </a:lnTo>
                  <a:lnTo>
                    <a:pt x="421" y="520"/>
                  </a:lnTo>
                  <a:lnTo>
                    <a:pt x="417" y="464"/>
                  </a:lnTo>
                  <a:lnTo>
                    <a:pt x="409" y="404"/>
                  </a:lnTo>
                  <a:lnTo>
                    <a:pt x="397" y="344"/>
                  </a:lnTo>
                  <a:lnTo>
                    <a:pt x="385" y="280"/>
                  </a:lnTo>
                  <a:lnTo>
                    <a:pt x="369" y="224"/>
                  </a:lnTo>
                  <a:lnTo>
                    <a:pt x="353" y="168"/>
                  </a:lnTo>
                  <a:lnTo>
                    <a:pt x="337" y="116"/>
                  </a:lnTo>
                  <a:lnTo>
                    <a:pt x="321" y="76"/>
                  </a:lnTo>
                  <a:lnTo>
                    <a:pt x="309" y="40"/>
                  </a:lnTo>
                  <a:lnTo>
                    <a:pt x="301" y="20"/>
                  </a:lnTo>
                  <a:lnTo>
                    <a:pt x="297" y="8"/>
                  </a:lnTo>
                  <a:lnTo>
                    <a:pt x="297" y="4"/>
                  </a:lnTo>
                  <a:lnTo>
                    <a:pt x="305" y="16"/>
                  </a:lnTo>
                  <a:lnTo>
                    <a:pt x="317" y="36"/>
                  </a:lnTo>
                  <a:lnTo>
                    <a:pt x="333" y="68"/>
                  </a:lnTo>
                  <a:lnTo>
                    <a:pt x="353" y="108"/>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628" name="Oval 368"/>
            <p:cNvSpPr>
              <a:spLocks noChangeArrowheads="1"/>
            </p:cNvSpPr>
            <p:nvPr/>
          </p:nvSpPr>
          <p:spPr bwMode="auto">
            <a:xfrm>
              <a:off x="7985127" y="47153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29" name="Oval 369"/>
            <p:cNvSpPr>
              <a:spLocks noChangeArrowheads="1"/>
            </p:cNvSpPr>
            <p:nvPr/>
          </p:nvSpPr>
          <p:spPr bwMode="auto">
            <a:xfrm>
              <a:off x="8016875" y="48106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0" name="Oval 370"/>
            <p:cNvSpPr>
              <a:spLocks noChangeArrowheads="1"/>
            </p:cNvSpPr>
            <p:nvPr/>
          </p:nvSpPr>
          <p:spPr bwMode="auto">
            <a:xfrm>
              <a:off x="8048628" y="49185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1" name="Oval 371"/>
            <p:cNvSpPr>
              <a:spLocks noChangeArrowheads="1"/>
            </p:cNvSpPr>
            <p:nvPr/>
          </p:nvSpPr>
          <p:spPr bwMode="auto">
            <a:xfrm>
              <a:off x="8074025" y="50201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2" name="Oval 372"/>
            <p:cNvSpPr>
              <a:spLocks noChangeArrowheads="1"/>
            </p:cNvSpPr>
            <p:nvPr/>
          </p:nvSpPr>
          <p:spPr bwMode="auto">
            <a:xfrm>
              <a:off x="8093078" y="51217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3" name="Oval 373"/>
            <p:cNvSpPr>
              <a:spLocks noChangeArrowheads="1"/>
            </p:cNvSpPr>
            <p:nvPr/>
          </p:nvSpPr>
          <p:spPr bwMode="auto">
            <a:xfrm>
              <a:off x="8112125" y="52106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4" name="Oval 374"/>
            <p:cNvSpPr>
              <a:spLocks noChangeArrowheads="1"/>
            </p:cNvSpPr>
            <p:nvPr/>
          </p:nvSpPr>
          <p:spPr bwMode="auto">
            <a:xfrm>
              <a:off x="8124825" y="52868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5" name="Oval 375"/>
            <p:cNvSpPr>
              <a:spLocks noChangeArrowheads="1"/>
            </p:cNvSpPr>
            <p:nvPr/>
          </p:nvSpPr>
          <p:spPr bwMode="auto">
            <a:xfrm>
              <a:off x="8137526" y="53503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6" name="Oval 376"/>
            <p:cNvSpPr>
              <a:spLocks noChangeArrowheads="1"/>
            </p:cNvSpPr>
            <p:nvPr/>
          </p:nvSpPr>
          <p:spPr bwMode="auto">
            <a:xfrm>
              <a:off x="8150227" y="5394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7" name="Oval 377"/>
            <p:cNvSpPr>
              <a:spLocks noChangeArrowheads="1"/>
            </p:cNvSpPr>
            <p:nvPr/>
          </p:nvSpPr>
          <p:spPr bwMode="auto">
            <a:xfrm>
              <a:off x="8156575" y="54265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8" name="Oval 378"/>
            <p:cNvSpPr>
              <a:spLocks noChangeArrowheads="1"/>
            </p:cNvSpPr>
            <p:nvPr/>
          </p:nvSpPr>
          <p:spPr bwMode="auto">
            <a:xfrm>
              <a:off x="8169275" y="5439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9" name="Rectangle 379"/>
            <p:cNvSpPr>
              <a:spLocks noChangeArrowheads="1"/>
            </p:cNvSpPr>
            <p:nvPr/>
          </p:nvSpPr>
          <p:spPr bwMode="auto">
            <a:xfrm>
              <a:off x="7743827" y="3929559"/>
              <a:ext cx="981038" cy="276999"/>
            </a:xfrm>
            <a:prstGeom prst="rect">
              <a:avLst/>
            </a:prstGeom>
            <a:noFill/>
            <a:ln w="9525">
              <a:noFill/>
              <a:miter lim="800000"/>
              <a:headEnd/>
              <a:tailEnd/>
            </a:ln>
          </p:spPr>
          <p:txBody>
            <a:bodyPr wrap="none" lIns="0" tIns="0" rIns="0" bIns="0">
              <a:spAutoFit/>
            </a:bodyPr>
            <a:lstStyle/>
            <a:p>
              <a:r>
                <a:rPr lang="en-GB" dirty="0">
                  <a:solidFill>
                    <a:srgbClr val="990033"/>
                  </a:solidFill>
                </a:rPr>
                <a:t>observation</a:t>
              </a:r>
            </a:p>
          </p:txBody>
        </p:sp>
        <p:sp>
          <p:nvSpPr>
            <p:cNvPr id="20640" name="Rectangle 380"/>
            <p:cNvSpPr>
              <a:spLocks noChangeArrowheads="1"/>
            </p:cNvSpPr>
            <p:nvPr/>
          </p:nvSpPr>
          <p:spPr bwMode="auto">
            <a:xfrm>
              <a:off x="7883529" y="6036171"/>
              <a:ext cx="512961" cy="153888"/>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solidFill>
                  <a:srgbClr val="000000"/>
                </a:solidFill>
              </a:endParaRPr>
            </a:p>
          </p:txBody>
        </p:sp>
        <p:pic>
          <p:nvPicPr>
            <p:cNvPr id="217169" name="Picture 81" descr="https://encrypted-tbn2.gstatic.com/images?q=tbn:ANd9GcS9o-z8hJhG5qK_wtDWFCQSj2emX1R-LKzR9tdQ2kUG1wKWDQjHD3xcysY">
              <a:hlinkClick r:id="rId14"/>
            </p:cNvPr>
            <p:cNvPicPr>
              <a:picLocks noChangeAspect="1" noChangeArrowheads="1"/>
            </p:cNvPicPr>
            <p:nvPr/>
          </p:nvPicPr>
          <p:blipFill>
            <a:blip r:embed="rId15"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6393160" y="5229200"/>
              <a:ext cx="1305144" cy="1305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path" presetSubtype="0" repeatCount="indefinite" accel="50000" decel="50000" fill="hold" grpId="0" nodeType="clickEffect">
                                  <p:stCondLst>
                                    <p:cond delay="0"/>
                                  </p:stCondLst>
                                  <p:endCondLst>
                                    <p:cond evt="onNext" delay="0">
                                      <p:tgtEl>
                                        <p:sldTgt/>
                                      </p:tgtEl>
                                    </p:cond>
                                  </p:endCondLst>
                                  <p:childTnLst>
                                    <p:animMotion origin="layout" path="M -0.0008 0.00024 C 0.07114 0.0347 0.09918 0.09068 0.07611 0.14203 C -0.01587 0.13903 -0.09374 0.10317 -0.12578 0.05436 C -0.04775 0.02406 0.05015 0.02568 0.12418 0.05436 C 0.09117 0.10618 0.01025 0.13903 -0.07771 0.14203 C -0.10175 0.08837 -0.06874 0.03355 -0.0008 0.00024 Z " pathEditMode="fixed" rAng="0" ptsTypes="ffffff">
                                      <p:cBhvr>
                                        <p:cTn id="6" dur="5000" fill="hold"/>
                                        <p:tgtEl>
                                          <p:spTgt spid="200"/>
                                        </p:tgtEl>
                                        <p:attrNameLst>
                                          <p:attrName>ppt_x</p:attrName>
                                          <p:attrName>ppt_y</p:attrName>
                                        </p:attrNameLst>
                                      </p:cBhvr>
                                      <p:rCtr x="0" y="71"/>
                                    </p:animMotion>
                                  </p:childTnLst>
                                </p:cTn>
                              </p:par>
                            </p:childTnLst>
                          </p:cTn>
                        </p:par>
                        <p:par>
                          <p:cTn id="7" fill="hold">
                            <p:stCondLst>
                              <p:cond delay="5000"/>
                            </p:stCondLst>
                            <p:childTnLst>
                              <p:par>
                                <p:cTn id="8" presetID="1" presetClass="mediacall" presetSubtype="0" fill="hold" nodeType="afterEffect">
                                  <p:stCondLst>
                                    <p:cond delay="0"/>
                                  </p:stCondLst>
                                  <p:childTnLst>
                                    <p:cmd type="call" cmd="playFrom(0.0)">
                                      <p:cBhvr>
                                        <p:cTn id="9" dur="1" fill="hold"/>
                                        <p:tgtEl>
                                          <p:spTgt spid="197"/>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2"/>
                                        </p:tgtEl>
                                        <p:attrNameLst>
                                          <p:attrName>style.visibility</p:attrName>
                                        </p:attrNameLst>
                                      </p:cBhvr>
                                      <p:to>
                                        <p:strVal val="visible"/>
                                      </p:to>
                                    </p:set>
                                    <p:animEffect transition="in" filter="fade">
                                      <p:cBhvr>
                                        <p:cTn id="14" dur="2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mute="1">
                <p:cTn id="15" repeatCount="indefinite" fill="remove" display="0">
                  <p:stCondLst>
                    <p:cond delay="indefinite"/>
                  </p:stCondLst>
                  <p:endCondLst>
                    <p:cond evt="onPrev" delay="0">
                      <p:tgtEl>
                        <p:sldTgt/>
                      </p:tgtEl>
                    </p:cond>
                  </p:endCondLst>
                </p:cTn>
                <p:tgtEl>
                  <p:spTgt spid="197"/>
                </p:tgtEl>
              </p:cMediaNode>
            </p:video>
          </p:childTnLst>
        </p:cTn>
      </p:par>
    </p:tnLst>
    <p:bldLst>
      <p:bldP spid="2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2903905" y="1645289"/>
            <a:ext cx="3784630" cy="3601913"/>
          </a:xfrm>
          <a:prstGeom prst="rect">
            <a:avLst/>
          </a:prstGeom>
          <a:noFill/>
          <a:ln w="9525">
            <a:noFill/>
            <a:miter lim="800000"/>
            <a:headEnd/>
            <a:tailEnd/>
          </a:ln>
        </p:spPr>
      </p:pic>
      <p:sp>
        <p:nvSpPr>
          <p:cNvPr id="5" name="Text Box 3"/>
          <p:cNvSpPr txBox="1">
            <a:spLocks noChangeArrowheads="1"/>
          </p:cNvSpPr>
          <p:nvPr/>
        </p:nvSpPr>
        <p:spPr bwMode="auto">
          <a:xfrm>
            <a:off x="4412940" y="548680"/>
            <a:ext cx="1063112" cy="400110"/>
          </a:xfrm>
          <a:prstGeom prst="rect">
            <a:avLst/>
          </a:prstGeom>
          <a:noFill/>
          <a:ln w="12700">
            <a:noFill/>
            <a:miter lim="800000"/>
            <a:headEnd/>
            <a:tailEnd/>
          </a:ln>
        </p:spPr>
        <p:txBody>
          <a:bodyPr wrap="none">
            <a:spAutoFit/>
          </a:bodyPr>
          <a:lstStyle/>
          <a:p>
            <a:pPr eaLnBrk="0" hangingPunct="0"/>
            <a:r>
              <a:rPr lang="en-US" sz="2000" dirty="0">
                <a:solidFill>
                  <a:srgbClr val="990033"/>
                </a:solidFill>
              </a:rPr>
              <a:t>Overview</a:t>
            </a:r>
          </a:p>
        </p:txBody>
      </p:sp>
      <p:sp>
        <p:nvSpPr>
          <p:cNvPr id="6" name="Text Box 5"/>
          <p:cNvSpPr txBox="1">
            <a:spLocks noChangeArrowheads="1"/>
          </p:cNvSpPr>
          <p:nvPr/>
        </p:nvSpPr>
        <p:spPr bwMode="auto">
          <a:xfrm>
            <a:off x="1442610" y="1791214"/>
            <a:ext cx="6885765" cy="3455988"/>
          </a:xfrm>
          <a:prstGeom prst="rect">
            <a:avLst/>
          </a:prstGeom>
          <a:noFill/>
          <a:ln w="12700">
            <a:noFill/>
            <a:miter lim="800000"/>
            <a:headEnd/>
            <a:tailEnd/>
          </a:ln>
        </p:spPr>
        <p:txBody>
          <a:bodyPr wrap="none"/>
          <a:lstStyle/>
          <a:p>
            <a:r>
              <a:rPr lang="en-US" altLang="ja-JP" sz="2000" b="1" dirty="0" smtClean="0">
                <a:solidFill>
                  <a:schemeClr val="accent2">
                    <a:lumMod val="40000"/>
                    <a:lumOff val="60000"/>
                  </a:schemeClr>
                </a:solidFill>
                <a:ea typeface="MS Mincho"/>
                <a:cs typeface="MS Mincho"/>
              </a:rPr>
              <a:t>The anatomy of inference</a:t>
            </a:r>
            <a:r>
              <a:rPr lang="en-US" altLang="ja-JP" sz="2000" dirty="0" smtClean="0">
                <a:solidFill>
                  <a:schemeClr val="accent2">
                    <a:lumMod val="40000"/>
                    <a:lumOff val="60000"/>
                  </a:schemeClr>
                </a:solidFill>
                <a:ea typeface="MS Mincho"/>
                <a:cs typeface="MS Mincho"/>
              </a:rPr>
              <a:t>	predictive coding</a:t>
            </a:r>
          </a:p>
          <a:p>
            <a:r>
              <a:rPr lang="en-US" altLang="ja-JP" sz="2000" dirty="0" smtClean="0">
                <a:solidFill>
                  <a:schemeClr val="accent2">
                    <a:lumMod val="40000"/>
                    <a:lumOff val="60000"/>
                  </a:schemeClr>
                </a:solidFill>
                <a:ea typeface="MS Mincho"/>
                <a:cs typeface="MS Mincho"/>
              </a:rPr>
              <a:t>			hierarchical models</a:t>
            </a:r>
          </a:p>
          <a:p>
            <a:r>
              <a:rPr lang="en-US" altLang="ja-JP" sz="2000" dirty="0" smtClean="0">
                <a:solidFill>
                  <a:schemeClr val="accent2">
                    <a:lumMod val="40000"/>
                    <a:lumOff val="60000"/>
                  </a:schemeClr>
                </a:solidFill>
                <a:ea typeface="MS Mincho"/>
                <a:cs typeface="MS Mincho"/>
              </a:rPr>
              <a:t>			canonical microcircuits</a:t>
            </a:r>
          </a:p>
          <a:p>
            <a:endParaRPr lang="en-US" altLang="ja-JP" sz="2000" dirty="0" smtClean="0">
              <a:solidFill>
                <a:srgbClr val="990033"/>
              </a:solidFill>
              <a:ea typeface="MS Mincho"/>
              <a:cs typeface="MS Mincho"/>
            </a:endParaRPr>
          </a:p>
          <a:p>
            <a:endParaRPr lang="en-US" altLang="ja-JP" sz="2000" dirty="0" smtClean="0">
              <a:solidFill>
                <a:srgbClr val="990033"/>
              </a:solidFill>
              <a:ea typeface="MS Mincho"/>
              <a:cs typeface="MS Mincho"/>
            </a:endParaRPr>
          </a:p>
          <a:p>
            <a:r>
              <a:rPr lang="en-US" altLang="ja-JP" sz="2000" b="1" dirty="0" smtClean="0">
                <a:solidFill>
                  <a:srgbClr val="990033"/>
                </a:solidFill>
                <a:ea typeface="MS Mincho"/>
                <a:cs typeface="MS Mincho"/>
              </a:rPr>
              <a:t>Action and perception </a:t>
            </a:r>
            <a:r>
              <a:rPr lang="en-US" altLang="ja-JP" sz="2000" dirty="0" smtClean="0">
                <a:solidFill>
                  <a:srgbClr val="990033"/>
                </a:solidFill>
                <a:ea typeface="MS Mincho"/>
                <a:cs typeface="MS Mincho"/>
              </a:rPr>
              <a:t>	</a:t>
            </a:r>
            <a:r>
              <a:rPr lang="en-US" altLang="ja-JP" sz="2000" dirty="0" smtClean="0">
                <a:solidFill>
                  <a:schemeClr val="accent2">
                    <a:lumMod val="40000"/>
                    <a:lumOff val="60000"/>
                  </a:schemeClr>
                </a:solidFill>
                <a:ea typeface="MS Mincho"/>
                <a:cs typeface="MS Mincho"/>
              </a:rPr>
              <a:t>perceptual synthesis and violations</a:t>
            </a:r>
          </a:p>
          <a:p>
            <a:r>
              <a:rPr lang="en-US" altLang="ja-JP" sz="2000" dirty="0" smtClean="0">
                <a:solidFill>
                  <a:schemeClr val="accent2">
                    <a:lumMod val="40000"/>
                    <a:lumOff val="60000"/>
                  </a:schemeClr>
                </a:solidFill>
                <a:ea typeface="MS Mincho"/>
                <a:cs typeface="MS Mincho"/>
              </a:rPr>
              <a:t>			action and its observation</a:t>
            </a:r>
          </a:p>
          <a:p>
            <a:r>
              <a:rPr lang="en-US" altLang="ja-JP" sz="2000" dirty="0" smtClean="0">
                <a:solidFill>
                  <a:srgbClr val="990033"/>
                </a:solidFill>
                <a:ea typeface="MS Mincho"/>
                <a:cs typeface="MS Mincho"/>
              </a:rPr>
              <a:t>			dopamine and perseveration</a:t>
            </a:r>
          </a:p>
          <a:p>
            <a:endParaRPr lang="en-US" altLang="ja-JP" sz="2000" dirty="0" smtClean="0">
              <a:solidFill>
                <a:srgbClr val="990033"/>
              </a:solidFill>
              <a:ea typeface="MS Mincho"/>
              <a:cs typeface="MS Mincho"/>
            </a:endParaRPr>
          </a:p>
        </p:txBody>
      </p:sp>
      <p:pic>
        <p:nvPicPr>
          <p:cNvPr id="7" name="Picture 6" descr="Picture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pic>
        <p:nvPicPr>
          <p:cNvPr id="389122" name="Picture 2" descr="http://www.thebrainprize.org/img/uploads/16/stanislas_dehaene_u992_2.jp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788315" y="2213865"/>
            <a:ext cx="1710190" cy="1135566"/>
          </a:xfrm>
          <a:prstGeom prst="rect">
            <a:avLst/>
          </a:prstGeom>
          <a:ln>
            <a:noFill/>
          </a:ln>
          <a:effectLst>
            <a:outerShdw blurRad="190500" algn="tl" rotWithShape="0">
              <a:srgbClr val="000000">
                <a:alpha val="70000"/>
              </a:srgbClr>
            </a:outerShdw>
          </a:effectLst>
        </p:spPr>
      </p:pic>
      <p:pic>
        <p:nvPicPr>
          <p:cNvPr id="389124" name="Picture 4" descr="http://www.thebrainprize.org/img/uploads/16/rizzolatti.jpg"/>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7788316" y="3474005"/>
            <a:ext cx="1710190" cy="1125125"/>
          </a:xfrm>
          <a:prstGeom prst="rect">
            <a:avLst/>
          </a:prstGeom>
          <a:ln>
            <a:noFill/>
          </a:ln>
          <a:effectLst>
            <a:outerShdw blurRad="190500" algn="tl" rotWithShape="0">
              <a:srgbClr val="000000">
                <a:alpha val="70000"/>
              </a:srgbClr>
            </a:outerShdw>
          </a:effectLst>
        </p:spPr>
      </p:pic>
      <p:pic>
        <p:nvPicPr>
          <p:cNvPr id="389126" name="Picture 6" descr="http://www.thebrainprize.org/img/uploads/16/trevor_robbins_hi_2_web.jpg"/>
          <p:cNvPicPr>
            <a:picLocks noChangeAspect="1" noChangeArrowheads="1"/>
          </p:cNvPicPr>
          <p:nvPr/>
        </p:nvPicPr>
        <p:blipFill>
          <a:blip r:embed="rId6" cstate="print">
            <a:duotone>
              <a:prstClr val="black"/>
              <a:srgbClr val="D9C3A5">
                <a:tint val="50000"/>
                <a:satMod val="180000"/>
              </a:srgbClr>
            </a:duotone>
          </a:blip>
          <a:srcRect/>
          <a:stretch>
            <a:fillRect/>
          </a:stretch>
        </p:blipFill>
        <p:spPr bwMode="auto">
          <a:xfrm>
            <a:off x="7788315" y="4734145"/>
            <a:ext cx="1710190" cy="112512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2903905" y="1645289"/>
            <a:ext cx="3784630" cy="3601913"/>
          </a:xfrm>
          <a:prstGeom prst="rect">
            <a:avLst/>
          </a:prstGeom>
          <a:noFill/>
          <a:ln w="9525">
            <a:noFill/>
            <a:miter lim="800000"/>
            <a:headEnd/>
            <a:tailEnd/>
          </a:ln>
        </p:spPr>
      </p:pic>
      <p:sp>
        <p:nvSpPr>
          <p:cNvPr id="5" name="Text Box 3"/>
          <p:cNvSpPr txBox="1">
            <a:spLocks noChangeArrowheads="1"/>
          </p:cNvSpPr>
          <p:nvPr/>
        </p:nvSpPr>
        <p:spPr bwMode="auto">
          <a:xfrm>
            <a:off x="4412940" y="548680"/>
            <a:ext cx="1063112" cy="400110"/>
          </a:xfrm>
          <a:prstGeom prst="rect">
            <a:avLst/>
          </a:prstGeom>
          <a:noFill/>
          <a:ln w="12700">
            <a:noFill/>
            <a:miter lim="800000"/>
            <a:headEnd/>
            <a:tailEnd/>
          </a:ln>
        </p:spPr>
        <p:txBody>
          <a:bodyPr wrap="none">
            <a:spAutoFit/>
          </a:bodyPr>
          <a:lstStyle/>
          <a:p>
            <a:pPr eaLnBrk="0" hangingPunct="0"/>
            <a:r>
              <a:rPr lang="en-US" sz="2000" dirty="0">
                <a:solidFill>
                  <a:srgbClr val="990033"/>
                </a:solidFill>
              </a:rPr>
              <a:t>Overview</a:t>
            </a:r>
          </a:p>
        </p:txBody>
      </p:sp>
      <p:sp>
        <p:nvSpPr>
          <p:cNvPr id="6" name="Text Box 5"/>
          <p:cNvSpPr txBox="1">
            <a:spLocks noChangeArrowheads="1"/>
          </p:cNvSpPr>
          <p:nvPr/>
        </p:nvSpPr>
        <p:spPr bwMode="auto">
          <a:xfrm>
            <a:off x="1442610" y="1791214"/>
            <a:ext cx="6885765" cy="3455988"/>
          </a:xfrm>
          <a:prstGeom prst="rect">
            <a:avLst/>
          </a:prstGeom>
          <a:noFill/>
          <a:ln w="12700">
            <a:noFill/>
            <a:miter lim="800000"/>
            <a:headEnd/>
            <a:tailEnd/>
          </a:ln>
        </p:spPr>
        <p:txBody>
          <a:bodyPr wrap="none"/>
          <a:lstStyle/>
          <a:p>
            <a:r>
              <a:rPr lang="en-US" altLang="ja-JP" sz="2000" b="1" dirty="0" smtClean="0">
                <a:solidFill>
                  <a:srgbClr val="990033"/>
                </a:solidFill>
                <a:ea typeface="MS Mincho"/>
                <a:cs typeface="MS Mincho"/>
              </a:rPr>
              <a:t>The anatomy of inference</a:t>
            </a:r>
            <a:r>
              <a:rPr lang="en-US" altLang="ja-JP" sz="2000" dirty="0" smtClean="0">
                <a:solidFill>
                  <a:srgbClr val="990033"/>
                </a:solidFill>
                <a:ea typeface="MS Mincho"/>
                <a:cs typeface="MS Mincho"/>
              </a:rPr>
              <a:t>	predictive coding</a:t>
            </a:r>
          </a:p>
          <a:p>
            <a:r>
              <a:rPr lang="en-US" altLang="ja-JP" sz="2000" dirty="0" smtClean="0">
                <a:solidFill>
                  <a:srgbClr val="990033"/>
                </a:solidFill>
                <a:ea typeface="MS Mincho"/>
                <a:cs typeface="MS Mincho"/>
              </a:rPr>
              <a:t>			hierarchical models</a:t>
            </a:r>
          </a:p>
          <a:p>
            <a:r>
              <a:rPr lang="en-US" altLang="ja-JP" sz="2000" dirty="0" smtClean="0">
                <a:solidFill>
                  <a:srgbClr val="990033"/>
                </a:solidFill>
                <a:ea typeface="MS Mincho"/>
                <a:cs typeface="MS Mincho"/>
              </a:rPr>
              <a:t>			canonical microcircuits</a:t>
            </a:r>
          </a:p>
          <a:p>
            <a:endParaRPr lang="en-US" altLang="ja-JP" sz="2000" dirty="0" smtClean="0">
              <a:solidFill>
                <a:srgbClr val="990033"/>
              </a:solidFill>
              <a:ea typeface="MS Mincho"/>
              <a:cs typeface="MS Mincho"/>
            </a:endParaRPr>
          </a:p>
          <a:p>
            <a:endParaRPr lang="en-US" altLang="ja-JP" sz="2000" dirty="0" smtClean="0">
              <a:solidFill>
                <a:srgbClr val="990033"/>
              </a:solidFill>
              <a:ea typeface="MS Mincho"/>
              <a:cs typeface="MS Mincho"/>
            </a:endParaRPr>
          </a:p>
          <a:p>
            <a:r>
              <a:rPr lang="en-US" altLang="ja-JP" sz="2000" b="1" dirty="0" smtClean="0">
                <a:solidFill>
                  <a:srgbClr val="990033"/>
                </a:solidFill>
                <a:ea typeface="MS Mincho"/>
                <a:cs typeface="MS Mincho"/>
              </a:rPr>
              <a:t>Action and perception </a:t>
            </a:r>
            <a:r>
              <a:rPr lang="en-US" altLang="ja-JP" sz="2000" dirty="0" smtClean="0">
                <a:solidFill>
                  <a:srgbClr val="990033"/>
                </a:solidFill>
                <a:ea typeface="MS Mincho"/>
                <a:cs typeface="MS Mincho"/>
              </a:rPr>
              <a:t>	perceptual synthesis and violations</a:t>
            </a:r>
          </a:p>
          <a:p>
            <a:r>
              <a:rPr lang="en-US" altLang="ja-JP" sz="2000" dirty="0" smtClean="0">
                <a:solidFill>
                  <a:srgbClr val="990033"/>
                </a:solidFill>
                <a:ea typeface="MS Mincho"/>
                <a:cs typeface="MS Mincho"/>
              </a:rPr>
              <a:t>			action and its observation</a:t>
            </a:r>
          </a:p>
          <a:p>
            <a:r>
              <a:rPr lang="en-US" altLang="ja-JP" sz="2000" dirty="0" smtClean="0">
                <a:solidFill>
                  <a:srgbClr val="990033"/>
                </a:solidFill>
                <a:ea typeface="MS Mincho"/>
                <a:cs typeface="MS Mincho"/>
              </a:rPr>
              <a:t>			dopamine and perseveration</a:t>
            </a:r>
          </a:p>
          <a:p>
            <a:endParaRPr lang="en-US" altLang="ja-JP" sz="2000" dirty="0" smtClean="0">
              <a:solidFill>
                <a:srgbClr val="990033"/>
              </a:solidFill>
              <a:ea typeface="MS Mincho"/>
              <a:cs typeface="MS Mincho"/>
            </a:endParaRPr>
          </a:p>
        </p:txBody>
      </p:sp>
      <p:pic>
        <p:nvPicPr>
          <p:cNvPr id="7" name="Picture 6" descr="Picture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pic>
        <p:nvPicPr>
          <p:cNvPr id="389122" name="Picture 2" descr="http://www.thebrainprize.org/img/uploads/16/stanislas_dehaene_u992_2.jp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7788315" y="2213865"/>
            <a:ext cx="1710190" cy="1135566"/>
          </a:xfrm>
          <a:prstGeom prst="rect">
            <a:avLst/>
          </a:prstGeom>
          <a:ln>
            <a:noFill/>
          </a:ln>
          <a:effectLst>
            <a:outerShdw blurRad="190500" algn="tl" rotWithShape="0">
              <a:srgbClr val="000000">
                <a:alpha val="70000"/>
              </a:srgbClr>
            </a:outerShdw>
          </a:effectLst>
        </p:spPr>
      </p:pic>
      <p:pic>
        <p:nvPicPr>
          <p:cNvPr id="389124" name="Picture 4" descr="http://www.thebrainprize.org/img/uploads/16/rizzolatti.jp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7788316" y="3474005"/>
            <a:ext cx="1710190" cy="1125125"/>
          </a:xfrm>
          <a:prstGeom prst="rect">
            <a:avLst/>
          </a:prstGeom>
          <a:ln>
            <a:noFill/>
          </a:ln>
          <a:effectLst>
            <a:outerShdw blurRad="190500" algn="tl" rotWithShape="0">
              <a:srgbClr val="000000">
                <a:alpha val="70000"/>
              </a:srgbClr>
            </a:outerShdw>
          </a:effectLst>
        </p:spPr>
      </p:pic>
      <p:pic>
        <p:nvPicPr>
          <p:cNvPr id="389126" name="Picture 6" descr="http://www.thebrainprize.org/img/uploads/16/trevor_robbins_hi_2_web.jpg"/>
          <p:cNvPicPr>
            <a:picLocks noChangeAspect="1" noChangeArrowheads="1"/>
          </p:cNvPicPr>
          <p:nvPr/>
        </p:nvPicPr>
        <p:blipFill>
          <a:blip r:embed="rId6" cstate="print">
            <a:duotone>
              <a:prstClr val="black"/>
              <a:srgbClr val="D9C3A5">
                <a:tint val="50000"/>
                <a:satMod val="180000"/>
              </a:srgbClr>
            </a:duotone>
          </a:blip>
          <a:srcRect/>
          <a:stretch>
            <a:fillRect/>
          </a:stretch>
        </p:blipFill>
        <p:spPr bwMode="auto">
          <a:xfrm>
            <a:off x="7788315" y="4734145"/>
            <a:ext cx="1710190" cy="112512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60"/>
          <p:cNvGraphicFramePr>
            <a:graphicFrameLocks noChangeAspect="1"/>
          </p:cNvGraphicFramePr>
          <p:nvPr/>
        </p:nvGraphicFramePr>
        <p:xfrm>
          <a:off x="2216150" y="1173163"/>
          <a:ext cx="5256213" cy="5003800"/>
        </p:xfrm>
        <a:graphic>
          <a:graphicData uri="http://schemas.openxmlformats.org/presentationml/2006/ole">
            <p:oleObj spid="_x0000_s360488" name="PHOTO-PAINT" r:id="rId5" imgW="4457143" imgH="4241270" progId="">
              <p:embed/>
            </p:oleObj>
          </a:graphicData>
        </a:graphic>
      </p:graphicFrame>
      <p:sp>
        <p:nvSpPr>
          <p:cNvPr id="19475" name="Oval 213"/>
          <p:cNvSpPr>
            <a:spLocks noChangeArrowheads="1"/>
          </p:cNvSpPr>
          <p:nvPr/>
        </p:nvSpPr>
        <p:spPr bwMode="auto">
          <a:xfrm>
            <a:off x="4521200" y="4052888"/>
            <a:ext cx="576263" cy="792162"/>
          </a:xfrm>
          <a:prstGeom prst="ellipse">
            <a:avLst/>
          </a:prstGeom>
          <a:solidFill>
            <a:schemeClr val="accent1"/>
          </a:solidFill>
          <a:ln w="9525">
            <a:noFill/>
            <a:round/>
            <a:headEnd/>
            <a:tailEnd/>
          </a:ln>
        </p:spPr>
        <p:txBody>
          <a:bodyPr wrap="none" anchor="ctr"/>
          <a:lstStyle/>
          <a:p>
            <a:endParaRPr lang="en-GB"/>
          </a:p>
        </p:txBody>
      </p:sp>
      <p:pic>
        <p:nvPicPr>
          <p:cNvPr id="19476" name="Picture 8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08313" y="5145088"/>
            <a:ext cx="1871662" cy="1370012"/>
          </a:xfrm>
          <a:prstGeom prst="rect">
            <a:avLst/>
          </a:prstGeom>
          <a:noFill/>
          <a:ln w="9525">
            <a:noFill/>
            <a:miter lim="800000"/>
            <a:headEnd/>
            <a:tailEnd/>
          </a:ln>
        </p:spPr>
      </p:pic>
      <p:sp>
        <p:nvSpPr>
          <p:cNvPr id="159769" name="Oval 25"/>
          <p:cNvSpPr>
            <a:spLocks noChangeArrowheads="1"/>
          </p:cNvSpPr>
          <p:nvPr/>
        </p:nvSpPr>
        <p:spPr bwMode="auto">
          <a:xfrm>
            <a:off x="4094163" y="5795963"/>
            <a:ext cx="360362" cy="358775"/>
          </a:xfrm>
          <a:prstGeom prst="ellipse">
            <a:avLst/>
          </a:prstGeom>
          <a:solidFill>
            <a:schemeClr val="accent2"/>
          </a:solidFill>
          <a:ln w="12700">
            <a:noFill/>
            <a:round/>
            <a:headEnd/>
            <a:tailEnd/>
          </a:ln>
          <a:effectLst>
            <a:outerShdw dist="107763" dir="13500000" algn="ctr" rotWithShape="0">
              <a:schemeClr val="bg2">
                <a:alpha val="50000"/>
              </a:schemeClr>
            </a:outerShdw>
          </a:effectLst>
        </p:spPr>
        <p:txBody>
          <a:bodyPr wrap="none" anchor="ctr"/>
          <a:lstStyle/>
          <a:p>
            <a:pPr>
              <a:defRPr/>
            </a:pPr>
            <a:endParaRPr lang="en-GB">
              <a:cs typeface="+mn-cs"/>
            </a:endParaRPr>
          </a:p>
        </p:txBody>
      </p:sp>
      <p:graphicFrame>
        <p:nvGraphicFramePr>
          <p:cNvPr id="19459" name="Object 21"/>
          <p:cNvGraphicFramePr>
            <a:graphicFrameLocks noChangeAspect="1"/>
          </p:cNvGraphicFramePr>
          <p:nvPr/>
        </p:nvGraphicFramePr>
        <p:xfrm>
          <a:off x="4168775" y="5867400"/>
          <a:ext cx="228600" cy="250825"/>
        </p:xfrm>
        <a:graphic>
          <a:graphicData uri="http://schemas.openxmlformats.org/presentationml/2006/ole">
            <p:oleObj spid="_x0000_s360489" name="Equation" r:id="rId7" imgW="114266" imgH="133485" progId="Equation.DSMT4">
              <p:embed/>
            </p:oleObj>
          </a:graphicData>
        </a:graphic>
      </p:graphicFrame>
      <p:sp>
        <p:nvSpPr>
          <p:cNvPr id="19478" name="Line 91"/>
          <p:cNvSpPr>
            <a:spLocks noChangeShapeType="1"/>
          </p:cNvSpPr>
          <p:nvPr/>
        </p:nvSpPr>
        <p:spPr bwMode="auto">
          <a:xfrm flipH="1">
            <a:off x="4660900" y="5551488"/>
            <a:ext cx="936625" cy="1587"/>
          </a:xfrm>
          <a:prstGeom prst="line">
            <a:avLst/>
          </a:prstGeom>
          <a:noFill/>
          <a:ln w="12700">
            <a:solidFill>
              <a:schemeClr val="tx1"/>
            </a:solidFill>
            <a:round/>
            <a:headEnd/>
            <a:tailEnd type="triangle" w="med" len="med"/>
          </a:ln>
        </p:spPr>
        <p:txBody>
          <a:bodyPr/>
          <a:lstStyle/>
          <a:p>
            <a:endParaRPr lang="en-GB"/>
          </a:p>
        </p:txBody>
      </p:sp>
      <p:pic>
        <p:nvPicPr>
          <p:cNvPr id="5134" name="Picture 3" descr="165452-CT~Study-of-a-Hand-Posters"/>
          <p:cNvPicPr>
            <a:picLocks noChangeAspect="1" noChangeArrowheads="1"/>
          </p:cNvPicPr>
          <p:nvPr/>
        </p:nvPicPr>
        <p:blipFill>
          <a:blip r:embed="rId8" cstate="print">
            <a:lum bright="58000" contrast="-56000"/>
          </a:blip>
          <a:srcRect l="7559" t="18184" r="14929" b="16235"/>
          <a:stretch>
            <a:fillRect/>
          </a:stretch>
        </p:blipFill>
        <p:spPr bwMode="auto">
          <a:xfrm>
            <a:off x="5594352" y="5211763"/>
            <a:ext cx="1854198" cy="1141412"/>
          </a:xfrm>
          <a:prstGeom prst="rect">
            <a:avLst/>
          </a:prstGeom>
          <a:ln>
            <a:noFill/>
          </a:ln>
          <a:effectLst>
            <a:outerShdw blurRad="190500" algn="tl" rotWithShape="0">
              <a:srgbClr val="000000">
                <a:alpha val="70000"/>
              </a:srgbClr>
            </a:outerShdw>
          </a:effectLst>
        </p:spPr>
      </p:pic>
      <p:sp>
        <p:nvSpPr>
          <p:cNvPr id="19480" name="Line 96"/>
          <p:cNvSpPr>
            <a:spLocks noChangeShapeType="1"/>
          </p:cNvSpPr>
          <p:nvPr/>
        </p:nvSpPr>
        <p:spPr bwMode="auto">
          <a:xfrm>
            <a:off x="4445000" y="5984875"/>
            <a:ext cx="1150938" cy="0"/>
          </a:xfrm>
          <a:prstGeom prst="line">
            <a:avLst/>
          </a:prstGeom>
          <a:noFill/>
          <a:ln w="12700">
            <a:solidFill>
              <a:schemeClr val="accent2"/>
            </a:solidFill>
            <a:round/>
            <a:headEnd/>
            <a:tailEnd type="triangle" w="med" len="med"/>
          </a:ln>
        </p:spPr>
        <p:txBody>
          <a:bodyPr/>
          <a:lstStyle/>
          <a:p>
            <a:endParaRPr lang="en-GB"/>
          </a:p>
        </p:txBody>
      </p:sp>
      <p:grpSp>
        <p:nvGrpSpPr>
          <p:cNvPr id="19481" name="Group 144"/>
          <p:cNvGrpSpPr>
            <a:grpSpLocks/>
          </p:cNvGrpSpPr>
          <p:nvPr/>
        </p:nvGrpSpPr>
        <p:grpSpPr bwMode="auto">
          <a:xfrm>
            <a:off x="3663950" y="4929188"/>
            <a:ext cx="1006475" cy="866775"/>
            <a:chOff x="1832" y="3158"/>
            <a:chExt cx="634" cy="546"/>
          </a:xfrm>
        </p:grpSpPr>
        <p:pic>
          <p:nvPicPr>
            <p:cNvPr id="19565" name="Oval 62"/>
            <p:cNvPicPr preferRelativeResize="0">
              <a:picLocks noChangeArrowheads="1"/>
            </p:cNvPicPr>
            <p:nvPr/>
          </p:nvPicPr>
          <p:blipFill>
            <a:blip r:embed="rId9" cstate="print">
              <a:lum bright="46000" contrast="-26000"/>
            </a:blip>
            <a:srcRect l="8517" b="15208"/>
            <a:stretch>
              <a:fillRect/>
            </a:stretch>
          </p:blipFill>
          <p:spPr bwMode="auto">
            <a:xfrm>
              <a:off x="1832" y="3158"/>
              <a:ext cx="351" cy="270"/>
            </a:xfrm>
            <a:prstGeom prst="rect">
              <a:avLst/>
            </a:prstGeom>
            <a:noFill/>
            <a:ln w="9525">
              <a:noFill/>
              <a:miter lim="800000"/>
              <a:headEnd/>
              <a:tailEnd/>
            </a:ln>
          </p:spPr>
        </p:pic>
        <p:pic>
          <p:nvPicPr>
            <p:cNvPr id="19566" name="Oval 62"/>
            <p:cNvPicPr preferRelativeResize="0">
              <a:picLocks noChangeArrowheads="1"/>
            </p:cNvPicPr>
            <p:nvPr/>
          </p:nvPicPr>
          <p:blipFill>
            <a:blip r:embed="rId9" cstate="print"/>
            <a:srcRect l="8517" b="15208"/>
            <a:stretch>
              <a:fillRect/>
            </a:stretch>
          </p:blipFill>
          <p:spPr bwMode="auto">
            <a:xfrm>
              <a:off x="1927" y="3158"/>
              <a:ext cx="351" cy="270"/>
            </a:xfrm>
            <a:prstGeom prst="rect">
              <a:avLst/>
            </a:prstGeom>
            <a:noFill/>
            <a:ln w="9525">
              <a:noFill/>
              <a:miter lim="800000"/>
              <a:headEnd/>
              <a:tailEnd/>
            </a:ln>
          </p:spPr>
        </p:pic>
        <p:graphicFrame>
          <p:nvGraphicFramePr>
            <p:cNvPr id="19473" name="Object 8"/>
            <p:cNvGraphicFramePr>
              <a:graphicFrameLocks noChangeAspect="1"/>
            </p:cNvGraphicFramePr>
            <p:nvPr/>
          </p:nvGraphicFramePr>
          <p:xfrm>
            <a:off x="2064" y="3158"/>
            <a:ext cx="211" cy="175"/>
          </p:xfrm>
          <a:graphic>
            <a:graphicData uri="http://schemas.openxmlformats.org/presentationml/2006/ole">
              <p:oleObj spid="_x0000_s360490" name="Equation" r:id="rId10" imgW="295255" imgH="247785" progId="Equation.DSMT4">
                <p:embed/>
              </p:oleObj>
            </a:graphicData>
          </a:graphic>
        </p:graphicFrame>
        <p:pic>
          <p:nvPicPr>
            <p:cNvPr id="19567" name="Oval 63"/>
            <p:cNvPicPr preferRelativeResize="0">
              <a:picLocks noChangeArrowheads="1"/>
            </p:cNvPicPr>
            <p:nvPr/>
          </p:nvPicPr>
          <p:blipFill>
            <a:blip r:embed="rId11" cstate="print">
              <a:lum bright="46000" contrast="-26000"/>
              <a:grayscl/>
            </a:blip>
            <a:srcRect l="7732" b="13879"/>
            <a:stretch>
              <a:fillRect/>
            </a:stretch>
          </p:blipFill>
          <p:spPr bwMode="auto">
            <a:xfrm>
              <a:off x="2018" y="3430"/>
              <a:ext cx="358" cy="274"/>
            </a:xfrm>
            <a:prstGeom prst="rect">
              <a:avLst/>
            </a:prstGeom>
            <a:noFill/>
            <a:ln w="9525">
              <a:noFill/>
              <a:miter lim="800000"/>
              <a:headEnd/>
              <a:tailEnd/>
            </a:ln>
          </p:spPr>
        </p:pic>
        <p:pic>
          <p:nvPicPr>
            <p:cNvPr id="19568" name="Oval 63"/>
            <p:cNvPicPr preferRelativeResize="0">
              <a:picLocks noChangeArrowheads="1"/>
            </p:cNvPicPr>
            <p:nvPr/>
          </p:nvPicPr>
          <p:blipFill>
            <a:blip r:embed="rId11" cstate="print">
              <a:grayscl/>
            </a:blip>
            <a:srcRect l="7732" b="13879"/>
            <a:stretch>
              <a:fillRect/>
            </a:stretch>
          </p:blipFill>
          <p:spPr bwMode="auto">
            <a:xfrm>
              <a:off x="2108" y="3428"/>
              <a:ext cx="358" cy="274"/>
            </a:xfrm>
            <a:prstGeom prst="rect">
              <a:avLst/>
            </a:prstGeom>
            <a:noFill/>
            <a:ln w="9525">
              <a:noFill/>
              <a:miter lim="800000"/>
              <a:headEnd/>
              <a:tailEnd/>
            </a:ln>
          </p:spPr>
        </p:pic>
        <p:graphicFrame>
          <p:nvGraphicFramePr>
            <p:cNvPr id="19474" name="Object 28"/>
            <p:cNvGraphicFramePr>
              <a:graphicFrameLocks noChangeAspect="1"/>
            </p:cNvGraphicFramePr>
            <p:nvPr/>
          </p:nvGraphicFramePr>
          <p:xfrm>
            <a:off x="2290" y="3441"/>
            <a:ext cx="115" cy="168"/>
          </p:xfrm>
          <a:graphic>
            <a:graphicData uri="http://schemas.openxmlformats.org/presentationml/2006/ole">
              <p:oleObj spid="_x0000_s360491" name="Equation" r:id="rId12" imgW="152355" imgH="228600" progId="Equation.DSMT4">
                <p:embed/>
              </p:oleObj>
            </a:graphicData>
          </a:graphic>
        </p:graphicFrame>
      </p:grpSp>
      <p:cxnSp>
        <p:nvCxnSpPr>
          <p:cNvPr id="19483" name="AutoShape 148"/>
          <p:cNvCxnSpPr>
            <a:cxnSpLocks noChangeShapeType="1"/>
          </p:cNvCxnSpPr>
          <p:nvPr/>
        </p:nvCxnSpPr>
        <p:spPr bwMode="auto">
          <a:xfrm flipH="1" flipV="1">
            <a:off x="4014788" y="3844925"/>
            <a:ext cx="176212" cy="327025"/>
          </a:xfrm>
          <a:prstGeom prst="curvedConnector3">
            <a:avLst>
              <a:gd name="adj1" fmla="val -129731"/>
            </a:avLst>
          </a:prstGeom>
          <a:noFill/>
          <a:ln w="9525">
            <a:solidFill>
              <a:schemeClr val="tx1"/>
            </a:solidFill>
            <a:round/>
            <a:headEnd/>
            <a:tailEnd type="triangle" w="med" len="med"/>
          </a:ln>
        </p:spPr>
      </p:cxnSp>
      <p:cxnSp>
        <p:nvCxnSpPr>
          <p:cNvPr id="19484" name="AutoShape 150"/>
          <p:cNvCxnSpPr>
            <a:cxnSpLocks noChangeShapeType="1"/>
          </p:cNvCxnSpPr>
          <p:nvPr/>
        </p:nvCxnSpPr>
        <p:spPr bwMode="auto">
          <a:xfrm flipH="1" flipV="1">
            <a:off x="4367213" y="5068888"/>
            <a:ext cx="303212" cy="506412"/>
          </a:xfrm>
          <a:prstGeom prst="curvedConnector3">
            <a:avLst>
              <a:gd name="adj1" fmla="val -75394"/>
            </a:avLst>
          </a:prstGeom>
          <a:noFill/>
          <a:ln w="9525">
            <a:solidFill>
              <a:schemeClr val="tx1"/>
            </a:solidFill>
            <a:round/>
            <a:headEnd/>
            <a:tailEnd type="triangle" w="med" len="med"/>
          </a:ln>
        </p:spPr>
      </p:cxnSp>
      <p:sp>
        <p:nvSpPr>
          <p:cNvPr id="28833" name="AutoShape 161"/>
          <p:cNvSpPr>
            <a:spLocks noChangeArrowheads="1"/>
          </p:cNvSpPr>
          <p:nvPr/>
        </p:nvSpPr>
        <p:spPr bwMode="auto">
          <a:xfrm rot="16200000">
            <a:off x="3797300" y="3765550"/>
            <a:ext cx="576263" cy="1008063"/>
          </a:xfrm>
          <a:custGeom>
            <a:avLst/>
            <a:gdLst>
              <a:gd name="G0" fmla="+- 15604 0 0"/>
              <a:gd name="G1" fmla="+- 2620 0 0"/>
              <a:gd name="G2" fmla="+- 12158 0 2620"/>
              <a:gd name="G3" fmla="+- G2 0 2620"/>
              <a:gd name="G4" fmla="*/ G3 32768 32059"/>
              <a:gd name="G5" fmla="*/ G4 1 2"/>
              <a:gd name="G6" fmla="+- 21600 0 15604"/>
              <a:gd name="G7" fmla="*/ G6 2620 6079"/>
              <a:gd name="G8" fmla="+- G7 15604 0"/>
              <a:gd name="T0" fmla="*/ 15604 w 21600"/>
              <a:gd name="T1" fmla="*/ 0 h 21600"/>
              <a:gd name="T2" fmla="*/ 15604 w 21600"/>
              <a:gd name="T3" fmla="*/ 12158 h 21600"/>
              <a:gd name="T4" fmla="*/ 353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604" y="0"/>
                </a:lnTo>
                <a:lnTo>
                  <a:pt x="15604" y="2620"/>
                </a:lnTo>
                <a:lnTo>
                  <a:pt x="12427" y="2620"/>
                </a:lnTo>
                <a:cubicBezTo>
                  <a:pt x="5564" y="2620"/>
                  <a:pt x="0" y="6890"/>
                  <a:pt x="0" y="12158"/>
                </a:cubicBezTo>
                <a:lnTo>
                  <a:pt x="0" y="21600"/>
                </a:lnTo>
                <a:lnTo>
                  <a:pt x="7071" y="21600"/>
                </a:lnTo>
                <a:lnTo>
                  <a:pt x="7071" y="12158"/>
                </a:lnTo>
                <a:cubicBezTo>
                  <a:pt x="7071" y="10711"/>
                  <a:pt x="9469" y="9538"/>
                  <a:pt x="12427" y="9538"/>
                </a:cubicBezTo>
                <a:lnTo>
                  <a:pt x="15604" y="9538"/>
                </a:lnTo>
                <a:lnTo>
                  <a:pt x="15604" y="12158"/>
                </a:lnTo>
                <a:close/>
              </a:path>
            </a:pathLst>
          </a:custGeom>
          <a:gradFill rotWithShape="1">
            <a:gsLst>
              <a:gs pos="0">
                <a:schemeClr val="accent1">
                  <a:alpha val="44000"/>
                </a:schemeClr>
              </a:gs>
              <a:gs pos="100000">
                <a:schemeClr val="accent1">
                  <a:gamma/>
                  <a:shade val="46275"/>
                  <a:invGamma/>
                  <a:alpha val="78999"/>
                </a:schemeClr>
              </a:gs>
            </a:gsLst>
            <a:lin ang="0" scaled="1"/>
          </a:gradFill>
          <a:ln w="9525">
            <a:noFill/>
            <a:miter lim="800000"/>
            <a:headEnd/>
            <a:tailEnd/>
          </a:ln>
          <a:effectLst/>
        </p:spPr>
        <p:txBody>
          <a:bodyPr wrap="none" anchor="ctr"/>
          <a:lstStyle/>
          <a:p>
            <a:pPr>
              <a:defRPr/>
            </a:pPr>
            <a:endParaRPr lang="en-GB">
              <a:latin typeface="Arial" charset="0"/>
              <a:cs typeface="+mn-cs"/>
            </a:endParaRPr>
          </a:p>
        </p:txBody>
      </p:sp>
      <p:sp>
        <p:nvSpPr>
          <p:cNvPr id="28834" name="AutoShape 162"/>
          <p:cNvSpPr>
            <a:spLocks noChangeArrowheads="1"/>
          </p:cNvSpPr>
          <p:nvPr/>
        </p:nvSpPr>
        <p:spPr bwMode="auto">
          <a:xfrm rot="5400000" flipH="1">
            <a:off x="4553744" y="3440907"/>
            <a:ext cx="1152525" cy="1081087"/>
          </a:xfrm>
          <a:custGeom>
            <a:avLst/>
            <a:gdLst>
              <a:gd name="G0" fmla="+- 16452 0 0"/>
              <a:gd name="G1" fmla="+- 4408 0 0"/>
              <a:gd name="G2" fmla="+- 12158 0 4408"/>
              <a:gd name="G3" fmla="+- G2 0 4408"/>
              <a:gd name="G4" fmla="*/ G3 32768 32059"/>
              <a:gd name="G5" fmla="*/ G4 1 2"/>
              <a:gd name="G6" fmla="+- 21600 0 16452"/>
              <a:gd name="G7" fmla="*/ G6 4408 6079"/>
              <a:gd name="G8" fmla="+- G7 16452 0"/>
              <a:gd name="T0" fmla="*/ 16452 w 21600"/>
              <a:gd name="T1" fmla="*/ 0 h 21600"/>
              <a:gd name="T2" fmla="*/ 16452 w 21600"/>
              <a:gd name="T3" fmla="*/ 12158 h 21600"/>
              <a:gd name="T4" fmla="*/ 1708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6452" y="0"/>
                </a:lnTo>
                <a:lnTo>
                  <a:pt x="16452" y="4408"/>
                </a:lnTo>
                <a:lnTo>
                  <a:pt x="12427" y="4408"/>
                </a:lnTo>
                <a:cubicBezTo>
                  <a:pt x="5564" y="4408"/>
                  <a:pt x="0" y="7878"/>
                  <a:pt x="0" y="12158"/>
                </a:cubicBezTo>
                <a:lnTo>
                  <a:pt x="0" y="21600"/>
                </a:lnTo>
                <a:lnTo>
                  <a:pt x="3416" y="21600"/>
                </a:lnTo>
                <a:lnTo>
                  <a:pt x="3416" y="12158"/>
                </a:lnTo>
                <a:cubicBezTo>
                  <a:pt x="3416" y="9724"/>
                  <a:pt x="7450" y="7750"/>
                  <a:pt x="12427" y="7750"/>
                </a:cubicBezTo>
                <a:lnTo>
                  <a:pt x="16452" y="7750"/>
                </a:lnTo>
                <a:lnTo>
                  <a:pt x="16452" y="12158"/>
                </a:lnTo>
                <a:close/>
              </a:path>
            </a:pathLst>
          </a:custGeom>
          <a:gradFill rotWithShape="1">
            <a:gsLst>
              <a:gs pos="0">
                <a:schemeClr val="accent1">
                  <a:alpha val="44000"/>
                </a:schemeClr>
              </a:gs>
              <a:gs pos="100000">
                <a:schemeClr val="accent1">
                  <a:gamma/>
                  <a:shade val="46275"/>
                  <a:invGamma/>
                  <a:alpha val="78999"/>
                </a:schemeClr>
              </a:gs>
            </a:gsLst>
            <a:lin ang="0" scaled="1"/>
          </a:gradFill>
          <a:ln w="9525">
            <a:noFill/>
            <a:miter lim="800000"/>
            <a:headEnd/>
            <a:tailEnd/>
          </a:ln>
          <a:effectLst/>
        </p:spPr>
        <p:txBody>
          <a:bodyPr wrap="none" anchor="ctr"/>
          <a:lstStyle/>
          <a:p>
            <a:pPr>
              <a:defRPr/>
            </a:pPr>
            <a:endParaRPr lang="en-GB">
              <a:latin typeface="Arial" charset="0"/>
              <a:cs typeface="+mn-cs"/>
            </a:endParaRPr>
          </a:p>
        </p:txBody>
      </p:sp>
      <p:sp>
        <p:nvSpPr>
          <p:cNvPr id="28835" name="AutoShape 163"/>
          <p:cNvSpPr>
            <a:spLocks noChangeArrowheads="1"/>
          </p:cNvSpPr>
          <p:nvPr/>
        </p:nvSpPr>
        <p:spPr bwMode="auto">
          <a:xfrm rot="5400000" flipH="1">
            <a:off x="5130006" y="2216945"/>
            <a:ext cx="1800225" cy="2881312"/>
          </a:xfrm>
          <a:custGeom>
            <a:avLst/>
            <a:gdLst>
              <a:gd name="G0" fmla="+- 18000 0 0"/>
              <a:gd name="G1" fmla="+- 5034 0 0"/>
              <a:gd name="G2" fmla="+- 12158 0 5034"/>
              <a:gd name="G3" fmla="+- G2 0 5034"/>
              <a:gd name="G4" fmla="*/ G3 32768 32059"/>
              <a:gd name="G5" fmla="*/ G4 1 2"/>
              <a:gd name="G6" fmla="+- 21600 0 18000"/>
              <a:gd name="G7" fmla="*/ G6 5034 6079"/>
              <a:gd name="G8" fmla="+- G7 18000 0"/>
              <a:gd name="T0" fmla="*/ 18000 w 21600"/>
              <a:gd name="T1" fmla="*/ 0 h 21600"/>
              <a:gd name="T2" fmla="*/ 18000 w 21600"/>
              <a:gd name="T3" fmla="*/ 12158 h 21600"/>
              <a:gd name="T4" fmla="*/ 1068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8000" y="0"/>
                </a:lnTo>
                <a:lnTo>
                  <a:pt x="18000" y="5034"/>
                </a:lnTo>
                <a:lnTo>
                  <a:pt x="12427" y="5034"/>
                </a:lnTo>
                <a:cubicBezTo>
                  <a:pt x="5564" y="5034"/>
                  <a:pt x="0" y="8224"/>
                  <a:pt x="0" y="12158"/>
                </a:cubicBezTo>
                <a:lnTo>
                  <a:pt x="0" y="21600"/>
                </a:lnTo>
                <a:lnTo>
                  <a:pt x="2136" y="21600"/>
                </a:lnTo>
                <a:lnTo>
                  <a:pt x="2136" y="12158"/>
                </a:lnTo>
                <a:cubicBezTo>
                  <a:pt x="2136" y="9378"/>
                  <a:pt x="6743" y="7124"/>
                  <a:pt x="12427" y="7124"/>
                </a:cubicBezTo>
                <a:lnTo>
                  <a:pt x="18000" y="7124"/>
                </a:lnTo>
                <a:lnTo>
                  <a:pt x="18000" y="12158"/>
                </a:lnTo>
                <a:close/>
              </a:path>
            </a:pathLst>
          </a:custGeom>
          <a:gradFill rotWithShape="1">
            <a:gsLst>
              <a:gs pos="0">
                <a:schemeClr val="accent1">
                  <a:alpha val="44000"/>
                </a:schemeClr>
              </a:gs>
              <a:gs pos="100000">
                <a:schemeClr val="accent1">
                  <a:gamma/>
                  <a:shade val="46275"/>
                  <a:invGamma/>
                  <a:alpha val="78999"/>
                </a:schemeClr>
              </a:gs>
            </a:gsLst>
            <a:lin ang="0" scaled="1"/>
          </a:gradFill>
          <a:ln w="9525">
            <a:noFill/>
            <a:miter lim="800000"/>
            <a:headEnd/>
            <a:tailEnd/>
          </a:ln>
          <a:effectLst/>
        </p:spPr>
        <p:txBody>
          <a:bodyPr wrap="none" anchor="ctr"/>
          <a:lstStyle/>
          <a:p>
            <a:pPr>
              <a:defRPr/>
            </a:pPr>
            <a:endParaRPr lang="en-GB">
              <a:latin typeface="Arial" charset="0"/>
              <a:cs typeface="+mn-cs"/>
            </a:endParaRPr>
          </a:p>
        </p:txBody>
      </p:sp>
      <p:grpSp>
        <p:nvGrpSpPr>
          <p:cNvPr id="19488" name="Group 143"/>
          <p:cNvGrpSpPr>
            <a:grpSpLocks/>
          </p:cNvGrpSpPr>
          <p:nvPr/>
        </p:nvGrpSpPr>
        <p:grpSpPr bwMode="auto">
          <a:xfrm>
            <a:off x="2933700" y="1965325"/>
            <a:ext cx="935038" cy="784225"/>
            <a:chOff x="1651" y="255"/>
            <a:chExt cx="589" cy="494"/>
          </a:xfrm>
        </p:grpSpPr>
        <p:pic>
          <p:nvPicPr>
            <p:cNvPr id="19561" name="Oval 63"/>
            <p:cNvPicPr preferRelativeResize="0">
              <a:picLocks noChangeArrowheads="1"/>
            </p:cNvPicPr>
            <p:nvPr/>
          </p:nvPicPr>
          <p:blipFill>
            <a:blip r:embed="rId11" cstate="print">
              <a:lum bright="46000" contrast="-26000"/>
              <a:grayscl/>
            </a:blip>
            <a:srcRect l="7732" b="13879"/>
            <a:stretch>
              <a:fillRect/>
            </a:stretch>
          </p:blipFill>
          <p:spPr bwMode="auto">
            <a:xfrm>
              <a:off x="1787" y="475"/>
              <a:ext cx="358" cy="274"/>
            </a:xfrm>
            <a:prstGeom prst="rect">
              <a:avLst/>
            </a:prstGeom>
            <a:noFill/>
            <a:ln w="9525">
              <a:noFill/>
              <a:miter lim="800000"/>
              <a:headEnd/>
              <a:tailEnd/>
            </a:ln>
          </p:spPr>
        </p:pic>
        <p:pic>
          <p:nvPicPr>
            <p:cNvPr id="19562" name="Oval 62"/>
            <p:cNvPicPr preferRelativeResize="0">
              <a:picLocks noChangeArrowheads="1"/>
            </p:cNvPicPr>
            <p:nvPr/>
          </p:nvPicPr>
          <p:blipFill>
            <a:blip r:embed="rId9" cstate="print">
              <a:lum bright="46000" contrast="-26000"/>
            </a:blip>
            <a:srcRect l="8517" b="15208"/>
            <a:stretch>
              <a:fillRect/>
            </a:stretch>
          </p:blipFill>
          <p:spPr bwMode="auto">
            <a:xfrm>
              <a:off x="1651" y="255"/>
              <a:ext cx="351" cy="270"/>
            </a:xfrm>
            <a:prstGeom prst="rect">
              <a:avLst/>
            </a:prstGeom>
            <a:noFill/>
            <a:ln w="9525">
              <a:noFill/>
              <a:miter lim="800000"/>
              <a:headEnd/>
              <a:tailEnd/>
            </a:ln>
          </p:spPr>
        </p:pic>
        <p:pic>
          <p:nvPicPr>
            <p:cNvPr id="19563" name="Oval 62"/>
            <p:cNvPicPr preferRelativeResize="0">
              <a:picLocks noChangeArrowheads="1"/>
            </p:cNvPicPr>
            <p:nvPr/>
          </p:nvPicPr>
          <p:blipFill>
            <a:blip r:embed="rId9" cstate="print"/>
            <a:srcRect l="8517" b="15208"/>
            <a:stretch>
              <a:fillRect/>
            </a:stretch>
          </p:blipFill>
          <p:spPr bwMode="auto">
            <a:xfrm>
              <a:off x="1746" y="255"/>
              <a:ext cx="351" cy="270"/>
            </a:xfrm>
            <a:prstGeom prst="rect">
              <a:avLst/>
            </a:prstGeom>
            <a:noFill/>
            <a:ln w="9525">
              <a:noFill/>
              <a:miter lim="800000"/>
              <a:headEnd/>
              <a:tailEnd/>
            </a:ln>
          </p:spPr>
        </p:pic>
        <p:pic>
          <p:nvPicPr>
            <p:cNvPr id="19564" name="Oval 63"/>
            <p:cNvPicPr preferRelativeResize="0">
              <a:picLocks noChangeArrowheads="1"/>
            </p:cNvPicPr>
            <p:nvPr/>
          </p:nvPicPr>
          <p:blipFill>
            <a:blip r:embed="rId11" cstate="print">
              <a:grayscl/>
            </a:blip>
            <a:srcRect l="7732" b="13879"/>
            <a:stretch>
              <a:fillRect/>
            </a:stretch>
          </p:blipFill>
          <p:spPr bwMode="auto">
            <a:xfrm>
              <a:off x="1882" y="475"/>
              <a:ext cx="358" cy="274"/>
            </a:xfrm>
            <a:prstGeom prst="rect">
              <a:avLst/>
            </a:prstGeom>
            <a:noFill/>
            <a:ln w="9525">
              <a:noFill/>
              <a:miter lim="800000"/>
              <a:headEnd/>
              <a:tailEnd/>
            </a:ln>
          </p:spPr>
        </p:pic>
        <p:graphicFrame>
          <p:nvGraphicFramePr>
            <p:cNvPr id="19471" name="Object 78"/>
            <p:cNvGraphicFramePr>
              <a:graphicFrameLocks noChangeAspect="1"/>
            </p:cNvGraphicFramePr>
            <p:nvPr/>
          </p:nvGraphicFramePr>
          <p:xfrm>
            <a:off x="2064" y="482"/>
            <a:ext cx="106" cy="158"/>
          </p:xfrm>
          <a:graphic>
            <a:graphicData uri="http://schemas.openxmlformats.org/presentationml/2006/ole">
              <p:oleObj spid="_x0000_s360492" name="Equation" r:id="rId13" imgW="142900" imgH="219143" progId="Equation.DSMT4">
                <p:embed/>
              </p:oleObj>
            </a:graphicData>
          </a:graphic>
        </p:graphicFrame>
        <p:graphicFrame>
          <p:nvGraphicFramePr>
            <p:cNvPr id="19472" name="Object 77"/>
            <p:cNvGraphicFramePr>
              <a:graphicFrameLocks noChangeAspect="1"/>
            </p:cNvGraphicFramePr>
            <p:nvPr/>
          </p:nvGraphicFramePr>
          <p:xfrm>
            <a:off x="1853" y="269"/>
            <a:ext cx="211" cy="167"/>
          </p:xfrm>
          <a:graphic>
            <a:graphicData uri="http://schemas.openxmlformats.org/presentationml/2006/ole">
              <p:oleObj spid="_x0000_s360493" name="Equation" r:id="rId14" imgW="295255" imgH="228600" progId="Equation.DSMT4">
                <p:embed/>
              </p:oleObj>
            </a:graphicData>
          </a:graphic>
        </p:graphicFrame>
      </p:grpSp>
      <p:grpSp>
        <p:nvGrpSpPr>
          <p:cNvPr id="19489" name="Group 141"/>
          <p:cNvGrpSpPr>
            <a:grpSpLocks/>
          </p:cNvGrpSpPr>
          <p:nvPr/>
        </p:nvGrpSpPr>
        <p:grpSpPr bwMode="auto">
          <a:xfrm>
            <a:off x="6265863" y="2470150"/>
            <a:ext cx="915987" cy="795338"/>
            <a:chOff x="3482" y="935"/>
            <a:chExt cx="577" cy="501"/>
          </a:xfrm>
        </p:grpSpPr>
        <p:pic>
          <p:nvPicPr>
            <p:cNvPr id="19557" name="Oval 63"/>
            <p:cNvPicPr preferRelativeResize="0">
              <a:picLocks noChangeArrowheads="1"/>
            </p:cNvPicPr>
            <p:nvPr/>
          </p:nvPicPr>
          <p:blipFill>
            <a:blip r:embed="rId11" cstate="print">
              <a:lum bright="46000" contrast="-26000"/>
              <a:grayscl/>
            </a:blip>
            <a:srcRect l="7732" b="13879"/>
            <a:stretch>
              <a:fillRect/>
            </a:stretch>
          </p:blipFill>
          <p:spPr bwMode="auto">
            <a:xfrm>
              <a:off x="3606" y="1155"/>
              <a:ext cx="358" cy="274"/>
            </a:xfrm>
            <a:prstGeom prst="rect">
              <a:avLst/>
            </a:prstGeom>
            <a:noFill/>
            <a:ln w="9525">
              <a:noFill/>
              <a:miter lim="800000"/>
              <a:headEnd/>
              <a:tailEnd/>
            </a:ln>
          </p:spPr>
        </p:pic>
        <p:pic>
          <p:nvPicPr>
            <p:cNvPr id="19558" name="Oval 62"/>
            <p:cNvPicPr preferRelativeResize="0">
              <a:picLocks noChangeArrowheads="1"/>
            </p:cNvPicPr>
            <p:nvPr/>
          </p:nvPicPr>
          <p:blipFill>
            <a:blip r:embed="rId9" cstate="print">
              <a:lum bright="46000" contrast="-26000"/>
            </a:blip>
            <a:srcRect l="8517" b="15208"/>
            <a:stretch>
              <a:fillRect/>
            </a:stretch>
          </p:blipFill>
          <p:spPr bwMode="auto">
            <a:xfrm>
              <a:off x="3482" y="935"/>
              <a:ext cx="351" cy="270"/>
            </a:xfrm>
            <a:prstGeom prst="rect">
              <a:avLst/>
            </a:prstGeom>
            <a:noFill/>
            <a:ln w="9525">
              <a:noFill/>
              <a:miter lim="800000"/>
              <a:headEnd/>
              <a:tailEnd/>
            </a:ln>
          </p:spPr>
        </p:pic>
        <p:pic>
          <p:nvPicPr>
            <p:cNvPr id="19559" name="Oval 63"/>
            <p:cNvPicPr preferRelativeResize="0">
              <a:picLocks noChangeArrowheads="1"/>
            </p:cNvPicPr>
            <p:nvPr/>
          </p:nvPicPr>
          <p:blipFill>
            <a:blip r:embed="rId11" cstate="print">
              <a:grayscl/>
            </a:blip>
            <a:srcRect l="7732" b="13879"/>
            <a:stretch>
              <a:fillRect/>
            </a:stretch>
          </p:blipFill>
          <p:spPr bwMode="auto">
            <a:xfrm>
              <a:off x="3696" y="1162"/>
              <a:ext cx="358" cy="274"/>
            </a:xfrm>
            <a:prstGeom prst="rect">
              <a:avLst/>
            </a:prstGeom>
            <a:noFill/>
            <a:ln w="9525">
              <a:noFill/>
              <a:miter lim="800000"/>
              <a:headEnd/>
              <a:tailEnd/>
            </a:ln>
          </p:spPr>
        </p:pic>
        <p:pic>
          <p:nvPicPr>
            <p:cNvPr id="19560" name="Oval 62"/>
            <p:cNvPicPr preferRelativeResize="0">
              <a:picLocks noChangeArrowheads="1"/>
            </p:cNvPicPr>
            <p:nvPr/>
          </p:nvPicPr>
          <p:blipFill>
            <a:blip r:embed="rId9" cstate="print"/>
            <a:srcRect l="8517" b="15208"/>
            <a:stretch>
              <a:fillRect/>
            </a:stretch>
          </p:blipFill>
          <p:spPr bwMode="auto">
            <a:xfrm>
              <a:off x="3572" y="935"/>
              <a:ext cx="351" cy="270"/>
            </a:xfrm>
            <a:prstGeom prst="rect">
              <a:avLst/>
            </a:prstGeom>
            <a:noFill/>
            <a:ln w="9525">
              <a:noFill/>
              <a:miter lim="800000"/>
              <a:headEnd/>
              <a:tailEnd/>
            </a:ln>
          </p:spPr>
        </p:pic>
        <p:graphicFrame>
          <p:nvGraphicFramePr>
            <p:cNvPr id="19469" name="Object 7"/>
            <p:cNvGraphicFramePr>
              <a:graphicFrameLocks noChangeAspect="1"/>
            </p:cNvGraphicFramePr>
            <p:nvPr/>
          </p:nvGraphicFramePr>
          <p:xfrm>
            <a:off x="3821" y="1186"/>
            <a:ext cx="238" cy="158"/>
          </p:xfrm>
          <a:graphic>
            <a:graphicData uri="http://schemas.openxmlformats.org/presentationml/2006/ole">
              <p:oleObj spid="_x0000_s360494" name="Equation" r:id="rId15" imgW="333344" imgH="219143" progId="Equation.DSMT4">
                <p:embed/>
              </p:oleObj>
            </a:graphicData>
          </a:graphic>
        </p:graphicFrame>
        <p:graphicFrame>
          <p:nvGraphicFramePr>
            <p:cNvPr id="19470" name="Object 51"/>
            <p:cNvGraphicFramePr>
              <a:graphicFrameLocks noChangeAspect="1"/>
            </p:cNvGraphicFramePr>
            <p:nvPr/>
          </p:nvGraphicFramePr>
          <p:xfrm>
            <a:off x="3695" y="935"/>
            <a:ext cx="228" cy="158"/>
          </p:xfrm>
          <a:graphic>
            <a:graphicData uri="http://schemas.openxmlformats.org/presentationml/2006/ole">
              <p:oleObj spid="_x0000_s360495" name="Equation" r:id="rId16" imgW="323889" imgH="219143" progId="Equation.DSMT4">
                <p:embed/>
              </p:oleObj>
            </a:graphicData>
          </a:graphic>
        </p:graphicFrame>
      </p:grpSp>
      <p:grpSp>
        <p:nvGrpSpPr>
          <p:cNvPr id="19490" name="Group 142"/>
          <p:cNvGrpSpPr>
            <a:grpSpLocks/>
          </p:cNvGrpSpPr>
          <p:nvPr/>
        </p:nvGrpSpPr>
        <p:grpSpPr bwMode="auto">
          <a:xfrm>
            <a:off x="4878388" y="3117850"/>
            <a:ext cx="847725" cy="792163"/>
            <a:chOff x="2710" y="482"/>
            <a:chExt cx="534" cy="499"/>
          </a:xfrm>
        </p:grpSpPr>
        <p:pic>
          <p:nvPicPr>
            <p:cNvPr id="19553" name="Oval 63"/>
            <p:cNvPicPr preferRelativeResize="0">
              <a:picLocks noChangeArrowheads="1"/>
            </p:cNvPicPr>
            <p:nvPr/>
          </p:nvPicPr>
          <p:blipFill>
            <a:blip r:embed="rId11" cstate="print">
              <a:lum bright="46000" contrast="-26000"/>
              <a:grayscl/>
            </a:blip>
            <a:srcRect l="7732" b="13879"/>
            <a:stretch>
              <a:fillRect/>
            </a:stretch>
          </p:blipFill>
          <p:spPr bwMode="auto">
            <a:xfrm>
              <a:off x="2789" y="702"/>
              <a:ext cx="358" cy="274"/>
            </a:xfrm>
            <a:prstGeom prst="rect">
              <a:avLst/>
            </a:prstGeom>
            <a:noFill/>
            <a:ln w="9525">
              <a:noFill/>
              <a:miter lim="800000"/>
              <a:headEnd/>
              <a:tailEnd/>
            </a:ln>
          </p:spPr>
        </p:pic>
        <p:pic>
          <p:nvPicPr>
            <p:cNvPr id="19554" name="Oval 62"/>
            <p:cNvPicPr preferRelativeResize="0">
              <a:picLocks noChangeArrowheads="1"/>
            </p:cNvPicPr>
            <p:nvPr/>
          </p:nvPicPr>
          <p:blipFill>
            <a:blip r:embed="rId9" cstate="print">
              <a:lum bright="46000" contrast="-26000"/>
            </a:blip>
            <a:srcRect l="8517" b="15208"/>
            <a:stretch>
              <a:fillRect/>
            </a:stretch>
          </p:blipFill>
          <p:spPr bwMode="auto">
            <a:xfrm>
              <a:off x="2710" y="482"/>
              <a:ext cx="351" cy="270"/>
            </a:xfrm>
            <a:prstGeom prst="rect">
              <a:avLst/>
            </a:prstGeom>
            <a:noFill/>
            <a:ln w="9525">
              <a:noFill/>
              <a:miter lim="800000"/>
              <a:headEnd/>
              <a:tailEnd/>
            </a:ln>
          </p:spPr>
        </p:pic>
        <p:pic>
          <p:nvPicPr>
            <p:cNvPr id="19555" name="Oval 62"/>
            <p:cNvPicPr preferRelativeResize="0">
              <a:picLocks noChangeArrowheads="1"/>
            </p:cNvPicPr>
            <p:nvPr/>
          </p:nvPicPr>
          <p:blipFill>
            <a:blip r:embed="rId9" cstate="print"/>
            <a:srcRect l="8517" b="15208"/>
            <a:stretch>
              <a:fillRect/>
            </a:stretch>
          </p:blipFill>
          <p:spPr bwMode="auto">
            <a:xfrm>
              <a:off x="2801" y="484"/>
              <a:ext cx="351" cy="270"/>
            </a:xfrm>
            <a:prstGeom prst="rect">
              <a:avLst/>
            </a:prstGeom>
            <a:noFill/>
            <a:ln w="9525">
              <a:noFill/>
              <a:miter lim="800000"/>
              <a:headEnd/>
              <a:tailEnd/>
            </a:ln>
          </p:spPr>
        </p:pic>
        <p:pic>
          <p:nvPicPr>
            <p:cNvPr id="19556" name="Oval 63"/>
            <p:cNvPicPr preferRelativeResize="0">
              <a:picLocks noChangeArrowheads="1"/>
            </p:cNvPicPr>
            <p:nvPr/>
          </p:nvPicPr>
          <p:blipFill>
            <a:blip r:embed="rId11" cstate="print">
              <a:grayscl/>
            </a:blip>
            <a:srcRect l="7732" b="13879"/>
            <a:stretch>
              <a:fillRect/>
            </a:stretch>
          </p:blipFill>
          <p:spPr bwMode="auto">
            <a:xfrm>
              <a:off x="2885" y="707"/>
              <a:ext cx="358" cy="274"/>
            </a:xfrm>
            <a:prstGeom prst="rect">
              <a:avLst/>
            </a:prstGeom>
            <a:noFill/>
            <a:ln w="9525">
              <a:noFill/>
              <a:miter lim="800000"/>
              <a:headEnd/>
              <a:tailEnd/>
            </a:ln>
          </p:spPr>
        </p:pic>
        <p:graphicFrame>
          <p:nvGraphicFramePr>
            <p:cNvPr id="19467" name="Object 56"/>
            <p:cNvGraphicFramePr>
              <a:graphicFrameLocks noChangeAspect="1"/>
            </p:cNvGraphicFramePr>
            <p:nvPr/>
          </p:nvGraphicFramePr>
          <p:xfrm>
            <a:off x="3016" y="709"/>
            <a:ext cx="228" cy="158"/>
          </p:xfrm>
          <a:graphic>
            <a:graphicData uri="http://schemas.openxmlformats.org/presentationml/2006/ole">
              <p:oleObj spid="_x0000_s360496" name="Equation" r:id="rId17" imgW="323889" imgH="219143" progId="Equation.DSMT4">
                <p:embed/>
              </p:oleObj>
            </a:graphicData>
          </a:graphic>
        </p:graphicFrame>
        <p:graphicFrame>
          <p:nvGraphicFramePr>
            <p:cNvPr id="19468" name="Object 57"/>
            <p:cNvGraphicFramePr>
              <a:graphicFrameLocks noChangeAspect="1"/>
            </p:cNvGraphicFramePr>
            <p:nvPr/>
          </p:nvGraphicFramePr>
          <p:xfrm>
            <a:off x="2925" y="505"/>
            <a:ext cx="227" cy="158"/>
          </p:xfrm>
          <a:graphic>
            <a:graphicData uri="http://schemas.openxmlformats.org/presentationml/2006/ole">
              <p:oleObj spid="_x0000_s360497" name="Equation" r:id="rId18" imgW="323889" imgH="219143" progId="Equation.DSMT4">
                <p:embed/>
              </p:oleObj>
            </a:graphicData>
          </a:graphic>
        </p:graphicFrame>
      </p:grpSp>
      <p:grpSp>
        <p:nvGrpSpPr>
          <p:cNvPr id="19491" name="Group 145"/>
          <p:cNvGrpSpPr>
            <a:grpSpLocks/>
          </p:cNvGrpSpPr>
          <p:nvPr/>
        </p:nvGrpSpPr>
        <p:grpSpPr bwMode="auto">
          <a:xfrm>
            <a:off x="5237163" y="1822450"/>
            <a:ext cx="1225550" cy="792163"/>
            <a:chOff x="1837" y="1570"/>
            <a:chExt cx="772" cy="499"/>
          </a:xfrm>
        </p:grpSpPr>
        <p:pic>
          <p:nvPicPr>
            <p:cNvPr id="19545" name="Oval 63"/>
            <p:cNvPicPr preferRelativeResize="0">
              <a:picLocks noChangeArrowheads="1"/>
            </p:cNvPicPr>
            <p:nvPr/>
          </p:nvPicPr>
          <p:blipFill>
            <a:blip r:embed="rId11" cstate="print">
              <a:lum bright="46000" contrast="-26000"/>
              <a:grayscl/>
            </a:blip>
            <a:srcRect l="7732" b="13879"/>
            <a:stretch>
              <a:fillRect/>
            </a:stretch>
          </p:blipFill>
          <p:spPr bwMode="auto">
            <a:xfrm>
              <a:off x="1973" y="1790"/>
              <a:ext cx="358" cy="274"/>
            </a:xfrm>
            <a:prstGeom prst="rect">
              <a:avLst/>
            </a:prstGeom>
            <a:noFill/>
            <a:ln w="9525">
              <a:noFill/>
              <a:miter lim="800000"/>
              <a:headEnd/>
              <a:tailEnd/>
            </a:ln>
          </p:spPr>
        </p:pic>
        <p:pic>
          <p:nvPicPr>
            <p:cNvPr id="19546" name="Oval 62"/>
            <p:cNvPicPr preferRelativeResize="0">
              <a:picLocks noChangeArrowheads="1"/>
            </p:cNvPicPr>
            <p:nvPr/>
          </p:nvPicPr>
          <p:blipFill>
            <a:blip r:embed="rId9" cstate="print">
              <a:lum bright="46000" contrast="-26000"/>
            </a:blip>
            <a:srcRect l="8517" b="15208"/>
            <a:stretch>
              <a:fillRect/>
            </a:stretch>
          </p:blipFill>
          <p:spPr bwMode="auto">
            <a:xfrm>
              <a:off x="1837" y="1570"/>
              <a:ext cx="351" cy="270"/>
            </a:xfrm>
            <a:prstGeom prst="rect">
              <a:avLst/>
            </a:prstGeom>
            <a:noFill/>
            <a:ln w="9525">
              <a:noFill/>
              <a:miter lim="800000"/>
              <a:headEnd/>
              <a:tailEnd/>
            </a:ln>
          </p:spPr>
        </p:pic>
        <p:pic>
          <p:nvPicPr>
            <p:cNvPr id="19547" name="Oval 63"/>
            <p:cNvPicPr preferRelativeResize="0">
              <a:picLocks noChangeArrowheads="1"/>
            </p:cNvPicPr>
            <p:nvPr/>
          </p:nvPicPr>
          <p:blipFill>
            <a:blip r:embed="rId11" cstate="print">
              <a:lum bright="46000" contrast="-26000"/>
              <a:grayscl/>
            </a:blip>
            <a:srcRect l="7732" b="13879"/>
            <a:stretch>
              <a:fillRect/>
            </a:stretch>
          </p:blipFill>
          <p:spPr bwMode="auto">
            <a:xfrm>
              <a:off x="2063" y="1790"/>
              <a:ext cx="358" cy="274"/>
            </a:xfrm>
            <a:prstGeom prst="rect">
              <a:avLst/>
            </a:prstGeom>
            <a:noFill/>
            <a:ln w="9525">
              <a:noFill/>
              <a:miter lim="800000"/>
              <a:headEnd/>
              <a:tailEnd/>
            </a:ln>
          </p:spPr>
        </p:pic>
        <p:pic>
          <p:nvPicPr>
            <p:cNvPr id="19548" name="Oval 62"/>
            <p:cNvPicPr preferRelativeResize="0">
              <a:picLocks noChangeArrowheads="1"/>
            </p:cNvPicPr>
            <p:nvPr/>
          </p:nvPicPr>
          <p:blipFill>
            <a:blip r:embed="rId9" cstate="print">
              <a:lum bright="46000" contrast="-26000"/>
            </a:blip>
            <a:srcRect l="8517" b="15208"/>
            <a:stretch>
              <a:fillRect/>
            </a:stretch>
          </p:blipFill>
          <p:spPr bwMode="auto">
            <a:xfrm>
              <a:off x="1927" y="1570"/>
              <a:ext cx="351" cy="270"/>
            </a:xfrm>
            <a:prstGeom prst="rect">
              <a:avLst/>
            </a:prstGeom>
            <a:noFill/>
            <a:ln w="9525">
              <a:noFill/>
              <a:miter lim="800000"/>
              <a:headEnd/>
              <a:tailEnd/>
            </a:ln>
          </p:spPr>
        </p:pic>
        <p:pic>
          <p:nvPicPr>
            <p:cNvPr id="19549" name="Oval 63"/>
            <p:cNvPicPr preferRelativeResize="0">
              <a:picLocks noChangeArrowheads="1"/>
            </p:cNvPicPr>
            <p:nvPr/>
          </p:nvPicPr>
          <p:blipFill>
            <a:blip r:embed="rId11" cstate="print">
              <a:lum bright="46000" contrast="-26000"/>
              <a:grayscl/>
            </a:blip>
            <a:srcRect l="7732" b="13879"/>
            <a:stretch>
              <a:fillRect/>
            </a:stretch>
          </p:blipFill>
          <p:spPr bwMode="auto">
            <a:xfrm>
              <a:off x="2154" y="1790"/>
              <a:ext cx="358" cy="274"/>
            </a:xfrm>
            <a:prstGeom prst="rect">
              <a:avLst/>
            </a:prstGeom>
            <a:noFill/>
            <a:ln w="9525">
              <a:noFill/>
              <a:miter lim="800000"/>
              <a:headEnd/>
              <a:tailEnd/>
            </a:ln>
          </p:spPr>
        </p:pic>
        <p:pic>
          <p:nvPicPr>
            <p:cNvPr id="19550" name="Oval 62"/>
            <p:cNvPicPr preferRelativeResize="0">
              <a:picLocks noChangeArrowheads="1"/>
            </p:cNvPicPr>
            <p:nvPr/>
          </p:nvPicPr>
          <p:blipFill>
            <a:blip r:embed="rId9" cstate="print">
              <a:lum bright="46000" contrast="-26000"/>
            </a:blip>
            <a:srcRect l="8517" b="15208"/>
            <a:stretch>
              <a:fillRect/>
            </a:stretch>
          </p:blipFill>
          <p:spPr bwMode="auto">
            <a:xfrm>
              <a:off x="2018" y="1570"/>
              <a:ext cx="351" cy="270"/>
            </a:xfrm>
            <a:prstGeom prst="rect">
              <a:avLst/>
            </a:prstGeom>
            <a:noFill/>
            <a:ln w="9525">
              <a:noFill/>
              <a:miter lim="800000"/>
              <a:headEnd/>
              <a:tailEnd/>
            </a:ln>
          </p:spPr>
        </p:pic>
        <p:pic>
          <p:nvPicPr>
            <p:cNvPr id="19551" name="Oval 62"/>
            <p:cNvPicPr preferRelativeResize="0">
              <a:picLocks noChangeArrowheads="1"/>
            </p:cNvPicPr>
            <p:nvPr/>
          </p:nvPicPr>
          <p:blipFill>
            <a:blip r:embed="rId9" cstate="print"/>
            <a:srcRect l="8517" b="15208"/>
            <a:stretch>
              <a:fillRect/>
            </a:stretch>
          </p:blipFill>
          <p:spPr bwMode="auto">
            <a:xfrm>
              <a:off x="2109" y="1570"/>
              <a:ext cx="351" cy="270"/>
            </a:xfrm>
            <a:prstGeom prst="rect">
              <a:avLst/>
            </a:prstGeom>
            <a:noFill/>
            <a:ln w="9525">
              <a:noFill/>
              <a:miter lim="800000"/>
              <a:headEnd/>
              <a:tailEnd/>
            </a:ln>
          </p:spPr>
        </p:pic>
        <p:pic>
          <p:nvPicPr>
            <p:cNvPr id="19552" name="Oval 63"/>
            <p:cNvPicPr preferRelativeResize="0">
              <a:picLocks noChangeArrowheads="1"/>
            </p:cNvPicPr>
            <p:nvPr/>
          </p:nvPicPr>
          <p:blipFill>
            <a:blip r:embed="rId11" cstate="print">
              <a:grayscl/>
            </a:blip>
            <a:srcRect l="7732" b="13879"/>
            <a:stretch>
              <a:fillRect/>
            </a:stretch>
          </p:blipFill>
          <p:spPr bwMode="auto">
            <a:xfrm>
              <a:off x="2245" y="1795"/>
              <a:ext cx="358" cy="274"/>
            </a:xfrm>
            <a:prstGeom prst="rect">
              <a:avLst/>
            </a:prstGeom>
            <a:noFill/>
            <a:ln w="9525">
              <a:noFill/>
              <a:miter lim="800000"/>
              <a:headEnd/>
              <a:tailEnd/>
            </a:ln>
          </p:spPr>
        </p:pic>
        <p:graphicFrame>
          <p:nvGraphicFramePr>
            <p:cNvPr id="19465" name="Object 66"/>
            <p:cNvGraphicFramePr>
              <a:graphicFrameLocks noChangeAspect="1"/>
            </p:cNvGraphicFramePr>
            <p:nvPr/>
          </p:nvGraphicFramePr>
          <p:xfrm>
            <a:off x="2381" y="1811"/>
            <a:ext cx="228" cy="168"/>
          </p:xfrm>
          <a:graphic>
            <a:graphicData uri="http://schemas.openxmlformats.org/presentationml/2006/ole">
              <p:oleObj spid="_x0000_s360498" name="Equation" r:id="rId19" imgW="323889" imgH="228600" progId="Equation.DSMT4">
                <p:embed/>
              </p:oleObj>
            </a:graphicData>
          </a:graphic>
        </p:graphicFrame>
        <p:graphicFrame>
          <p:nvGraphicFramePr>
            <p:cNvPr id="19466" name="Object 67"/>
            <p:cNvGraphicFramePr>
              <a:graphicFrameLocks noChangeAspect="1"/>
            </p:cNvGraphicFramePr>
            <p:nvPr/>
          </p:nvGraphicFramePr>
          <p:xfrm>
            <a:off x="2206" y="1584"/>
            <a:ext cx="220" cy="168"/>
          </p:xfrm>
          <a:graphic>
            <a:graphicData uri="http://schemas.openxmlformats.org/presentationml/2006/ole">
              <p:oleObj spid="_x0000_s360499" name="Equation" r:id="rId20" imgW="304710" imgH="228600" progId="Equation.DSMT4">
                <p:embed/>
              </p:oleObj>
            </a:graphicData>
          </a:graphic>
        </p:graphicFrame>
      </p:grpSp>
      <p:grpSp>
        <p:nvGrpSpPr>
          <p:cNvPr id="19492" name="Group 140"/>
          <p:cNvGrpSpPr>
            <a:grpSpLocks/>
          </p:cNvGrpSpPr>
          <p:nvPr/>
        </p:nvGrpSpPr>
        <p:grpSpPr bwMode="auto">
          <a:xfrm>
            <a:off x="4086225" y="1604963"/>
            <a:ext cx="989013" cy="784225"/>
            <a:chOff x="3754" y="1933"/>
            <a:chExt cx="623" cy="494"/>
          </a:xfrm>
        </p:grpSpPr>
        <p:pic>
          <p:nvPicPr>
            <p:cNvPr id="19541" name="Oval 63"/>
            <p:cNvPicPr preferRelativeResize="0">
              <a:picLocks noChangeArrowheads="1"/>
            </p:cNvPicPr>
            <p:nvPr/>
          </p:nvPicPr>
          <p:blipFill>
            <a:blip r:embed="rId11" cstate="print">
              <a:lum bright="46000" contrast="-26000"/>
              <a:grayscl/>
            </a:blip>
            <a:srcRect l="7732" b="13879"/>
            <a:stretch>
              <a:fillRect/>
            </a:stretch>
          </p:blipFill>
          <p:spPr bwMode="auto">
            <a:xfrm>
              <a:off x="3923" y="2153"/>
              <a:ext cx="358" cy="274"/>
            </a:xfrm>
            <a:prstGeom prst="rect">
              <a:avLst/>
            </a:prstGeom>
            <a:noFill/>
            <a:ln w="9525">
              <a:noFill/>
              <a:miter lim="800000"/>
              <a:headEnd/>
              <a:tailEnd/>
            </a:ln>
          </p:spPr>
        </p:pic>
        <p:pic>
          <p:nvPicPr>
            <p:cNvPr id="19542" name="Oval 62"/>
            <p:cNvPicPr preferRelativeResize="0">
              <a:picLocks noChangeArrowheads="1"/>
            </p:cNvPicPr>
            <p:nvPr/>
          </p:nvPicPr>
          <p:blipFill>
            <a:blip r:embed="rId9" cstate="print">
              <a:lum bright="46000" contrast="-26000"/>
            </a:blip>
            <a:srcRect l="8517" b="15208"/>
            <a:stretch>
              <a:fillRect/>
            </a:stretch>
          </p:blipFill>
          <p:spPr bwMode="auto">
            <a:xfrm>
              <a:off x="3754" y="1933"/>
              <a:ext cx="351" cy="270"/>
            </a:xfrm>
            <a:prstGeom prst="rect">
              <a:avLst/>
            </a:prstGeom>
            <a:noFill/>
            <a:ln w="9525">
              <a:noFill/>
              <a:miter lim="800000"/>
              <a:headEnd/>
              <a:tailEnd/>
            </a:ln>
          </p:spPr>
        </p:pic>
        <p:pic>
          <p:nvPicPr>
            <p:cNvPr id="19543" name="Oval 62"/>
            <p:cNvPicPr preferRelativeResize="0">
              <a:picLocks noChangeArrowheads="1"/>
            </p:cNvPicPr>
            <p:nvPr/>
          </p:nvPicPr>
          <p:blipFill>
            <a:blip r:embed="rId9" cstate="print"/>
            <a:srcRect l="8517" b="15208"/>
            <a:stretch>
              <a:fillRect/>
            </a:stretch>
          </p:blipFill>
          <p:spPr bwMode="auto">
            <a:xfrm>
              <a:off x="3844" y="1933"/>
              <a:ext cx="351" cy="270"/>
            </a:xfrm>
            <a:prstGeom prst="rect">
              <a:avLst/>
            </a:prstGeom>
            <a:noFill/>
            <a:ln w="9525">
              <a:noFill/>
              <a:miter lim="800000"/>
              <a:headEnd/>
              <a:tailEnd/>
            </a:ln>
          </p:spPr>
        </p:pic>
        <p:pic>
          <p:nvPicPr>
            <p:cNvPr id="19544" name="Oval 63"/>
            <p:cNvPicPr preferRelativeResize="0">
              <a:picLocks noChangeArrowheads="1"/>
            </p:cNvPicPr>
            <p:nvPr/>
          </p:nvPicPr>
          <p:blipFill>
            <a:blip r:embed="rId11" cstate="print">
              <a:grayscl/>
            </a:blip>
            <a:srcRect l="7732" b="13879"/>
            <a:stretch>
              <a:fillRect/>
            </a:stretch>
          </p:blipFill>
          <p:spPr bwMode="auto">
            <a:xfrm>
              <a:off x="4014" y="2153"/>
              <a:ext cx="358" cy="274"/>
            </a:xfrm>
            <a:prstGeom prst="rect">
              <a:avLst/>
            </a:prstGeom>
            <a:noFill/>
            <a:ln w="9525">
              <a:noFill/>
              <a:miter lim="800000"/>
              <a:headEnd/>
              <a:tailEnd/>
            </a:ln>
          </p:spPr>
        </p:pic>
        <p:graphicFrame>
          <p:nvGraphicFramePr>
            <p:cNvPr id="19463" name="Object 122"/>
            <p:cNvGraphicFramePr>
              <a:graphicFrameLocks noChangeAspect="1"/>
            </p:cNvGraphicFramePr>
            <p:nvPr/>
          </p:nvGraphicFramePr>
          <p:xfrm>
            <a:off x="4149" y="2166"/>
            <a:ext cx="228" cy="175"/>
          </p:xfrm>
          <a:graphic>
            <a:graphicData uri="http://schemas.openxmlformats.org/presentationml/2006/ole">
              <p:oleObj spid="_x0000_s360500" name="Equation" r:id="rId21" imgW="323889" imgH="247785" progId="Equation.DSMT4">
                <p:embed/>
              </p:oleObj>
            </a:graphicData>
          </a:graphic>
        </p:graphicFrame>
        <p:graphicFrame>
          <p:nvGraphicFramePr>
            <p:cNvPr id="19464" name="Object 123"/>
            <p:cNvGraphicFramePr>
              <a:graphicFrameLocks noChangeAspect="1"/>
            </p:cNvGraphicFramePr>
            <p:nvPr/>
          </p:nvGraphicFramePr>
          <p:xfrm>
            <a:off x="3969" y="1933"/>
            <a:ext cx="220" cy="176"/>
          </p:xfrm>
          <a:graphic>
            <a:graphicData uri="http://schemas.openxmlformats.org/presentationml/2006/ole">
              <p:oleObj spid="_x0000_s360501" name="Equation" r:id="rId22" imgW="304710" imgH="247785" progId="Equation.DSMT4">
                <p:embed/>
              </p:oleObj>
            </a:graphicData>
          </a:graphic>
        </p:graphicFrame>
      </p:grpSp>
      <p:cxnSp>
        <p:nvCxnSpPr>
          <p:cNvPr id="19493" name="AutoShape 146"/>
          <p:cNvCxnSpPr>
            <a:cxnSpLocks noChangeShapeType="1"/>
          </p:cNvCxnSpPr>
          <p:nvPr/>
        </p:nvCxnSpPr>
        <p:spPr bwMode="auto">
          <a:xfrm flipV="1">
            <a:off x="2660650" y="2532063"/>
            <a:ext cx="639763" cy="744537"/>
          </a:xfrm>
          <a:prstGeom prst="curvedConnector3">
            <a:avLst>
              <a:gd name="adj1" fmla="val 49875"/>
            </a:avLst>
          </a:prstGeom>
          <a:noFill/>
          <a:ln w="9525">
            <a:solidFill>
              <a:schemeClr val="tx1"/>
            </a:solidFill>
            <a:round/>
            <a:headEnd/>
            <a:tailEnd type="triangle" w="med" len="med"/>
          </a:ln>
        </p:spPr>
      </p:cxnSp>
      <p:cxnSp>
        <p:nvCxnSpPr>
          <p:cNvPr id="19494" name="AutoShape 149"/>
          <p:cNvCxnSpPr>
            <a:cxnSpLocks noChangeShapeType="1"/>
          </p:cNvCxnSpPr>
          <p:nvPr/>
        </p:nvCxnSpPr>
        <p:spPr bwMode="auto">
          <a:xfrm flipH="1" flipV="1">
            <a:off x="3589338" y="2120900"/>
            <a:ext cx="168275" cy="330200"/>
          </a:xfrm>
          <a:prstGeom prst="curvedConnector3">
            <a:avLst>
              <a:gd name="adj1" fmla="val -135847"/>
            </a:avLst>
          </a:prstGeom>
          <a:noFill/>
          <a:ln w="9525">
            <a:solidFill>
              <a:schemeClr val="tx1"/>
            </a:solidFill>
            <a:round/>
            <a:headEnd/>
            <a:tailEnd type="triangle" w="med" len="med"/>
          </a:ln>
        </p:spPr>
      </p:cxnSp>
      <p:cxnSp>
        <p:nvCxnSpPr>
          <p:cNvPr id="19495" name="AutoShape 151"/>
          <p:cNvCxnSpPr>
            <a:cxnSpLocks noChangeShapeType="1"/>
          </p:cNvCxnSpPr>
          <p:nvPr/>
        </p:nvCxnSpPr>
        <p:spPr bwMode="auto">
          <a:xfrm flipH="1" flipV="1">
            <a:off x="5580063" y="3279775"/>
            <a:ext cx="146050" cy="323850"/>
          </a:xfrm>
          <a:prstGeom prst="curvedConnector3">
            <a:avLst>
              <a:gd name="adj1" fmla="val -156523"/>
            </a:avLst>
          </a:prstGeom>
          <a:noFill/>
          <a:ln w="9525">
            <a:solidFill>
              <a:schemeClr val="tx1"/>
            </a:solidFill>
            <a:round/>
            <a:headEnd/>
            <a:tailEnd type="triangle" w="med" len="med"/>
          </a:ln>
        </p:spPr>
      </p:cxnSp>
      <p:cxnSp>
        <p:nvCxnSpPr>
          <p:cNvPr id="19496" name="AutoShape 152"/>
          <p:cNvCxnSpPr>
            <a:cxnSpLocks noChangeShapeType="1"/>
          </p:cNvCxnSpPr>
          <p:nvPr/>
        </p:nvCxnSpPr>
        <p:spPr bwMode="auto">
          <a:xfrm flipH="1" flipV="1">
            <a:off x="6965950" y="2595563"/>
            <a:ext cx="215900" cy="398462"/>
          </a:xfrm>
          <a:prstGeom prst="curvedConnector3">
            <a:avLst>
              <a:gd name="adj1" fmla="val -105884"/>
            </a:avLst>
          </a:prstGeom>
          <a:noFill/>
          <a:ln w="9525">
            <a:solidFill>
              <a:schemeClr val="tx1"/>
            </a:solidFill>
            <a:round/>
            <a:headEnd/>
            <a:tailEnd type="triangle" w="med" len="med"/>
          </a:ln>
        </p:spPr>
      </p:cxnSp>
      <p:cxnSp>
        <p:nvCxnSpPr>
          <p:cNvPr id="19497" name="AutoShape 153"/>
          <p:cNvCxnSpPr>
            <a:cxnSpLocks noChangeShapeType="1"/>
          </p:cNvCxnSpPr>
          <p:nvPr/>
        </p:nvCxnSpPr>
        <p:spPr bwMode="auto">
          <a:xfrm flipH="1" flipV="1">
            <a:off x="6172200" y="1978025"/>
            <a:ext cx="290513" cy="360363"/>
          </a:xfrm>
          <a:prstGeom prst="curvedConnector3">
            <a:avLst>
              <a:gd name="adj1" fmla="val -78690"/>
            </a:avLst>
          </a:prstGeom>
          <a:noFill/>
          <a:ln w="9525">
            <a:solidFill>
              <a:schemeClr val="tx1"/>
            </a:solidFill>
            <a:round/>
            <a:headEnd/>
            <a:tailEnd type="triangle" w="med" len="med"/>
          </a:ln>
        </p:spPr>
      </p:cxnSp>
      <p:cxnSp>
        <p:nvCxnSpPr>
          <p:cNvPr id="19498" name="AutoShape 154"/>
          <p:cNvCxnSpPr>
            <a:cxnSpLocks noChangeShapeType="1"/>
          </p:cNvCxnSpPr>
          <p:nvPr/>
        </p:nvCxnSpPr>
        <p:spPr bwMode="auto">
          <a:xfrm flipH="1" flipV="1">
            <a:off x="4776788" y="1744663"/>
            <a:ext cx="298450" cy="369887"/>
          </a:xfrm>
          <a:prstGeom prst="curvedConnector3">
            <a:avLst>
              <a:gd name="adj1" fmla="val -76597"/>
            </a:avLst>
          </a:prstGeom>
          <a:noFill/>
          <a:ln w="9525">
            <a:solidFill>
              <a:schemeClr val="tx1"/>
            </a:solidFill>
            <a:round/>
            <a:headEnd/>
            <a:tailEnd type="triangle" w="med" len="med"/>
          </a:ln>
        </p:spPr>
      </p:cxnSp>
      <p:cxnSp>
        <p:nvCxnSpPr>
          <p:cNvPr id="19499" name="AutoShape 155"/>
          <p:cNvCxnSpPr>
            <a:cxnSpLocks noChangeShapeType="1"/>
          </p:cNvCxnSpPr>
          <p:nvPr/>
        </p:nvCxnSpPr>
        <p:spPr bwMode="auto">
          <a:xfrm rot="10800000" flipH="1" flipV="1">
            <a:off x="4427538" y="1744663"/>
            <a:ext cx="285750" cy="369887"/>
          </a:xfrm>
          <a:prstGeom prst="curvedConnector3">
            <a:avLst>
              <a:gd name="adj1" fmla="val -80000"/>
            </a:avLst>
          </a:prstGeom>
          <a:noFill/>
          <a:ln w="9525">
            <a:solidFill>
              <a:srgbClr val="990033"/>
            </a:solidFill>
            <a:round/>
            <a:headEnd/>
            <a:tailEnd type="triangle" w="med" len="med"/>
          </a:ln>
        </p:spPr>
      </p:cxnSp>
      <p:cxnSp>
        <p:nvCxnSpPr>
          <p:cNvPr id="19500" name="AutoShape 156"/>
          <p:cNvCxnSpPr>
            <a:cxnSpLocks noChangeShapeType="1"/>
          </p:cNvCxnSpPr>
          <p:nvPr/>
        </p:nvCxnSpPr>
        <p:spPr bwMode="auto">
          <a:xfrm rot="10800000" flipH="1" flipV="1">
            <a:off x="5219700" y="3279775"/>
            <a:ext cx="144463" cy="323850"/>
          </a:xfrm>
          <a:prstGeom prst="curvedConnector3">
            <a:avLst>
              <a:gd name="adj1" fmla="val -158241"/>
            </a:avLst>
          </a:prstGeom>
          <a:noFill/>
          <a:ln w="9525">
            <a:solidFill>
              <a:srgbClr val="990033"/>
            </a:solidFill>
            <a:round/>
            <a:headEnd/>
            <a:tailEnd type="triangle" w="med" len="med"/>
          </a:ln>
        </p:spPr>
      </p:cxnSp>
      <p:cxnSp>
        <p:nvCxnSpPr>
          <p:cNvPr id="19501" name="AutoShape 157"/>
          <p:cNvCxnSpPr>
            <a:cxnSpLocks noChangeShapeType="1"/>
          </p:cNvCxnSpPr>
          <p:nvPr/>
        </p:nvCxnSpPr>
        <p:spPr bwMode="auto">
          <a:xfrm rot="10800000" flipH="1" flipV="1">
            <a:off x="5822950" y="1978025"/>
            <a:ext cx="277813" cy="360363"/>
          </a:xfrm>
          <a:prstGeom prst="curvedConnector3">
            <a:avLst>
              <a:gd name="adj1" fmla="val -82287"/>
            </a:avLst>
          </a:prstGeom>
          <a:noFill/>
          <a:ln w="9525">
            <a:solidFill>
              <a:srgbClr val="990033"/>
            </a:solidFill>
            <a:round/>
            <a:headEnd/>
            <a:tailEnd type="triangle" w="med" len="med"/>
          </a:ln>
        </p:spPr>
      </p:cxnSp>
      <p:cxnSp>
        <p:nvCxnSpPr>
          <p:cNvPr id="19502" name="AutoShape 158"/>
          <p:cNvCxnSpPr>
            <a:cxnSpLocks noChangeShapeType="1"/>
          </p:cNvCxnSpPr>
          <p:nvPr/>
        </p:nvCxnSpPr>
        <p:spPr bwMode="auto">
          <a:xfrm rot="10800000" flipH="1" flipV="1">
            <a:off x="6604000" y="2595563"/>
            <a:ext cx="200025" cy="398462"/>
          </a:xfrm>
          <a:prstGeom prst="curvedConnector3">
            <a:avLst>
              <a:gd name="adj1" fmla="val -114287"/>
            </a:avLst>
          </a:prstGeom>
          <a:noFill/>
          <a:ln w="9525">
            <a:solidFill>
              <a:srgbClr val="990033"/>
            </a:solidFill>
            <a:round/>
            <a:headEnd/>
            <a:tailEnd type="triangle" w="med" len="med"/>
          </a:ln>
        </p:spPr>
      </p:cxnSp>
      <p:grpSp>
        <p:nvGrpSpPr>
          <p:cNvPr id="19503" name="Group 139"/>
          <p:cNvGrpSpPr>
            <a:grpSpLocks/>
          </p:cNvGrpSpPr>
          <p:nvPr/>
        </p:nvGrpSpPr>
        <p:grpSpPr bwMode="auto">
          <a:xfrm>
            <a:off x="3078163" y="3694113"/>
            <a:ext cx="1223962" cy="787400"/>
            <a:chOff x="521" y="2118"/>
            <a:chExt cx="771" cy="496"/>
          </a:xfrm>
        </p:grpSpPr>
        <p:pic>
          <p:nvPicPr>
            <p:cNvPr id="19533" name="Oval 63"/>
            <p:cNvPicPr preferRelativeResize="0">
              <a:picLocks noChangeArrowheads="1"/>
            </p:cNvPicPr>
            <p:nvPr/>
          </p:nvPicPr>
          <p:blipFill>
            <a:blip r:embed="rId11" cstate="print">
              <a:lum bright="46000" contrast="-26000"/>
              <a:grayscl/>
            </a:blip>
            <a:srcRect l="7732" b="13879"/>
            <a:stretch>
              <a:fillRect/>
            </a:stretch>
          </p:blipFill>
          <p:spPr bwMode="auto">
            <a:xfrm>
              <a:off x="657" y="2338"/>
              <a:ext cx="358" cy="274"/>
            </a:xfrm>
            <a:prstGeom prst="rect">
              <a:avLst/>
            </a:prstGeom>
            <a:noFill/>
            <a:ln w="9525">
              <a:noFill/>
              <a:miter lim="800000"/>
              <a:headEnd/>
              <a:tailEnd/>
            </a:ln>
          </p:spPr>
        </p:pic>
        <p:pic>
          <p:nvPicPr>
            <p:cNvPr id="19534" name="Oval 62"/>
            <p:cNvPicPr preferRelativeResize="0">
              <a:picLocks noChangeArrowheads="1"/>
            </p:cNvPicPr>
            <p:nvPr/>
          </p:nvPicPr>
          <p:blipFill>
            <a:blip r:embed="rId9" cstate="print">
              <a:lum bright="46000" contrast="-26000"/>
            </a:blip>
            <a:srcRect l="8517" b="15208"/>
            <a:stretch>
              <a:fillRect/>
            </a:stretch>
          </p:blipFill>
          <p:spPr bwMode="auto">
            <a:xfrm>
              <a:off x="521" y="2118"/>
              <a:ext cx="351" cy="270"/>
            </a:xfrm>
            <a:prstGeom prst="rect">
              <a:avLst/>
            </a:prstGeom>
            <a:noFill/>
            <a:ln w="9525">
              <a:noFill/>
              <a:miter lim="800000"/>
              <a:headEnd/>
              <a:tailEnd/>
            </a:ln>
          </p:spPr>
        </p:pic>
        <p:pic>
          <p:nvPicPr>
            <p:cNvPr id="19535" name="Oval 63"/>
            <p:cNvPicPr preferRelativeResize="0">
              <a:picLocks noChangeArrowheads="1"/>
            </p:cNvPicPr>
            <p:nvPr/>
          </p:nvPicPr>
          <p:blipFill>
            <a:blip r:embed="rId11" cstate="print">
              <a:lum bright="46000" contrast="-26000"/>
              <a:grayscl/>
            </a:blip>
            <a:srcRect l="7732" b="13879"/>
            <a:stretch>
              <a:fillRect/>
            </a:stretch>
          </p:blipFill>
          <p:spPr bwMode="auto">
            <a:xfrm>
              <a:off x="747" y="2338"/>
              <a:ext cx="358" cy="274"/>
            </a:xfrm>
            <a:prstGeom prst="rect">
              <a:avLst/>
            </a:prstGeom>
            <a:noFill/>
            <a:ln w="9525">
              <a:noFill/>
              <a:miter lim="800000"/>
              <a:headEnd/>
              <a:tailEnd/>
            </a:ln>
          </p:spPr>
        </p:pic>
        <p:pic>
          <p:nvPicPr>
            <p:cNvPr id="19536" name="Oval 62"/>
            <p:cNvPicPr preferRelativeResize="0">
              <a:picLocks noChangeArrowheads="1"/>
            </p:cNvPicPr>
            <p:nvPr/>
          </p:nvPicPr>
          <p:blipFill>
            <a:blip r:embed="rId9" cstate="print">
              <a:lum bright="46000" contrast="-26000"/>
            </a:blip>
            <a:srcRect l="8517" b="15208"/>
            <a:stretch>
              <a:fillRect/>
            </a:stretch>
          </p:blipFill>
          <p:spPr bwMode="auto">
            <a:xfrm>
              <a:off x="611" y="2118"/>
              <a:ext cx="351" cy="270"/>
            </a:xfrm>
            <a:prstGeom prst="rect">
              <a:avLst/>
            </a:prstGeom>
            <a:noFill/>
            <a:ln w="9525">
              <a:noFill/>
              <a:miter lim="800000"/>
              <a:headEnd/>
              <a:tailEnd/>
            </a:ln>
          </p:spPr>
        </p:pic>
        <p:pic>
          <p:nvPicPr>
            <p:cNvPr id="19537" name="Oval 63"/>
            <p:cNvPicPr preferRelativeResize="0">
              <a:picLocks noChangeArrowheads="1"/>
            </p:cNvPicPr>
            <p:nvPr/>
          </p:nvPicPr>
          <p:blipFill>
            <a:blip r:embed="rId11" cstate="print">
              <a:lum bright="46000" contrast="-26000"/>
              <a:grayscl/>
            </a:blip>
            <a:srcRect l="7732" b="13879"/>
            <a:stretch>
              <a:fillRect/>
            </a:stretch>
          </p:blipFill>
          <p:spPr bwMode="auto">
            <a:xfrm>
              <a:off x="838" y="2338"/>
              <a:ext cx="358" cy="274"/>
            </a:xfrm>
            <a:prstGeom prst="rect">
              <a:avLst/>
            </a:prstGeom>
            <a:noFill/>
            <a:ln w="9525">
              <a:noFill/>
              <a:miter lim="800000"/>
              <a:headEnd/>
              <a:tailEnd/>
            </a:ln>
          </p:spPr>
        </p:pic>
        <p:pic>
          <p:nvPicPr>
            <p:cNvPr id="19538" name="Oval 62"/>
            <p:cNvPicPr preferRelativeResize="0">
              <a:picLocks noChangeArrowheads="1"/>
            </p:cNvPicPr>
            <p:nvPr/>
          </p:nvPicPr>
          <p:blipFill>
            <a:blip r:embed="rId9" cstate="print">
              <a:lum bright="46000" contrast="-26000"/>
            </a:blip>
            <a:srcRect l="8517" b="15208"/>
            <a:stretch>
              <a:fillRect/>
            </a:stretch>
          </p:blipFill>
          <p:spPr bwMode="auto">
            <a:xfrm>
              <a:off x="702" y="2118"/>
              <a:ext cx="351" cy="270"/>
            </a:xfrm>
            <a:prstGeom prst="rect">
              <a:avLst/>
            </a:prstGeom>
            <a:noFill/>
            <a:ln w="9525">
              <a:noFill/>
              <a:miter lim="800000"/>
              <a:headEnd/>
              <a:tailEnd/>
            </a:ln>
          </p:spPr>
        </p:pic>
        <p:pic>
          <p:nvPicPr>
            <p:cNvPr id="19539" name="Oval 62"/>
            <p:cNvPicPr preferRelativeResize="0">
              <a:picLocks noChangeArrowheads="1"/>
            </p:cNvPicPr>
            <p:nvPr/>
          </p:nvPicPr>
          <p:blipFill>
            <a:blip r:embed="rId9" cstate="print"/>
            <a:srcRect l="8517" b="15208"/>
            <a:stretch>
              <a:fillRect/>
            </a:stretch>
          </p:blipFill>
          <p:spPr bwMode="auto">
            <a:xfrm>
              <a:off x="793" y="2118"/>
              <a:ext cx="351" cy="270"/>
            </a:xfrm>
            <a:prstGeom prst="rect">
              <a:avLst/>
            </a:prstGeom>
            <a:noFill/>
            <a:ln w="9525">
              <a:noFill/>
              <a:miter lim="800000"/>
              <a:headEnd/>
              <a:tailEnd/>
            </a:ln>
          </p:spPr>
        </p:pic>
        <p:graphicFrame>
          <p:nvGraphicFramePr>
            <p:cNvPr id="19461" name="Object 72"/>
            <p:cNvGraphicFramePr>
              <a:graphicFrameLocks noChangeAspect="1"/>
            </p:cNvGraphicFramePr>
            <p:nvPr/>
          </p:nvGraphicFramePr>
          <p:xfrm>
            <a:off x="900" y="2129"/>
            <a:ext cx="211" cy="167"/>
          </p:xfrm>
          <a:graphic>
            <a:graphicData uri="http://schemas.openxmlformats.org/presentationml/2006/ole">
              <p:oleObj spid="_x0000_s360502" name="Equation" r:id="rId23" imgW="295255" imgH="228600" progId="Equation.DSMT4">
                <p:embed/>
              </p:oleObj>
            </a:graphicData>
          </a:graphic>
        </p:graphicFrame>
        <p:pic>
          <p:nvPicPr>
            <p:cNvPr id="19540" name="Oval 63"/>
            <p:cNvPicPr preferRelativeResize="0">
              <a:picLocks noChangeArrowheads="1"/>
            </p:cNvPicPr>
            <p:nvPr/>
          </p:nvPicPr>
          <p:blipFill>
            <a:blip r:embed="rId11" cstate="print">
              <a:grayscl/>
            </a:blip>
            <a:srcRect l="7732" b="13879"/>
            <a:stretch>
              <a:fillRect/>
            </a:stretch>
          </p:blipFill>
          <p:spPr bwMode="auto">
            <a:xfrm>
              <a:off x="934" y="2340"/>
              <a:ext cx="358" cy="274"/>
            </a:xfrm>
            <a:prstGeom prst="rect">
              <a:avLst/>
            </a:prstGeom>
            <a:noFill/>
            <a:ln w="9525">
              <a:noFill/>
              <a:miter lim="800000"/>
              <a:headEnd/>
              <a:tailEnd/>
            </a:ln>
          </p:spPr>
        </p:pic>
        <p:graphicFrame>
          <p:nvGraphicFramePr>
            <p:cNvPr id="19462" name="Object 71"/>
            <p:cNvGraphicFramePr>
              <a:graphicFrameLocks noChangeAspect="1"/>
            </p:cNvGraphicFramePr>
            <p:nvPr/>
          </p:nvGraphicFramePr>
          <p:xfrm>
            <a:off x="1116" y="2340"/>
            <a:ext cx="106" cy="158"/>
          </p:xfrm>
          <a:graphic>
            <a:graphicData uri="http://schemas.openxmlformats.org/presentationml/2006/ole">
              <p:oleObj spid="_x0000_s360503" name="Equation" r:id="rId24" imgW="142900" imgH="219143" progId="Equation.DSMT4">
                <p:embed/>
              </p:oleObj>
            </a:graphicData>
          </a:graphic>
        </p:graphicFrame>
      </p:grpSp>
      <p:sp>
        <p:nvSpPr>
          <p:cNvPr id="19504" name="AutoShape 266"/>
          <p:cNvSpPr>
            <a:spLocks noChangeArrowheads="1"/>
          </p:cNvSpPr>
          <p:nvPr/>
        </p:nvSpPr>
        <p:spPr bwMode="auto">
          <a:xfrm>
            <a:off x="4592638" y="4268788"/>
            <a:ext cx="504825" cy="360362"/>
          </a:xfrm>
          <a:prstGeom prst="roundRect">
            <a:avLst>
              <a:gd name="adj" fmla="val 16667"/>
            </a:avLst>
          </a:prstGeom>
          <a:noFill/>
          <a:ln w="9525">
            <a:noFill/>
            <a:round/>
            <a:headEnd/>
            <a:tailEnd/>
          </a:ln>
        </p:spPr>
        <p:txBody>
          <a:bodyPr wrap="none" anchor="ctr"/>
          <a:lstStyle/>
          <a:p>
            <a:pPr algn="ctr"/>
            <a:r>
              <a:rPr lang="en-GB" sz="900" b="1">
                <a:latin typeface="Arial" charset="0"/>
              </a:rPr>
              <a:t>SN/VTA</a:t>
            </a:r>
          </a:p>
        </p:txBody>
      </p:sp>
      <p:sp>
        <p:nvSpPr>
          <p:cNvPr id="19505" name="Text Box 268"/>
          <p:cNvSpPr txBox="1">
            <a:spLocks noChangeArrowheads="1"/>
          </p:cNvSpPr>
          <p:nvPr/>
        </p:nvSpPr>
        <p:spPr bwMode="auto">
          <a:xfrm>
            <a:off x="5813425" y="3736975"/>
            <a:ext cx="1768475" cy="246063"/>
          </a:xfrm>
          <a:prstGeom prst="rect">
            <a:avLst/>
          </a:prstGeom>
          <a:noFill/>
          <a:ln w="9525">
            <a:noFill/>
            <a:miter lim="800000"/>
            <a:headEnd/>
            <a:tailEnd/>
          </a:ln>
        </p:spPr>
        <p:txBody>
          <a:bodyPr wrap="none">
            <a:spAutoFit/>
          </a:bodyPr>
          <a:lstStyle/>
          <a:p>
            <a:r>
              <a:rPr lang="en-GB" sz="1000">
                <a:latin typeface="Arial" charset="0"/>
              </a:rPr>
              <a:t>Mesocortical DA projections</a:t>
            </a:r>
          </a:p>
        </p:txBody>
      </p:sp>
      <p:sp>
        <p:nvSpPr>
          <p:cNvPr id="19506" name="Text Box 269"/>
          <p:cNvSpPr txBox="1">
            <a:spLocks noChangeArrowheads="1"/>
          </p:cNvSpPr>
          <p:nvPr/>
        </p:nvSpPr>
        <p:spPr bwMode="auto">
          <a:xfrm>
            <a:off x="4878388" y="4052888"/>
            <a:ext cx="1733550" cy="246062"/>
          </a:xfrm>
          <a:prstGeom prst="rect">
            <a:avLst/>
          </a:prstGeom>
          <a:noFill/>
          <a:ln w="9525">
            <a:noFill/>
            <a:miter lim="800000"/>
            <a:headEnd/>
            <a:tailEnd/>
          </a:ln>
        </p:spPr>
        <p:txBody>
          <a:bodyPr wrap="none">
            <a:spAutoFit/>
          </a:bodyPr>
          <a:lstStyle/>
          <a:p>
            <a:r>
              <a:rPr lang="en-GB" sz="1000">
                <a:latin typeface="Arial" charset="0"/>
              </a:rPr>
              <a:t>Nigrostriatal DA projections</a:t>
            </a:r>
          </a:p>
        </p:txBody>
      </p:sp>
      <p:sp>
        <p:nvSpPr>
          <p:cNvPr id="19507" name="Text Box 270"/>
          <p:cNvSpPr txBox="1">
            <a:spLocks noChangeArrowheads="1"/>
          </p:cNvSpPr>
          <p:nvPr/>
        </p:nvSpPr>
        <p:spPr bwMode="auto">
          <a:xfrm>
            <a:off x="1997075" y="3910013"/>
            <a:ext cx="1222375" cy="246062"/>
          </a:xfrm>
          <a:prstGeom prst="rect">
            <a:avLst/>
          </a:prstGeom>
          <a:noFill/>
          <a:ln w="9525">
            <a:noFill/>
            <a:miter lim="800000"/>
            <a:headEnd/>
            <a:tailEnd/>
          </a:ln>
        </p:spPr>
        <p:txBody>
          <a:bodyPr wrap="none">
            <a:spAutoFit/>
          </a:bodyPr>
          <a:lstStyle/>
          <a:p>
            <a:r>
              <a:rPr lang="en-GB" sz="1000">
                <a:latin typeface="Arial" charset="0"/>
              </a:rPr>
              <a:t>Superior colliculus</a:t>
            </a:r>
          </a:p>
        </p:txBody>
      </p:sp>
      <p:sp>
        <p:nvSpPr>
          <p:cNvPr id="19508" name="Rectangle 271"/>
          <p:cNvSpPr>
            <a:spLocks noChangeArrowheads="1"/>
          </p:cNvSpPr>
          <p:nvPr/>
        </p:nvSpPr>
        <p:spPr bwMode="auto">
          <a:xfrm>
            <a:off x="2646363" y="4471988"/>
            <a:ext cx="1978025" cy="246062"/>
          </a:xfrm>
          <a:prstGeom prst="rect">
            <a:avLst/>
          </a:prstGeom>
          <a:noFill/>
          <a:ln w="9525">
            <a:noFill/>
            <a:miter lim="800000"/>
            <a:headEnd/>
            <a:tailEnd/>
          </a:ln>
        </p:spPr>
        <p:txBody>
          <a:bodyPr wrap="none">
            <a:spAutoFit/>
          </a:bodyPr>
          <a:lstStyle/>
          <a:p>
            <a:r>
              <a:rPr lang="en-GB" sz="1000">
                <a:latin typeface="Arial" charset="0"/>
              </a:rPr>
              <a:t>Mesorhombencephalic pathway</a:t>
            </a:r>
          </a:p>
        </p:txBody>
      </p:sp>
      <p:cxnSp>
        <p:nvCxnSpPr>
          <p:cNvPr id="19509" name="AutoShape 147"/>
          <p:cNvCxnSpPr>
            <a:cxnSpLocks noChangeShapeType="1"/>
          </p:cNvCxnSpPr>
          <p:nvPr/>
        </p:nvCxnSpPr>
        <p:spPr bwMode="auto">
          <a:xfrm>
            <a:off x="2660650" y="3276600"/>
            <a:ext cx="1073150" cy="987425"/>
          </a:xfrm>
          <a:prstGeom prst="curvedConnector3">
            <a:avLst>
              <a:gd name="adj1" fmla="val 50000"/>
            </a:avLst>
          </a:prstGeom>
          <a:noFill/>
          <a:ln w="9525">
            <a:solidFill>
              <a:schemeClr val="tx1"/>
            </a:solidFill>
            <a:round/>
            <a:headEnd/>
            <a:tailEnd type="triangle" w="med" len="med"/>
          </a:ln>
        </p:spPr>
      </p:cxnSp>
      <p:sp>
        <p:nvSpPr>
          <p:cNvPr id="19510" name="Text Box 272"/>
          <p:cNvSpPr txBox="1">
            <a:spLocks noChangeArrowheads="1"/>
          </p:cNvSpPr>
          <p:nvPr/>
        </p:nvSpPr>
        <p:spPr bwMode="auto">
          <a:xfrm>
            <a:off x="2212975" y="1533525"/>
            <a:ext cx="1000125" cy="246063"/>
          </a:xfrm>
          <a:prstGeom prst="rect">
            <a:avLst/>
          </a:prstGeom>
          <a:noFill/>
          <a:ln w="9525">
            <a:noFill/>
            <a:miter lim="800000"/>
            <a:headEnd/>
            <a:tailEnd/>
          </a:ln>
        </p:spPr>
        <p:txBody>
          <a:bodyPr wrap="none">
            <a:spAutoFit/>
          </a:bodyPr>
          <a:lstStyle/>
          <a:p>
            <a:r>
              <a:rPr lang="en-GB" sz="1000">
                <a:latin typeface="Arial" charset="0"/>
              </a:rPr>
              <a:t>Parietal cortex</a:t>
            </a:r>
          </a:p>
        </p:txBody>
      </p:sp>
      <p:sp>
        <p:nvSpPr>
          <p:cNvPr id="19511" name="Text Box 273"/>
          <p:cNvSpPr txBox="1">
            <a:spLocks noChangeArrowheads="1"/>
          </p:cNvSpPr>
          <p:nvPr/>
        </p:nvSpPr>
        <p:spPr bwMode="auto">
          <a:xfrm>
            <a:off x="4229100" y="1289050"/>
            <a:ext cx="895350" cy="246063"/>
          </a:xfrm>
          <a:prstGeom prst="rect">
            <a:avLst/>
          </a:prstGeom>
          <a:noFill/>
          <a:ln w="9525">
            <a:noFill/>
            <a:miter lim="800000"/>
            <a:headEnd/>
            <a:tailEnd/>
          </a:ln>
        </p:spPr>
        <p:txBody>
          <a:bodyPr wrap="none">
            <a:spAutoFit/>
          </a:bodyPr>
          <a:lstStyle/>
          <a:p>
            <a:r>
              <a:rPr lang="en-GB" sz="1000">
                <a:latin typeface="Arial" charset="0"/>
              </a:rPr>
              <a:t>Motor cortex</a:t>
            </a:r>
          </a:p>
        </p:txBody>
      </p:sp>
      <p:sp>
        <p:nvSpPr>
          <p:cNvPr id="19512" name="Text Box 274"/>
          <p:cNvSpPr txBox="1">
            <a:spLocks noChangeArrowheads="1"/>
          </p:cNvSpPr>
          <p:nvPr/>
        </p:nvSpPr>
        <p:spPr bwMode="auto">
          <a:xfrm>
            <a:off x="5454650" y="1460500"/>
            <a:ext cx="1093788" cy="246063"/>
          </a:xfrm>
          <a:prstGeom prst="rect">
            <a:avLst/>
          </a:prstGeom>
          <a:noFill/>
          <a:ln w="9525">
            <a:noFill/>
            <a:miter lim="800000"/>
            <a:headEnd/>
            <a:tailEnd/>
          </a:ln>
        </p:spPr>
        <p:txBody>
          <a:bodyPr wrap="none">
            <a:spAutoFit/>
          </a:bodyPr>
          <a:lstStyle/>
          <a:p>
            <a:r>
              <a:rPr lang="en-GB" sz="1000">
                <a:latin typeface="Arial" charset="0"/>
              </a:rPr>
              <a:t>Premotor cortex</a:t>
            </a:r>
          </a:p>
        </p:txBody>
      </p:sp>
      <p:sp>
        <p:nvSpPr>
          <p:cNvPr id="19513" name="Text Box 275"/>
          <p:cNvSpPr txBox="1">
            <a:spLocks noChangeArrowheads="1"/>
          </p:cNvSpPr>
          <p:nvPr/>
        </p:nvSpPr>
        <p:spPr bwMode="auto">
          <a:xfrm>
            <a:off x="6750050" y="2181225"/>
            <a:ext cx="1120775" cy="246063"/>
          </a:xfrm>
          <a:prstGeom prst="rect">
            <a:avLst/>
          </a:prstGeom>
          <a:noFill/>
          <a:ln w="9525">
            <a:noFill/>
            <a:miter lim="800000"/>
            <a:headEnd/>
            <a:tailEnd/>
          </a:ln>
        </p:spPr>
        <p:txBody>
          <a:bodyPr wrap="none">
            <a:spAutoFit/>
          </a:bodyPr>
          <a:lstStyle/>
          <a:p>
            <a:r>
              <a:rPr lang="en-GB" sz="1000">
                <a:latin typeface="Arial" charset="0"/>
              </a:rPr>
              <a:t>Prefrontal cortex</a:t>
            </a:r>
          </a:p>
        </p:txBody>
      </p:sp>
      <p:sp>
        <p:nvSpPr>
          <p:cNvPr id="19514" name="Text Box 276"/>
          <p:cNvSpPr txBox="1">
            <a:spLocks noChangeArrowheads="1"/>
          </p:cNvSpPr>
          <p:nvPr/>
        </p:nvSpPr>
        <p:spPr bwMode="auto">
          <a:xfrm>
            <a:off x="4878388" y="2757488"/>
            <a:ext cx="660400" cy="246062"/>
          </a:xfrm>
          <a:prstGeom prst="rect">
            <a:avLst/>
          </a:prstGeom>
          <a:noFill/>
          <a:ln w="9525">
            <a:noFill/>
            <a:miter lim="800000"/>
            <a:headEnd/>
            <a:tailEnd/>
          </a:ln>
        </p:spPr>
        <p:txBody>
          <a:bodyPr wrap="none">
            <a:spAutoFit/>
          </a:bodyPr>
          <a:lstStyle/>
          <a:p>
            <a:r>
              <a:rPr lang="en-GB" sz="1000">
                <a:latin typeface="Arial" charset="0"/>
              </a:rPr>
              <a:t>Striatum</a:t>
            </a:r>
          </a:p>
        </p:txBody>
      </p:sp>
      <p:sp>
        <p:nvSpPr>
          <p:cNvPr id="19515" name="Rectangle 277"/>
          <p:cNvSpPr>
            <a:spLocks noChangeArrowheads="1"/>
          </p:cNvSpPr>
          <p:nvPr/>
        </p:nvSpPr>
        <p:spPr bwMode="auto">
          <a:xfrm>
            <a:off x="3868738" y="6416675"/>
            <a:ext cx="922337" cy="230188"/>
          </a:xfrm>
          <a:prstGeom prst="rect">
            <a:avLst/>
          </a:prstGeom>
          <a:noFill/>
          <a:ln w="9525">
            <a:noFill/>
            <a:miter lim="800000"/>
            <a:headEnd/>
            <a:tailEnd/>
          </a:ln>
        </p:spPr>
        <p:txBody>
          <a:bodyPr wrap="none">
            <a:spAutoFit/>
          </a:bodyPr>
          <a:lstStyle/>
          <a:p>
            <a:r>
              <a:rPr lang="en-GB" sz="900">
                <a:latin typeface="Arial" charset="0"/>
              </a:rPr>
              <a:t>Motoneurones</a:t>
            </a:r>
          </a:p>
        </p:txBody>
      </p:sp>
      <p:cxnSp>
        <p:nvCxnSpPr>
          <p:cNvPr id="19516" name="AutoShape 278"/>
          <p:cNvCxnSpPr>
            <a:cxnSpLocks noChangeShapeType="1"/>
          </p:cNvCxnSpPr>
          <p:nvPr/>
        </p:nvCxnSpPr>
        <p:spPr bwMode="auto">
          <a:xfrm rot="10800000" flipH="1" flipV="1">
            <a:off x="4032250" y="5068888"/>
            <a:ext cx="136525" cy="923925"/>
          </a:xfrm>
          <a:prstGeom prst="curvedConnector3">
            <a:avLst>
              <a:gd name="adj1" fmla="val -167440"/>
            </a:avLst>
          </a:prstGeom>
          <a:noFill/>
          <a:ln w="9525">
            <a:solidFill>
              <a:srgbClr val="990033"/>
            </a:solidFill>
            <a:round/>
            <a:headEnd/>
            <a:tailEnd type="triangle" w="med" len="med"/>
          </a:ln>
        </p:spPr>
      </p:cxnSp>
      <p:cxnSp>
        <p:nvCxnSpPr>
          <p:cNvPr id="19517" name="AutoShape 279"/>
          <p:cNvCxnSpPr>
            <a:cxnSpLocks noChangeShapeType="1"/>
          </p:cNvCxnSpPr>
          <p:nvPr/>
        </p:nvCxnSpPr>
        <p:spPr bwMode="auto">
          <a:xfrm rot="5400000">
            <a:off x="3222625" y="3397251"/>
            <a:ext cx="2816225" cy="527050"/>
          </a:xfrm>
          <a:prstGeom prst="curvedConnector2">
            <a:avLst/>
          </a:prstGeom>
          <a:noFill/>
          <a:ln w="9525">
            <a:solidFill>
              <a:schemeClr val="tx1"/>
            </a:solidFill>
            <a:round/>
            <a:headEnd/>
            <a:tailEnd type="triangle" w="med" len="med"/>
          </a:ln>
        </p:spPr>
      </p:cxnSp>
      <p:cxnSp>
        <p:nvCxnSpPr>
          <p:cNvPr id="19518" name="AutoShape 280"/>
          <p:cNvCxnSpPr>
            <a:cxnSpLocks noChangeShapeType="1"/>
          </p:cNvCxnSpPr>
          <p:nvPr/>
        </p:nvCxnSpPr>
        <p:spPr bwMode="auto">
          <a:xfrm rot="10800000" flipV="1">
            <a:off x="4200525" y="2114550"/>
            <a:ext cx="512763" cy="2814638"/>
          </a:xfrm>
          <a:prstGeom prst="curvedConnector2">
            <a:avLst/>
          </a:prstGeom>
          <a:noFill/>
          <a:ln w="9525">
            <a:solidFill>
              <a:srgbClr val="990033"/>
            </a:solidFill>
            <a:round/>
            <a:headEnd type="triangle" w="med" len="med"/>
            <a:tailEnd/>
          </a:ln>
        </p:spPr>
      </p:cxnSp>
      <p:cxnSp>
        <p:nvCxnSpPr>
          <p:cNvPr id="19519" name="AutoShape 281"/>
          <p:cNvCxnSpPr>
            <a:cxnSpLocks noChangeShapeType="1"/>
          </p:cNvCxnSpPr>
          <p:nvPr/>
        </p:nvCxnSpPr>
        <p:spPr bwMode="auto">
          <a:xfrm rot="5400000">
            <a:off x="4157663" y="1517650"/>
            <a:ext cx="1587" cy="1471613"/>
          </a:xfrm>
          <a:prstGeom prst="curvedConnector3">
            <a:avLst>
              <a:gd name="adj1" fmla="val 14300005"/>
            </a:avLst>
          </a:prstGeom>
          <a:noFill/>
          <a:ln w="9525">
            <a:solidFill>
              <a:schemeClr val="tx1"/>
            </a:solidFill>
            <a:round/>
            <a:headEnd/>
            <a:tailEnd type="triangle" w="med" len="med"/>
          </a:ln>
        </p:spPr>
      </p:cxnSp>
      <p:cxnSp>
        <p:nvCxnSpPr>
          <p:cNvPr id="19520" name="AutoShape 282"/>
          <p:cNvCxnSpPr>
            <a:cxnSpLocks noChangeShapeType="1"/>
          </p:cNvCxnSpPr>
          <p:nvPr/>
        </p:nvCxnSpPr>
        <p:spPr bwMode="auto">
          <a:xfrm rot="-5400000">
            <a:off x="4152107" y="1245393"/>
            <a:ext cx="12700" cy="1471613"/>
          </a:xfrm>
          <a:prstGeom prst="curvedConnector3">
            <a:avLst>
              <a:gd name="adj1" fmla="val 1900000"/>
            </a:avLst>
          </a:prstGeom>
          <a:noFill/>
          <a:ln w="9525">
            <a:solidFill>
              <a:srgbClr val="990033"/>
            </a:solidFill>
            <a:round/>
            <a:headEnd/>
            <a:tailEnd type="triangle" w="med" len="med"/>
          </a:ln>
        </p:spPr>
      </p:cxnSp>
      <p:cxnSp>
        <p:nvCxnSpPr>
          <p:cNvPr id="19521" name="AutoShape 283"/>
          <p:cNvCxnSpPr>
            <a:cxnSpLocks noChangeShapeType="1"/>
          </p:cNvCxnSpPr>
          <p:nvPr/>
        </p:nvCxnSpPr>
        <p:spPr bwMode="auto">
          <a:xfrm rot="-5400000">
            <a:off x="4287838" y="1898650"/>
            <a:ext cx="1373187" cy="2252663"/>
          </a:xfrm>
          <a:prstGeom prst="curvedConnector2">
            <a:avLst/>
          </a:prstGeom>
          <a:noFill/>
          <a:ln w="9525">
            <a:solidFill>
              <a:srgbClr val="990033"/>
            </a:solidFill>
            <a:round/>
            <a:headEnd/>
            <a:tailEnd type="triangle" w="med" len="med"/>
          </a:ln>
        </p:spPr>
      </p:cxnSp>
      <p:cxnSp>
        <p:nvCxnSpPr>
          <p:cNvPr id="19522" name="AutoShape 284"/>
          <p:cNvCxnSpPr>
            <a:cxnSpLocks noChangeShapeType="1"/>
          </p:cNvCxnSpPr>
          <p:nvPr/>
        </p:nvCxnSpPr>
        <p:spPr bwMode="auto">
          <a:xfrm rot="5400000">
            <a:off x="4461669" y="2024857"/>
            <a:ext cx="1373187" cy="2266950"/>
          </a:xfrm>
          <a:prstGeom prst="curvedConnector2">
            <a:avLst/>
          </a:prstGeom>
          <a:noFill/>
          <a:ln w="9525">
            <a:solidFill>
              <a:schemeClr val="tx1"/>
            </a:solidFill>
            <a:round/>
            <a:headEnd/>
            <a:tailEnd type="triangle" w="med" len="med"/>
          </a:ln>
        </p:spPr>
      </p:cxnSp>
      <p:cxnSp>
        <p:nvCxnSpPr>
          <p:cNvPr id="19523" name="AutoShape 285"/>
          <p:cNvCxnSpPr>
            <a:cxnSpLocks noChangeShapeType="1"/>
          </p:cNvCxnSpPr>
          <p:nvPr/>
        </p:nvCxnSpPr>
        <p:spPr bwMode="auto">
          <a:xfrm rot="10800000">
            <a:off x="4602163" y="1884363"/>
            <a:ext cx="1498600" cy="454025"/>
          </a:xfrm>
          <a:prstGeom prst="curvedConnector2">
            <a:avLst/>
          </a:prstGeom>
          <a:noFill/>
          <a:ln w="9525">
            <a:solidFill>
              <a:schemeClr val="tx1"/>
            </a:solidFill>
            <a:round/>
            <a:headEnd/>
            <a:tailEnd type="triangle" w="med" len="med"/>
          </a:ln>
        </p:spPr>
      </p:cxnSp>
      <p:cxnSp>
        <p:nvCxnSpPr>
          <p:cNvPr id="19524" name="AutoShape 286"/>
          <p:cNvCxnSpPr>
            <a:cxnSpLocks noChangeShapeType="1"/>
          </p:cNvCxnSpPr>
          <p:nvPr/>
        </p:nvCxnSpPr>
        <p:spPr bwMode="auto">
          <a:xfrm>
            <a:off x="4776788" y="1744663"/>
            <a:ext cx="1504950" cy="460375"/>
          </a:xfrm>
          <a:prstGeom prst="curvedConnector2">
            <a:avLst/>
          </a:prstGeom>
          <a:noFill/>
          <a:ln w="9525">
            <a:solidFill>
              <a:srgbClr val="990033"/>
            </a:solidFill>
            <a:round/>
            <a:headEnd/>
            <a:tailEnd type="triangle" w="med" len="med"/>
          </a:ln>
        </p:spPr>
      </p:cxnSp>
      <p:cxnSp>
        <p:nvCxnSpPr>
          <p:cNvPr id="19525" name="AutoShape 287"/>
          <p:cNvCxnSpPr>
            <a:cxnSpLocks noChangeShapeType="1"/>
          </p:cNvCxnSpPr>
          <p:nvPr/>
        </p:nvCxnSpPr>
        <p:spPr bwMode="auto">
          <a:xfrm rot="10800000" flipV="1">
            <a:off x="5545138" y="1978025"/>
            <a:ext cx="277812" cy="1500188"/>
          </a:xfrm>
          <a:prstGeom prst="curvedConnector2">
            <a:avLst/>
          </a:prstGeom>
          <a:noFill/>
          <a:ln w="9525">
            <a:solidFill>
              <a:srgbClr val="990033"/>
            </a:solidFill>
            <a:round/>
            <a:headEnd/>
            <a:tailEnd type="triangle" w="med" len="med"/>
          </a:ln>
        </p:spPr>
      </p:cxnSp>
      <p:cxnSp>
        <p:nvCxnSpPr>
          <p:cNvPr id="19526" name="AutoShape 288"/>
          <p:cNvCxnSpPr>
            <a:cxnSpLocks noChangeShapeType="1"/>
          </p:cNvCxnSpPr>
          <p:nvPr/>
        </p:nvCxnSpPr>
        <p:spPr bwMode="auto">
          <a:xfrm flipV="1">
            <a:off x="5726113" y="2111375"/>
            <a:ext cx="271462" cy="1492250"/>
          </a:xfrm>
          <a:prstGeom prst="curvedConnector2">
            <a:avLst/>
          </a:prstGeom>
          <a:noFill/>
          <a:ln w="9525">
            <a:solidFill>
              <a:schemeClr val="tx1"/>
            </a:solidFill>
            <a:round/>
            <a:headEnd/>
            <a:tailEnd type="triangle" w="med" len="med"/>
          </a:ln>
        </p:spPr>
      </p:cxnSp>
      <p:cxnSp>
        <p:nvCxnSpPr>
          <p:cNvPr id="19527" name="AutoShape 289"/>
          <p:cNvCxnSpPr>
            <a:cxnSpLocks noChangeShapeType="1"/>
          </p:cNvCxnSpPr>
          <p:nvPr/>
        </p:nvCxnSpPr>
        <p:spPr bwMode="auto">
          <a:xfrm rot="5400000">
            <a:off x="6206332" y="2493169"/>
            <a:ext cx="160337" cy="1412875"/>
          </a:xfrm>
          <a:prstGeom prst="curvedConnector2">
            <a:avLst/>
          </a:prstGeom>
          <a:noFill/>
          <a:ln w="9525">
            <a:solidFill>
              <a:schemeClr val="tx1"/>
            </a:solidFill>
            <a:round/>
            <a:headEnd/>
            <a:tailEnd type="triangle" w="med" len="med"/>
          </a:ln>
        </p:spPr>
      </p:cxnSp>
      <p:cxnSp>
        <p:nvCxnSpPr>
          <p:cNvPr id="19528" name="AutoShape 290"/>
          <p:cNvCxnSpPr>
            <a:cxnSpLocks noChangeShapeType="1"/>
          </p:cNvCxnSpPr>
          <p:nvPr/>
        </p:nvCxnSpPr>
        <p:spPr bwMode="auto">
          <a:xfrm rot="-5400000">
            <a:off x="6022181" y="2372519"/>
            <a:ext cx="160338" cy="1403350"/>
          </a:xfrm>
          <a:prstGeom prst="curvedConnector2">
            <a:avLst/>
          </a:prstGeom>
          <a:noFill/>
          <a:ln w="9525">
            <a:solidFill>
              <a:srgbClr val="990033"/>
            </a:solidFill>
            <a:round/>
            <a:headEnd/>
            <a:tailEnd type="triangle" w="med" len="med"/>
          </a:ln>
        </p:spPr>
      </p:cxnSp>
      <p:sp>
        <p:nvSpPr>
          <p:cNvPr id="19529" name="Rectangle 42"/>
          <p:cNvSpPr>
            <a:spLocks noChangeArrowheads="1"/>
          </p:cNvSpPr>
          <p:nvPr/>
        </p:nvSpPr>
        <p:spPr bwMode="auto">
          <a:xfrm>
            <a:off x="6969125" y="404813"/>
            <a:ext cx="2376488" cy="307777"/>
          </a:xfrm>
          <a:prstGeom prst="rect">
            <a:avLst/>
          </a:prstGeom>
          <a:noFill/>
          <a:ln w="9525">
            <a:noFill/>
            <a:miter lim="800000"/>
            <a:headEnd/>
            <a:tailEnd/>
          </a:ln>
        </p:spPr>
        <p:txBody>
          <a:bodyPr lIns="0" tIns="0" rIns="0" bIns="0">
            <a:spAutoFit/>
          </a:bodyPr>
          <a:lstStyle/>
          <a:p>
            <a:pPr algn="ctr"/>
            <a:r>
              <a:rPr lang="en-GB" sz="2000" dirty="0">
                <a:solidFill>
                  <a:srgbClr val="990033"/>
                </a:solidFill>
              </a:rPr>
              <a:t>Dopamine and precision </a:t>
            </a:r>
          </a:p>
        </p:txBody>
      </p:sp>
      <p:sp>
        <p:nvSpPr>
          <p:cNvPr id="19530" name="Oval 103"/>
          <p:cNvSpPr>
            <a:spLocks noChangeArrowheads="1"/>
          </p:cNvSpPr>
          <p:nvPr/>
        </p:nvSpPr>
        <p:spPr bwMode="auto">
          <a:xfrm>
            <a:off x="4592638" y="260350"/>
            <a:ext cx="576262" cy="792163"/>
          </a:xfrm>
          <a:prstGeom prst="ellipse">
            <a:avLst/>
          </a:prstGeom>
          <a:solidFill>
            <a:schemeClr val="accent1"/>
          </a:solidFill>
          <a:ln w="9525">
            <a:noFill/>
            <a:round/>
            <a:headEnd/>
            <a:tailEnd/>
          </a:ln>
        </p:spPr>
        <p:txBody>
          <a:bodyPr wrap="none" anchor="ctr"/>
          <a:lstStyle/>
          <a:p>
            <a:endParaRPr lang="en-GB"/>
          </a:p>
        </p:txBody>
      </p:sp>
      <p:pic>
        <p:nvPicPr>
          <p:cNvPr id="19531" name="Picture 113" descr="ANd9GcQibf5_MqqF7UtnhLk_2O82HYSlR280TGzHijEQTC-l2MdZTyJK"/>
          <p:cNvPicPr>
            <a:picLocks noChangeAspect="1" noChangeArrowheads="1"/>
          </p:cNvPicPr>
          <p:nvPr/>
        </p:nvPicPr>
        <p:blipFill>
          <a:blip r:embed="rId25" cstate="print"/>
          <a:srcRect/>
          <a:stretch>
            <a:fillRect/>
          </a:stretch>
        </p:blipFill>
        <p:spPr bwMode="auto">
          <a:xfrm>
            <a:off x="0" y="0"/>
            <a:ext cx="1262063" cy="1301750"/>
          </a:xfrm>
          <a:prstGeom prst="rect">
            <a:avLst/>
          </a:prstGeom>
          <a:noFill/>
          <a:ln w="9525">
            <a:noFill/>
            <a:miter lim="800000"/>
            <a:headEnd/>
            <a:tailEnd/>
          </a:ln>
        </p:spPr>
      </p:pic>
      <p:pic>
        <p:nvPicPr>
          <p:cNvPr id="114" name="cue_normal.wmv">
            <a:hlinkClick r:id="" action="ppaction://media"/>
          </p:cNvPr>
          <p:cNvPicPr>
            <a:picLocks noChangeAspect="1"/>
          </p:cNvPicPr>
          <p:nvPr>
            <a:videoFile r:link="rId2"/>
            <p:extLst>
              <p:ext uri="{DAA4B4D4-6D71-4841-9C94-3DE7FCFB9230}">
                <p14:media xmlns:p14="http://schemas.microsoft.com/office/powerpoint/2010/main" xmlns="" r:embed="rId27"/>
              </p:ext>
            </p:extLst>
          </p:nvPr>
        </p:nvPicPr>
        <p:blipFill>
          <a:blip r:embed="rId28" cstate="print"/>
          <a:stretch>
            <a:fillRect/>
          </a:stretch>
        </p:blipFill>
        <p:spPr>
          <a:xfrm>
            <a:off x="7203250" y="4374105"/>
            <a:ext cx="2244080" cy="1683060"/>
          </a:xfrm>
          <a:prstGeom prst="rect">
            <a:avLst/>
          </a:prstGeom>
          <a:ln>
            <a:noFill/>
          </a:ln>
          <a:effectLst>
            <a:outerShdw blurRad="190500" algn="tl" rotWithShape="0">
              <a:srgbClr val="000000">
                <a:alpha val="70000"/>
              </a:srgbClr>
            </a:outerShdw>
          </a:effectLst>
        </p:spPr>
      </p:pic>
      <p:pic>
        <p:nvPicPr>
          <p:cNvPr id="2" name="Picture 5" descr="davincieye"/>
          <p:cNvPicPr>
            <a:picLocks noChangeAspect="1" noChangeArrowheads="1"/>
          </p:cNvPicPr>
          <p:nvPr/>
        </p:nvPicPr>
        <p:blipFill>
          <a:blip r:embed="rId29" cstate="print">
            <a:lum bright="56000" contrast="-52000"/>
          </a:blip>
          <a:srcRect l="8900" t="14476" r="9218" b="7852"/>
          <a:stretch>
            <a:fillRect/>
          </a:stretch>
        </p:blipFill>
        <p:spPr bwMode="auto">
          <a:xfrm>
            <a:off x="1397605" y="2843935"/>
            <a:ext cx="1373776" cy="845307"/>
          </a:xfrm>
          <a:prstGeom prst="rect">
            <a:avLst/>
          </a:prstGeom>
          <a:ln>
            <a:noFill/>
          </a:ln>
          <a:effectLst>
            <a:outerShdw blurRad="190500" algn="tl" rotWithShape="0">
              <a:srgbClr val="000000">
                <a:alpha val="70000"/>
              </a:srgbClr>
            </a:outerShdw>
          </a:effectLst>
        </p:spPr>
      </p:pic>
      <p:graphicFrame>
        <p:nvGraphicFramePr>
          <p:cNvPr id="360505" name="Object 57"/>
          <p:cNvGraphicFramePr>
            <a:graphicFrameLocks noChangeAspect="1"/>
          </p:cNvGraphicFramePr>
          <p:nvPr/>
        </p:nvGraphicFramePr>
        <p:xfrm>
          <a:off x="3236888" y="278650"/>
          <a:ext cx="3201277" cy="765085"/>
        </p:xfrm>
        <a:graphic>
          <a:graphicData uri="http://schemas.openxmlformats.org/presentationml/2006/ole">
            <p:oleObj spid="_x0000_s360505" name="Equation" r:id="rId30" imgW="2019240" imgH="482400" progId="Equation.DSMT4">
              <p:embed/>
            </p:oleObj>
          </a:graphicData>
        </a:graphic>
      </p:graphicFrame>
    </p:spTree>
    <p:extLst>
      <p:ext uri="{BB962C8B-B14F-4D97-AF65-F5344CB8AC3E}">
        <p14:creationId xmlns:p14="http://schemas.microsoft.com/office/powerpoint/2010/main" xmlns="" val="3843612111"/>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4"/>
                                        </p:tgtEl>
                                      </p:cBhvr>
                                    </p:cmd>
                                  </p:childTnLst>
                                </p:cTn>
                              </p:par>
                            </p:childTnLst>
                          </p:cTn>
                        </p:par>
                      </p:childTnLst>
                    </p:cTn>
                  </p:par>
                </p:childTnLst>
              </p:cTn>
              <p:nextCondLst>
                <p:cond evt="onClick" delay="0">
                  <p:tgtEl>
                    <p:spTgt spid="114"/>
                  </p:tgtEl>
                </p:cond>
              </p:nextCondLst>
            </p:seq>
            <p:video>
              <p:cMediaNode>
                <p:cTn id="7" fill="hold" display="0">
                  <p:stCondLst>
                    <p:cond delay="indefinite"/>
                  </p:stCondLst>
                  <p:endCondLst>
                    <p:cond evt="onNext" delay="0">
                      <p:tgtEl>
                        <p:sldTgt/>
                      </p:tgtEl>
                    </p:cond>
                    <p:cond evt="onPrev" delay="0">
                      <p:tgtEl>
                        <p:sldTgt/>
                      </p:tgtEl>
                    </p:cond>
                  </p:endCondLst>
                </p:cTn>
                <p:tgtEl>
                  <p:spTgt spid="11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cue_confusion.wmv">
            <a:hlinkClick r:id="" action="ppaction://media"/>
          </p:cNvPr>
          <p:cNvPicPr>
            <a:picLocks noChangeAspect="1"/>
          </p:cNvPicPr>
          <p:nvPr>
            <a:videoFile r:link="rId2"/>
            <p:extLst>
              <p:ext uri="{DAA4B4D4-6D71-4841-9C94-3DE7FCFB9230}">
                <p14:media xmlns:p14="http://schemas.microsoft.com/office/powerpoint/2010/main" xmlns="" r:embed="rId5"/>
              </p:ext>
            </p:extLst>
          </p:nvPr>
        </p:nvPicPr>
        <p:blipFill>
          <a:blip r:embed="rId6" cstate="print"/>
          <a:stretch>
            <a:fillRect/>
          </a:stretch>
        </p:blipFill>
        <p:spPr>
          <a:xfrm>
            <a:off x="5145360" y="980728"/>
            <a:ext cx="3048000" cy="2286000"/>
          </a:xfrm>
          <a:prstGeom prst="rect">
            <a:avLst/>
          </a:prstGeom>
          <a:ln>
            <a:noFill/>
          </a:ln>
          <a:effectLst>
            <a:outerShdw blurRad="190500" algn="tl" rotWithShape="0">
              <a:srgbClr val="000000">
                <a:alpha val="70000"/>
              </a:srgbClr>
            </a:outerShdw>
          </a:effectLst>
        </p:spPr>
      </p:pic>
      <p:pic>
        <p:nvPicPr>
          <p:cNvPr id="135" name="cue_perseveration.wmv">
            <a:hlinkClick r:id="" action="ppaction://media"/>
          </p:cNvPr>
          <p:cNvPicPr>
            <a:picLocks noChangeAspect="1"/>
          </p:cNvPicPr>
          <p:nvPr>
            <a:videoFile r:link="rId3"/>
            <p:extLst>
              <p:ext uri="{DAA4B4D4-6D71-4841-9C94-3DE7FCFB9230}">
                <p14:media xmlns:p14="http://schemas.microsoft.com/office/powerpoint/2010/main" xmlns="" r:embed="rId7"/>
              </p:ext>
            </p:extLst>
          </p:nvPr>
        </p:nvPicPr>
        <p:blipFill>
          <a:blip r:embed="rId8" cstate="print"/>
          <a:stretch>
            <a:fillRect/>
          </a:stretch>
        </p:blipFill>
        <p:spPr>
          <a:xfrm>
            <a:off x="1856656" y="980728"/>
            <a:ext cx="3048000" cy="2286000"/>
          </a:xfrm>
          <a:prstGeom prst="rect">
            <a:avLst/>
          </a:prstGeom>
          <a:ln>
            <a:noFill/>
          </a:ln>
          <a:effectLst>
            <a:outerShdw blurRad="190500" algn="tl" rotWithShape="0">
              <a:srgbClr val="000000">
                <a:alpha val="70000"/>
              </a:srgbClr>
            </a:outerShdw>
          </a:effectLst>
        </p:spPr>
      </p:pic>
      <p:grpSp>
        <p:nvGrpSpPr>
          <p:cNvPr id="22556" name="Group 675"/>
          <p:cNvGrpSpPr>
            <a:grpSpLocks/>
          </p:cNvGrpSpPr>
          <p:nvPr/>
        </p:nvGrpSpPr>
        <p:grpSpPr bwMode="auto">
          <a:xfrm>
            <a:off x="5278443" y="3573460"/>
            <a:ext cx="2627314" cy="2500310"/>
            <a:chOff x="4209" y="2251"/>
            <a:chExt cx="1655" cy="1575"/>
          </a:xfrm>
        </p:grpSpPr>
        <p:graphicFrame>
          <p:nvGraphicFramePr>
            <p:cNvPr id="22543" name="Object 611"/>
            <p:cNvGraphicFramePr>
              <a:graphicFrameLocks noChangeAspect="1"/>
            </p:cNvGraphicFramePr>
            <p:nvPr/>
          </p:nvGraphicFramePr>
          <p:xfrm>
            <a:off x="4209" y="2251"/>
            <a:ext cx="1655" cy="1575"/>
          </p:xfrm>
          <a:graphic>
            <a:graphicData uri="http://schemas.openxmlformats.org/presentationml/2006/ole">
              <p:oleObj spid="_x0000_s361526" name="PHOTO-PAINT" r:id="rId9" imgW="4457143" imgH="4241270" progId="">
                <p:embed/>
              </p:oleObj>
            </a:graphicData>
          </a:graphic>
        </p:graphicFrame>
        <p:pic>
          <p:nvPicPr>
            <p:cNvPr id="22615"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4504" y="2610"/>
              <a:ext cx="179" cy="137"/>
            </a:xfrm>
            <a:prstGeom prst="rect">
              <a:avLst/>
            </a:prstGeom>
            <a:noFill/>
            <a:ln w="9525">
              <a:noFill/>
              <a:miter lim="800000"/>
              <a:headEnd/>
              <a:tailEnd/>
            </a:ln>
          </p:spPr>
        </p:pic>
        <p:pic>
          <p:nvPicPr>
            <p:cNvPr id="22616"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4436" y="2500"/>
              <a:ext cx="175" cy="135"/>
            </a:xfrm>
            <a:prstGeom prst="rect">
              <a:avLst/>
            </a:prstGeom>
            <a:noFill/>
            <a:ln w="9525">
              <a:noFill/>
              <a:miter lim="800000"/>
              <a:headEnd/>
              <a:tailEnd/>
            </a:ln>
          </p:spPr>
        </p:pic>
        <p:pic>
          <p:nvPicPr>
            <p:cNvPr id="22617" name="Oval 62"/>
            <p:cNvPicPr preferRelativeResize="0">
              <a:picLocks noChangeAspect="1" noChangeArrowheads="1"/>
            </p:cNvPicPr>
            <p:nvPr/>
          </p:nvPicPr>
          <p:blipFill>
            <a:blip r:embed="rId11" cstate="print"/>
            <a:srcRect l="8517" b="15208"/>
            <a:stretch>
              <a:fillRect/>
            </a:stretch>
          </p:blipFill>
          <p:spPr bwMode="auto">
            <a:xfrm>
              <a:off x="4483" y="2500"/>
              <a:ext cx="176" cy="135"/>
            </a:xfrm>
            <a:prstGeom prst="rect">
              <a:avLst/>
            </a:prstGeom>
            <a:noFill/>
            <a:ln w="9525">
              <a:noFill/>
              <a:miter lim="800000"/>
              <a:headEnd/>
              <a:tailEnd/>
            </a:ln>
          </p:spPr>
        </p:pic>
        <p:pic>
          <p:nvPicPr>
            <p:cNvPr id="22618" name="Oval 63"/>
            <p:cNvPicPr preferRelativeResize="0">
              <a:picLocks noChangeAspect="1" noChangeArrowheads="1"/>
            </p:cNvPicPr>
            <p:nvPr/>
          </p:nvPicPr>
          <p:blipFill>
            <a:blip r:embed="rId10" cstate="print">
              <a:grayscl/>
            </a:blip>
            <a:srcRect l="7732" b="13879"/>
            <a:stretch>
              <a:fillRect/>
            </a:stretch>
          </p:blipFill>
          <p:spPr bwMode="auto">
            <a:xfrm>
              <a:off x="4551" y="2610"/>
              <a:ext cx="179" cy="137"/>
            </a:xfrm>
            <a:prstGeom prst="rect">
              <a:avLst/>
            </a:prstGeom>
            <a:noFill/>
            <a:ln w="9525">
              <a:noFill/>
              <a:miter lim="800000"/>
              <a:headEnd/>
              <a:tailEnd/>
            </a:ln>
          </p:spPr>
        </p:pic>
        <p:graphicFrame>
          <p:nvGraphicFramePr>
            <p:cNvPr id="22544" name="Object 617"/>
            <p:cNvGraphicFramePr>
              <a:graphicFrameLocks noChangeAspect="1"/>
            </p:cNvGraphicFramePr>
            <p:nvPr/>
          </p:nvGraphicFramePr>
          <p:xfrm>
            <a:off x="4642" y="2614"/>
            <a:ext cx="53" cy="79"/>
          </p:xfrm>
          <a:graphic>
            <a:graphicData uri="http://schemas.openxmlformats.org/presentationml/2006/ole">
              <p:oleObj spid="_x0000_s361527" name="Equation" r:id="rId12" imgW="142900" imgH="219143" progId="Equation.DSMT4">
                <p:embed/>
              </p:oleObj>
            </a:graphicData>
          </a:graphic>
        </p:graphicFrame>
        <p:graphicFrame>
          <p:nvGraphicFramePr>
            <p:cNvPr id="22545" name="Object 618"/>
            <p:cNvGraphicFramePr>
              <a:graphicFrameLocks noChangeAspect="1"/>
            </p:cNvGraphicFramePr>
            <p:nvPr/>
          </p:nvGraphicFramePr>
          <p:xfrm>
            <a:off x="4537" y="2507"/>
            <a:ext cx="105" cy="84"/>
          </p:xfrm>
          <a:graphic>
            <a:graphicData uri="http://schemas.openxmlformats.org/presentationml/2006/ole">
              <p:oleObj spid="_x0000_s361528" name="Equation" r:id="rId13" imgW="295255" imgH="228600" progId="Equation.DSMT4">
                <p:embed/>
              </p:oleObj>
            </a:graphicData>
          </a:graphic>
        </p:graphicFrame>
        <p:pic>
          <p:nvPicPr>
            <p:cNvPr id="22619"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5547" y="2769"/>
              <a:ext cx="179" cy="137"/>
            </a:xfrm>
            <a:prstGeom prst="rect">
              <a:avLst/>
            </a:prstGeom>
            <a:noFill/>
            <a:ln w="9525">
              <a:noFill/>
              <a:miter lim="800000"/>
              <a:headEnd/>
              <a:tailEnd/>
            </a:ln>
          </p:spPr>
        </p:pic>
        <p:pic>
          <p:nvPicPr>
            <p:cNvPr id="22620"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5485" y="2659"/>
              <a:ext cx="175" cy="135"/>
            </a:xfrm>
            <a:prstGeom prst="rect">
              <a:avLst/>
            </a:prstGeom>
            <a:noFill/>
            <a:ln w="9525">
              <a:noFill/>
              <a:miter lim="800000"/>
              <a:headEnd/>
              <a:tailEnd/>
            </a:ln>
          </p:spPr>
        </p:pic>
        <p:pic>
          <p:nvPicPr>
            <p:cNvPr id="22621" name="Oval 63"/>
            <p:cNvPicPr preferRelativeResize="0">
              <a:picLocks noChangeAspect="1" noChangeArrowheads="1"/>
            </p:cNvPicPr>
            <p:nvPr/>
          </p:nvPicPr>
          <p:blipFill>
            <a:blip r:embed="rId10" cstate="print">
              <a:grayscl/>
            </a:blip>
            <a:srcRect l="7732" b="13879"/>
            <a:stretch>
              <a:fillRect/>
            </a:stretch>
          </p:blipFill>
          <p:spPr bwMode="auto">
            <a:xfrm>
              <a:off x="5592" y="2773"/>
              <a:ext cx="179" cy="137"/>
            </a:xfrm>
            <a:prstGeom prst="rect">
              <a:avLst/>
            </a:prstGeom>
            <a:noFill/>
            <a:ln w="9525">
              <a:noFill/>
              <a:miter lim="800000"/>
              <a:headEnd/>
              <a:tailEnd/>
            </a:ln>
          </p:spPr>
        </p:pic>
        <p:pic>
          <p:nvPicPr>
            <p:cNvPr id="22622" name="Oval 62"/>
            <p:cNvPicPr preferRelativeResize="0">
              <a:picLocks noChangeAspect="1" noChangeArrowheads="1"/>
            </p:cNvPicPr>
            <p:nvPr/>
          </p:nvPicPr>
          <p:blipFill>
            <a:blip r:embed="rId11" cstate="print"/>
            <a:srcRect l="8517" b="15208"/>
            <a:stretch>
              <a:fillRect/>
            </a:stretch>
          </p:blipFill>
          <p:spPr bwMode="auto">
            <a:xfrm>
              <a:off x="5530" y="2659"/>
              <a:ext cx="175" cy="135"/>
            </a:xfrm>
            <a:prstGeom prst="rect">
              <a:avLst/>
            </a:prstGeom>
            <a:noFill/>
            <a:ln w="9525">
              <a:noFill/>
              <a:miter lim="800000"/>
              <a:headEnd/>
              <a:tailEnd/>
            </a:ln>
          </p:spPr>
        </p:pic>
        <p:graphicFrame>
          <p:nvGraphicFramePr>
            <p:cNvPr id="22546" name="Object 623"/>
            <p:cNvGraphicFramePr>
              <a:graphicFrameLocks noChangeAspect="1"/>
            </p:cNvGraphicFramePr>
            <p:nvPr/>
          </p:nvGraphicFramePr>
          <p:xfrm>
            <a:off x="5654" y="2785"/>
            <a:ext cx="119" cy="79"/>
          </p:xfrm>
          <a:graphic>
            <a:graphicData uri="http://schemas.openxmlformats.org/presentationml/2006/ole">
              <p:oleObj spid="_x0000_s361529" name="Equation" r:id="rId14" imgW="333344" imgH="219143" progId="Equation.DSMT4">
                <p:embed/>
              </p:oleObj>
            </a:graphicData>
          </a:graphic>
        </p:graphicFrame>
        <p:graphicFrame>
          <p:nvGraphicFramePr>
            <p:cNvPr id="22547" name="Object 624"/>
            <p:cNvGraphicFramePr>
              <a:graphicFrameLocks noChangeAspect="1"/>
            </p:cNvGraphicFramePr>
            <p:nvPr/>
          </p:nvGraphicFramePr>
          <p:xfrm>
            <a:off x="5591" y="2659"/>
            <a:ext cx="114" cy="79"/>
          </p:xfrm>
          <a:graphic>
            <a:graphicData uri="http://schemas.openxmlformats.org/presentationml/2006/ole">
              <p:oleObj spid="_x0000_s361530" name="Equation" r:id="rId15" imgW="323889" imgH="219143" progId="Equation.DSMT4">
                <p:embed/>
              </p:oleObj>
            </a:graphicData>
          </a:graphic>
        </p:graphicFrame>
        <p:pic>
          <p:nvPicPr>
            <p:cNvPr id="22623"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5088" y="2973"/>
              <a:ext cx="179" cy="137"/>
            </a:xfrm>
            <a:prstGeom prst="rect">
              <a:avLst/>
            </a:prstGeom>
            <a:noFill/>
            <a:ln w="9525">
              <a:noFill/>
              <a:miter lim="800000"/>
              <a:headEnd/>
              <a:tailEnd/>
            </a:ln>
          </p:spPr>
        </p:pic>
        <p:pic>
          <p:nvPicPr>
            <p:cNvPr id="22624"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5048" y="2863"/>
              <a:ext cx="176" cy="135"/>
            </a:xfrm>
            <a:prstGeom prst="rect">
              <a:avLst/>
            </a:prstGeom>
            <a:noFill/>
            <a:ln w="9525">
              <a:noFill/>
              <a:miter lim="800000"/>
              <a:headEnd/>
              <a:tailEnd/>
            </a:ln>
          </p:spPr>
        </p:pic>
        <p:pic>
          <p:nvPicPr>
            <p:cNvPr id="22625" name="Oval 62"/>
            <p:cNvPicPr preferRelativeResize="0">
              <a:picLocks noChangeAspect="1" noChangeArrowheads="1"/>
            </p:cNvPicPr>
            <p:nvPr/>
          </p:nvPicPr>
          <p:blipFill>
            <a:blip r:embed="rId11" cstate="print"/>
            <a:srcRect l="8517" b="15208"/>
            <a:stretch>
              <a:fillRect/>
            </a:stretch>
          </p:blipFill>
          <p:spPr bwMode="auto">
            <a:xfrm>
              <a:off x="5094" y="2864"/>
              <a:ext cx="175" cy="135"/>
            </a:xfrm>
            <a:prstGeom prst="rect">
              <a:avLst/>
            </a:prstGeom>
            <a:noFill/>
            <a:ln w="9525">
              <a:noFill/>
              <a:miter lim="800000"/>
              <a:headEnd/>
              <a:tailEnd/>
            </a:ln>
          </p:spPr>
        </p:pic>
        <p:pic>
          <p:nvPicPr>
            <p:cNvPr id="22626" name="Oval 63"/>
            <p:cNvPicPr preferRelativeResize="0">
              <a:picLocks noChangeAspect="1" noChangeArrowheads="1"/>
            </p:cNvPicPr>
            <p:nvPr/>
          </p:nvPicPr>
          <p:blipFill>
            <a:blip r:embed="rId10" cstate="print">
              <a:grayscl/>
            </a:blip>
            <a:srcRect l="7732" b="13879"/>
            <a:stretch>
              <a:fillRect/>
            </a:stretch>
          </p:blipFill>
          <p:spPr bwMode="auto">
            <a:xfrm>
              <a:off x="5136" y="2975"/>
              <a:ext cx="179" cy="137"/>
            </a:xfrm>
            <a:prstGeom prst="rect">
              <a:avLst/>
            </a:prstGeom>
            <a:noFill/>
            <a:ln w="9525">
              <a:noFill/>
              <a:miter lim="800000"/>
              <a:headEnd/>
              <a:tailEnd/>
            </a:ln>
          </p:spPr>
        </p:pic>
        <p:graphicFrame>
          <p:nvGraphicFramePr>
            <p:cNvPr id="22548" name="Object 629"/>
            <p:cNvGraphicFramePr>
              <a:graphicFrameLocks noChangeAspect="1"/>
            </p:cNvGraphicFramePr>
            <p:nvPr/>
          </p:nvGraphicFramePr>
          <p:xfrm>
            <a:off x="5201" y="2976"/>
            <a:ext cx="114" cy="79"/>
          </p:xfrm>
          <a:graphic>
            <a:graphicData uri="http://schemas.openxmlformats.org/presentationml/2006/ole">
              <p:oleObj spid="_x0000_s361531" name="Equation" r:id="rId16" imgW="323889" imgH="219143" progId="Equation.DSMT4">
                <p:embed/>
              </p:oleObj>
            </a:graphicData>
          </a:graphic>
        </p:graphicFrame>
        <p:graphicFrame>
          <p:nvGraphicFramePr>
            <p:cNvPr id="22549" name="Object 630"/>
            <p:cNvGraphicFramePr>
              <a:graphicFrameLocks noChangeAspect="1"/>
            </p:cNvGraphicFramePr>
            <p:nvPr/>
          </p:nvGraphicFramePr>
          <p:xfrm>
            <a:off x="5156" y="2874"/>
            <a:ext cx="113" cy="79"/>
          </p:xfrm>
          <a:graphic>
            <a:graphicData uri="http://schemas.openxmlformats.org/presentationml/2006/ole">
              <p:oleObj spid="_x0000_s361532" name="Equation" r:id="rId17" imgW="323889" imgH="219143" progId="Equation.DSMT4">
                <p:embed/>
              </p:oleObj>
            </a:graphicData>
          </a:graphic>
        </p:graphicFrame>
        <p:pic>
          <p:nvPicPr>
            <p:cNvPr id="22627"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5229" y="2565"/>
              <a:ext cx="179" cy="137"/>
            </a:xfrm>
            <a:prstGeom prst="rect">
              <a:avLst/>
            </a:prstGeom>
            <a:noFill/>
            <a:ln w="9525">
              <a:noFill/>
              <a:miter lim="800000"/>
              <a:headEnd/>
              <a:tailEnd/>
            </a:ln>
          </p:spPr>
        </p:pic>
        <p:pic>
          <p:nvPicPr>
            <p:cNvPr id="22628"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5161" y="2455"/>
              <a:ext cx="176" cy="135"/>
            </a:xfrm>
            <a:prstGeom prst="rect">
              <a:avLst/>
            </a:prstGeom>
            <a:noFill/>
            <a:ln w="9525">
              <a:noFill/>
              <a:miter lim="800000"/>
              <a:headEnd/>
              <a:tailEnd/>
            </a:ln>
          </p:spPr>
        </p:pic>
        <p:pic>
          <p:nvPicPr>
            <p:cNvPr id="22629"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5274" y="2565"/>
              <a:ext cx="179" cy="137"/>
            </a:xfrm>
            <a:prstGeom prst="rect">
              <a:avLst/>
            </a:prstGeom>
            <a:noFill/>
            <a:ln w="9525">
              <a:noFill/>
              <a:miter lim="800000"/>
              <a:headEnd/>
              <a:tailEnd/>
            </a:ln>
          </p:spPr>
        </p:pic>
        <p:pic>
          <p:nvPicPr>
            <p:cNvPr id="22630"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5206" y="2455"/>
              <a:ext cx="176" cy="135"/>
            </a:xfrm>
            <a:prstGeom prst="rect">
              <a:avLst/>
            </a:prstGeom>
            <a:noFill/>
            <a:ln w="9525">
              <a:noFill/>
              <a:miter lim="800000"/>
              <a:headEnd/>
              <a:tailEnd/>
            </a:ln>
          </p:spPr>
        </p:pic>
        <p:pic>
          <p:nvPicPr>
            <p:cNvPr id="22631"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5320" y="2565"/>
              <a:ext cx="179" cy="137"/>
            </a:xfrm>
            <a:prstGeom prst="rect">
              <a:avLst/>
            </a:prstGeom>
            <a:noFill/>
            <a:ln w="9525">
              <a:noFill/>
              <a:miter lim="800000"/>
              <a:headEnd/>
              <a:tailEnd/>
            </a:ln>
          </p:spPr>
        </p:pic>
        <p:pic>
          <p:nvPicPr>
            <p:cNvPr id="22632"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5252" y="2455"/>
              <a:ext cx="175" cy="135"/>
            </a:xfrm>
            <a:prstGeom prst="rect">
              <a:avLst/>
            </a:prstGeom>
            <a:noFill/>
            <a:ln w="9525">
              <a:noFill/>
              <a:miter lim="800000"/>
              <a:headEnd/>
              <a:tailEnd/>
            </a:ln>
          </p:spPr>
        </p:pic>
        <p:pic>
          <p:nvPicPr>
            <p:cNvPr id="22633" name="Oval 62"/>
            <p:cNvPicPr preferRelativeResize="0">
              <a:picLocks noChangeAspect="1" noChangeArrowheads="1"/>
            </p:cNvPicPr>
            <p:nvPr/>
          </p:nvPicPr>
          <p:blipFill>
            <a:blip r:embed="rId11" cstate="print"/>
            <a:srcRect l="8517" b="15208"/>
            <a:stretch>
              <a:fillRect/>
            </a:stretch>
          </p:blipFill>
          <p:spPr bwMode="auto">
            <a:xfrm>
              <a:off x="5297" y="2455"/>
              <a:ext cx="176" cy="135"/>
            </a:xfrm>
            <a:prstGeom prst="rect">
              <a:avLst/>
            </a:prstGeom>
            <a:noFill/>
            <a:ln w="9525">
              <a:noFill/>
              <a:miter lim="800000"/>
              <a:headEnd/>
              <a:tailEnd/>
            </a:ln>
          </p:spPr>
        </p:pic>
        <p:pic>
          <p:nvPicPr>
            <p:cNvPr id="22634" name="Oval 63"/>
            <p:cNvPicPr preferRelativeResize="0">
              <a:picLocks noChangeAspect="1" noChangeArrowheads="1"/>
            </p:cNvPicPr>
            <p:nvPr/>
          </p:nvPicPr>
          <p:blipFill>
            <a:blip r:embed="rId10" cstate="print">
              <a:grayscl/>
            </a:blip>
            <a:srcRect l="7732" b="13879"/>
            <a:stretch>
              <a:fillRect/>
            </a:stretch>
          </p:blipFill>
          <p:spPr bwMode="auto">
            <a:xfrm>
              <a:off x="5365" y="2568"/>
              <a:ext cx="179" cy="137"/>
            </a:xfrm>
            <a:prstGeom prst="rect">
              <a:avLst/>
            </a:prstGeom>
            <a:noFill/>
            <a:ln w="9525">
              <a:noFill/>
              <a:miter lim="800000"/>
              <a:headEnd/>
              <a:tailEnd/>
            </a:ln>
          </p:spPr>
        </p:pic>
        <p:graphicFrame>
          <p:nvGraphicFramePr>
            <p:cNvPr id="22550" name="Object 639"/>
            <p:cNvGraphicFramePr>
              <a:graphicFrameLocks noChangeAspect="1"/>
            </p:cNvGraphicFramePr>
            <p:nvPr/>
          </p:nvGraphicFramePr>
          <p:xfrm>
            <a:off x="5433" y="2576"/>
            <a:ext cx="114" cy="84"/>
          </p:xfrm>
          <a:graphic>
            <a:graphicData uri="http://schemas.openxmlformats.org/presentationml/2006/ole">
              <p:oleObj spid="_x0000_s361533" name="Equation" r:id="rId18" imgW="323889" imgH="228600" progId="Equation.DSMT4">
                <p:embed/>
              </p:oleObj>
            </a:graphicData>
          </a:graphic>
        </p:graphicFrame>
        <p:graphicFrame>
          <p:nvGraphicFramePr>
            <p:cNvPr id="22551" name="Object 640"/>
            <p:cNvGraphicFramePr>
              <a:graphicFrameLocks noChangeAspect="1"/>
            </p:cNvGraphicFramePr>
            <p:nvPr/>
          </p:nvGraphicFramePr>
          <p:xfrm>
            <a:off x="5346" y="2462"/>
            <a:ext cx="110" cy="84"/>
          </p:xfrm>
          <a:graphic>
            <a:graphicData uri="http://schemas.openxmlformats.org/presentationml/2006/ole">
              <p:oleObj spid="_x0000_s361534" name="Equation" r:id="rId19" imgW="304710" imgH="228600" progId="Equation.DSMT4">
                <p:embed/>
              </p:oleObj>
            </a:graphicData>
          </a:graphic>
        </p:graphicFrame>
        <p:pic>
          <p:nvPicPr>
            <p:cNvPr id="22635"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4883" y="2497"/>
              <a:ext cx="179" cy="137"/>
            </a:xfrm>
            <a:prstGeom prst="rect">
              <a:avLst/>
            </a:prstGeom>
            <a:noFill/>
            <a:ln w="9525">
              <a:noFill/>
              <a:miter lim="800000"/>
              <a:headEnd/>
              <a:tailEnd/>
            </a:ln>
          </p:spPr>
        </p:pic>
        <p:pic>
          <p:nvPicPr>
            <p:cNvPr id="22636"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4799" y="2387"/>
              <a:ext cx="175" cy="135"/>
            </a:xfrm>
            <a:prstGeom prst="rect">
              <a:avLst/>
            </a:prstGeom>
            <a:noFill/>
            <a:ln w="9525">
              <a:noFill/>
              <a:miter lim="800000"/>
              <a:headEnd/>
              <a:tailEnd/>
            </a:ln>
          </p:spPr>
        </p:pic>
        <p:pic>
          <p:nvPicPr>
            <p:cNvPr id="22637" name="Oval 62"/>
            <p:cNvPicPr preferRelativeResize="0">
              <a:picLocks noChangeAspect="1" noChangeArrowheads="1"/>
            </p:cNvPicPr>
            <p:nvPr/>
          </p:nvPicPr>
          <p:blipFill>
            <a:blip r:embed="rId11" cstate="print"/>
            <a:srcRect l="8517" b="15208"/>
            <a:stretch>
              <a:fillRect/>
            </a:stretch>
          </p:blipFill>
          <p:spPr bwMode="auto">
            <a:xfrm>
              <a:off x="4844" y="2387"/>
              <a:ext cx="175" cy="135"/>
            </a:xfrm>
            <a:prstGeom prst="rect">
              <a:avLst/>
            </a:prstGeom>
            <a:noFill/>
            <a:ln w="9525">
              <a:noFill/>
              <a:miter lim="800000"/>
              <a:headEnd/>
              <a:tailEnd/>
            </a:ln>
          </p:spPr>
        </p:pic>
        <p:pic>
          <p:nvPicPr>
            <p:cNvPr id="22638" name="Oval 63"/>
            <p:cNvPicPr preferRelativeResize="0">
              <a:picLocks noChangeAspect="1" noChangeArrowheads="1"/>
            </p:cNvPicPr>
            <p:nvPr/>
          </p:nvPicPr>
          <p:blipFill>
            <a:blip r:embed="rId10" cstate="print">
              <a:grayscl/>
            </a:blip>
            <a:srcRect l="7732" b="13879"/>
            <a:stretch>
              <a:fillRect/>
            </a:stretch>
          </p:blipFill>
          <p:spPr bwMode="auto">
            <a:xfrm>
              <a:off x="4929" y="2497"/>
              <a:ext cx="179" cy="137"/>
            </a:xfrm>
            <a:prstGeom prst="rect">
              <a:avLst/>
            </a:prstGeom>
            <a:noFill/>
            <a:ln w="9525">
              <a:noFill/>
              <a:miter lim="800000"/>
              <a:headEnd/>
              <a:tailEnd/>
            </a:ln>
          </p:spPr>
        </p:pic>
        <p:graphicFrame>
          <p:nvGraphicFramePr>
            <p:cNvPr id="22552" name="Object 645"/>
            <p:cNvGraphicFramePr>
              <a:graphicFrameLocks noChangeAspect="1"/>
            </p:cNvGraphicFramePr>
            <p:nvPr/>
          </p:nvGraphicFramePr>
          <p:xfrm>
            <a:off x="4996" y="2504"/>
            <a:ext cx="114" cy="87"/>
          </p:xfrm>
          <a:graphic>
            <a:graphicData uri="http://schemas.openxmlformats.org/presentationml/2006/ole">
              <p:oleObj spid="_x0000_s361535" name="Equation" r:id="rId20" imgW="323889" imgH="247785" progId="Equation.DSMT4">
                <p:embed/>
              </p:oleObj>
            </a:graphicData>
          </a:graphic>
        </p:graphicFrame>
        <p:graphicFrame>
          <p:nvGraphicFramePr>
            <p:cNvPr id="22553" name="Object 646"/>
            <p:cNvGraphicFramePr>
              <a:graphicFrameLocks noChangeAspect="1"/>
            </p:cNvGraphicFramePr>
            <p:nvPr/>
          </p:nvGraphicFramePr>
          <p:xfrm>
            <a:off x="4906" y="2387"/>
            <a:ext cx="110" cy="88"/>
          </p:xfrm>
          <a:graphic>
            <a:graphicData uri="http://schemas.openxmlformats.org/presentationml/2006/ole">
              <p:oleObj spid="_x0000_s361536" name="Equation" r:id="rId21" imgW="304710" imgH="247785" progId="Equation.DSMT4">
                <p:embed/>
              </p:oleObj>
            </a:graphicData>
          </a:graphic>
        </p:graphicFrame>
        <p:pic>
          <p:nvPicPr>
            <p:cNvPr id="22639"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4549" y="3154"/>
              <a:ext cx="179" cy="137"/>
            </a:xfrm>
            <a:prstGeom prst="rect">
              <a:avLst/>
            </a:prstGeom>
            <a:noFill/>
            <a:ln w="9525">
              <a:noFill/>
              <a:miter lim="800000"/>
              <a:headEnd/>
              <a:tailEnd/>
            </a:ln>
          </p:spPr>
        </p:pic>
        <p:pic>
          <p:nvPicPr>
            <p:cNvPr id="22640"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4481" y="3044"/>
              <a:ext cx="176" cy="135"/>
            </a:xfrm>
            <a:prstGeom prst="rect">
              <a:avLst/>
            </a:prstGeom>
            <a:noFill/>
            <a:ln w="9525">
              <a:noFill/>
              <a:miter lim="800000"/>
              <a:headEnd/>
              <a:tailEnd/>
            </a:ln>
          </p:spPr>
        </p:pic>
        <p:pic>
          <p:nvPicPr>
            <p:cNvPr id="22641"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4594" y="3154"/>
              <a:ext cx="179" cy="137"/>
            </a:xfrm>
            <a:prstGeom prst="rect">
              <a:avLst/>
            </a:prstGeom>
            <a:noFill/>
            <a:ln w="9525">
              <a:noFill/>
              <a:miter lim="800000"/>
              <a:headEnd/>
              <a:tailEnd/>
            </a:ln>
          </p:spPr>
        </p:pic>
        <p:pic>
          <p:nvPicPr>
            <p:cNvPr id="22642"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4526" y="3044"/>
              <a:ext cx="176" cy="135"/>
            </a:xfrm>
            <a:prstGeom prst="rect">
              <a:avLst/>
            </a:prstGeom>
            <a:noFill/>
            <a:ln w="9525">
              <a:noFill/>
              <a:miter lim="800000"/>
              <a:headEnd/>
              <a:tailEnd/>
            </a:ln>
          </p:spPr>
        </p:pic>
        <p:pic>
          <p:nvPicPr>
            <p:cNvPr id="22643"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4640" y="3154"/>
              <a:ext cx="179" cy="137"/>
            </a:xfrm>
            <a:prstGeom prst="rect">
              <a:avLst/>
            </a:prstGeom>
            <a:noFill/>
            <a:ln w="9525">
              <a:noFill/>
              <a:miter lim="800000"/>
              <a:headEnd/>
              <a:tailEnd/>
            </a:ln>
          </p:spPr>
        </p:pic>
        <p:pic>
          <p:nvPicPr>
            <p:cNvPr id="22644"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4572" y="3044"/>
              <a:ext cx="175" cy="135"/>
            </a:xfrm>
            <a:prstGeom prst="rect">
              <a:avLst/>
            </a:prstGeom>
            <a:noFill/>
            <a:ln w="9525">
              <a:noFill/>
              <a:miter lim="800000"/>
              <a:headEnd/>
              <a:tailEnd/>
            </a:ln>
          </p:spPr>
        </p:pic>
        <p:pic>
          <p:nvPicPr>
            <p:cNvPr id="22645" name="Oval 62"/>
            <p:cNvPicPr preferRelativeResize="0">
              <a:picLocks noChangeAspect="1" noChangeArrowheads="1"/>
            </p:cNvPicPr>
            <p:nvPr/>
          </p:nvPicPr>
          <p:blipFill>
            <a:blip r:embed="rId11" cstate="print"/>
            <a:srcRect l="8517" b="15208"/>
            <a:stretch>
              <a:fillRect/>
            </a:stretch>
          </p:blipFill>
          <p:spPr bwMode="auto">
            <a:xfrm>
              <a:off x="4617" y="3044"/>
              <a:ext cx="176" cy="135"/>
            </a:xfrm>
            <a:prstGeom prst="rect">
              <a:avLst/>
            </a:prstGeom>
            <a:noFill/>
            <a:ln w="9525">
              <a:noFill/>
              <a:miter lim="800000"/>
              <a:headEnd/>
              <a:tailEnd/>
            </a:ln>
          </p:spPr>
        </p:pic>
        <p:graphicFrame>
          <p:nvGraphicFramePr>
            <p:cNvPr id="22554" name="Object 654"/>
            <p:cNvGraphicFramePr>
              <a:graphicFrameLocks noChangeAspect="1"/>
            </p:cNvGraphicFramePr>
            <p:nvPr/>
          </p:nvGraphicFramePr>
          <p:xfrm>
            <a:off x="4671" y="3050"/>
            <a:ext cx="105" cy="83"/>
          </p:xfrm>
          <a:graphic>
            <a:graphicData uri="http://schemas.openxmlformats.org/presentationml/2006/ole">
              <p:oleObj spid="_x0000_s361537" name="Equation" r:id="rId22" imgW="295255" imgH="228600" progId="Equation.DSMT4">
                <p:embed/>
              </p:oleObj>
            </a:graphicData>
          </a:graphic>
        </p:graphicFrame>
        <p:pic>
          <p:nvPicPr>
            <p:cNvPr id="22646" name="Oval 63"/>
            <p:cNvPicPr preferRelativeResize="0">
              <a:picLocks noChangeAspect="1" noChangeArrowheads="1"/>
            </p:cNvPicPr>
            <p:nvPr/>
          </p:nvPicPr>
          <p:blipFill>
            <a:blip r:embed="rId10" cstate="print">
              <a:grayscl/>
            </a:blip>
            <a:srcRect l="7732" b="13879"/>
            <a:stretch>
              <a:fillRect/>
            </a:stretch>
          </p:blipFill>
          <p:spPr bwMode="auto">
            <a:xfrm>
              <a:off x="4688" y="3155"/>
              <a:ext cx="179" cy="137"/>
            </a:xfrm>
            <a:prstGeom prst="rect">
              <a:avLst/>
            </a:prstGeom>
            <a:noFill/>
            <a:ln w="9525">
              <a:noFill/>
              <a:miter lim="800000"/>
              <a:headEnd/>
              <a:tailEnd/>
            </a:ln>
          </p:spPr>
        </p:pic>
        <p:graphicFrame>
          <p:nvGraphicFramePr>
            <p:cNvPr id="22555" name="Object 656"/>
            <p:cNvGraphicFramePr>
              <a:graphicFrameLocks noChangeAspect="1"/>
            </p:cNvGraphicFramePr>
            <p:nvPr/>
          </p:nvGraphicFramePr>
          <p:xfrm>
            <a:off x="4779" y="3155"/>
            <a:ext cx="53" cy="79"/>
          </p:xfrm>
          <a:graphic>
            <a:graphicData uri="http://schemas.openxmlformats.org/presentationml/2006/ole">
              <p:oleObj spid="_x0000_s361538" name="Equation" r:id="rId23" imgW="142900" imgH="219143" progId="Equation.DSMT4">
                <p:embed/>
              </p:oleObj>
            </a:graphicData>
          </a:graphic>
        </p:graphicFrame>
        <p:sp>
          <p:nvSpPr>
            <p:cNvPr id="22647" name="AutoShape 266"/>
            <p:cNvSpPr>
              <a:spLocks noChangeAspect="1" noChangeArrowheads="1"/>
            </p:cNvSpPr>
            <p:nvPr/>
          </p:nvSpPr>
          <p:spPr bwMode="auto">
            <a:xfrm>
              <a:off x="4890" y="3203"/>
              <a:ext cx="205" cy="147"/>
            </a:xfrm>
            <a:prstGeom prst="roundRect">
              <a:avLst>
                <a:gd name="adj" fmla="val 16667"/>
              </a:avLst>
            </a:prstGeom>
            <a:solidFill>
              <a:schemeClr val="accent1">
                <a:alpha val="47842"/>
              </a:schemeClr>
            </a:solidFill>
            <a:ln w="9525">
              <a:noFill/>
              <a:round/>
              <a:headEnd/>
              <a:tailEnd/>
            </a:ln>
          </p:spPr>
          <p:txBody>
            <a:bodyPr wrap="none" anchor="ctr"/>
            <a:lstStyle/>
            <a:p>
              <a:pPr algn="ctr"/>
              <a:r>
                <a:rPr lang="en-GB" sz="700" b="1">
                  <a:latin typeface="Arial" charset="0"/>
                </a:rPr>
                <a:t>SN/VTA</a:t>
              </a:r>
            </a:p>
          </p:txBody>
        </p:sp>
        <p:sp>
          <p:nvSpPr>
            <p:cNvPr id="22648" name="Text Box 273"/>
            <p:cNvSpPr txBox="1">
              <a:spLocks noChangeAspect="1" noChangeArrowheads="1"/>
            </p:cNvSpPr>
            <p:nvPr/>
          </p:nvSpPr>
          <p:spPr bwMode="auto">
            <a:xfrm>
              <a:off x="4844" y="2251"/>
              <a:ext cx="432" cy="126"/>
            </a:xfrm>
            <a:prstGeom prst="rect">
              <a:avLst/>
            </a:prstGeom>
            <a:noFill/>
            <a:ln w="9525">
              <a:noFill/>
              <a:miter lim="800000"/>
              <a:headEnd/>
              <a:tailEnd/>
            </a:ln>
          </p:spPr>
          <p:txBody>
            <a:bodyPr wrap="none">
              <a:spAutoFit/>
            </a:bodyPr>
            <a:lstStyle/>
            <a:p>
              <a:r>
                <a:rPr lang="en-GB" sz="700">
                  <a:latin typeface="Arial" charset="0"/>
                </a:rPr>
                <a:t>Motor cortex</a:t>
              </a:r>
            </a:p>
          </p:txBody>
        </p:sp>
        <p:sp>
          <p:nvSpPr>
            <p:cNvPr id="22649" name="Text Box 274"/>
            <p:cNvSpPr txBox="1">
              <a:spLocks noChangeAspect="1" noChangeArrowheads="1"/>
            </p:cNvSpPr>
            <p:nvPr/>
          </p:nvSpPr>
          <p:spPr bwMode="auto">
            <a:xfrm>
              <a:off x="5326" y="2341"/>
              <a:ext cx="520" cy="126"/>
            </a:xfrm>
            <a:prstGeom prst="rect">
              <a:avLst/>
            </a:prstGeom>
            <a:noFill/>
            <a:ln w="9525">
              <a:noFill/>
              <a:miter lim="800000"/>
              <a:headEnd/>
              <a:tailEnd/>
            </a:ln>
          </p:spPr>
          <p:txBody>
            <a:bodyPr wrap="none">
              <a:spAutoFit/>
            </a:bodyPr>
            <a:lstStyle/>
            <a:p>
              <a:r>
                <a:rPr lang="en-GB" sz="700">
                  <a:latin typeface="Arial" charset="0"/>
                </a:rPr>
                <a:t>Premotor cortex</a:t>
              </a:r>
            </a:p>
          </p:txBody>
        </p:sp>
        <p:cxnSp>
          <p:nvCxnSpPr>
            <p:cNvPr id="22650" name="AutoShape 281"/>
            <p:cNvCxnSpPr>
              <a:cxnSpLocks noChangeAspect="1" noChangeShapeType="1"/>
            </p:cNvCxnSpPr>
            <p:nvPr/>
          </p:nvCxnSpPr>
          <p:spPr bwMode="auto">
            <a:xfrm rot="5400000">
              <a:off x="4821" y="2360"/>
              <a:ext cx="1" cy="463"/>
            </a:xfrm>
            <a:prstGeom prst="curvedConnector3">
              <a:avLst>
                <a:gd name="adj1" fmla="val 14400005"/>
              </a:avLst>
            </a:prstGeom>
            <a:noFill/>
            <a:ln w="9525">
              <a:solidFill>
                <a:schemeClr val="tx1"/>
              </a:solidFill>
              <a:round/>
              <a:headEnd/>
              <a:tailEnd type="triangle" w="med" len="med"/>
            </a:ln>
          </p:spPr>
        </p:cxnSp>
        <p:cxnSp>
          <p:nvCxnSpPr>
            <p:cNvPr id="22651" name="AutoShape 282"/>
            <p:cNvCxnSpPr>
              <a:cxnSpLocks noChangeAspect="1" noChangeShapeType="1"/>
            </p:cNvCxnSpPr>
            <p:nvPr/>
          </p:nvCxnSpPr>
          <p:spPr bwMode="auto">
            <a:xfrm rot="16200000">
              <a:off x="4820" y="2273"/>
              <a:ext cx="4" cy="463"/>
            </a:xfrm>
            <a:prstGeom prst="curvedConnector3">
              <a:avLst>
                <a:gd name="adj1" fmla="val 1900000"/>
              </a:avLst>
            </a:prstGeom>
            <a:noFill/>
            <a:ln w="9525">
              <a:solidFill>
                <a:srgbClr val="990033"/>
              </a:solidFill>
              <a:round/>
              <a:headEnd/>
              <a:tailEnd type="triangle" w="med" len="med"/>
            </a:ln>
          </p:spPr>
        </p:cxnSp>
        <p:cxnSp>
          <p:nvCxnSpPr>
            <p:cNvPr id="22652" name="AutoShape 283"/>
            <p:cNvCxnSpPr>
              <a:cxnSpLocks noChangeAspect="1" noChangeShapeType="1"/>
            </p:cNvCxnSpPr>
            <p:nvPr/>
          </p:nvCxnSpPr>
          <p:spPr bwMode="auto">
            <a:xfrm rot="16200000">
              <a:off x="4863" y="2479"/>
              <a:ext cx="432" cy="709"/>
            </a:xfrm>
            <a:prstGeom prst="curvedConnector2">
              <a:avLst/>
            </a:prstGeom>
            <a:noFill/>
            <a:ln w="9525">
              <a:solidFill>
                <a:srgbClr val="990033"/>
              </a:solidFill>
              <a:round/>
              <a:headEnd/>
              <a:tailEnd type="triangle" w="med" len="med"/>
            </a:ln>
          </p:spPr>
        </p:cxnSp>
        <p:cxnSp>
          <p:nvCxnSpPr>
            <p:cNvPr id="22653" name="AutoShape 284"/>
            <p:cNvCxnSpPr>
              <a:cxnSpLocks noChangeAspect="1" noChangeShapeType="1"/>
            </p:cNvCxnSpPr>
            <p:nvPr/>
          </p:nvCxnSpPr>
          <p:spPr bwMode="auto">
            <a:xfrm rot="5400000">
              <a:off x="4917" y="2519"/>
              <a:ext cx="432" cy="714"/>
            </a:xfrm>
            <a:prstGeom prst="curvedConnector2">
              <a:avLst/>
            </a:prstGeom>
            <a:noFill/>
            <a:ln w="9525">
              <a:solidFill>
                <a:schemeClr val="tx1"/>
              </a:solidFill>
              <a:round/>
              <a:headEnd/>
              <a:tailEnd type="triangle" w="med" len="med"/>
            </a:ln>
          </p:spPr>
        </p:cxnSp>
        <p:cxnSp>
          <p:nvCxnSpPr>
            <p:cNvPr id="22654" name="AutoShape 285"/>
            <p:cNvCxnSpPr>
              <a:cxnSpLocks noChangeAspect="1" noChangeShapeType="1"/>
            </p:cNvCxnSpPr>
            <p:nvPr/>
          </p:nvCxnSpPr>
          <p:spPr bwMode="auto">
            <a:xfrm rot="10800000">
              <a:off x="4961" y="2475"/>
              <a:ext cx="472" cy="143"/>
            </a:xfrm>
            <a:prstGeom prst="curvedConnector2">
              <a:avLst/>
            </a:prstGeom>
            <a:noFill/>
            <a:ln w="9525">
              <a:solidFill>
                <a:schemeClr val="tx1"/>
              </a:solidFill>
              <a:round/>
              <a:headEnd/>
              <a:tailEnd type="triangle" w="med" len="med"/>
            </a:ln>
          </p:spPr>
        </p:cxnSp>
        <p:cxnSp>
          <p:nvCxnSpPr>
            <p:cNvPr id="22655" name="AutoShape 286"/>
            <p:cNvCxnSpPr>
              <a:cxnSpLocks noChangeAspect="1" noChangeShapeType="1"/>
            </p:cNvCxnSpPr>
            <p:nvPr/>
          </p:nvCxnSpPr>
          <p:spPr bwMode="auto">
            <a:xfrm>
              <a:off x="5016" y="2431"/>
              <a:ext cx="474" cy="145"/>
            </a:xfrm>
            <a:prstGeom prst="curvedConnector2">
              <a:avLst/>
            </a:prstGeom>
            <a:noFill/>
            <a:ln w="9525">
              <a:solidFill>
                <a:srgbClr val="990033"/>
              </a:solidFill>
              <a:round/>
              <a:headEnd/>
              <a:tailEnd type="triangle" w="med" len="med"/>
            </a:ln>
          </p:spPr>
        </p:cxnSp>
        <p:cxnSp>
          <p:nvCxnSpPr>
            <p:cNvPr id="22656" name="AutoShape 287"/>
            <p:cNvCxnSpPr>
              <a:cxnSpLocks noChangeAspect="1" noChangeShapeType="1"/>
            </p:cNvCxnSpPr>
            <p:nvPr/>
          </p:nvCxnSpPr>
          <p:spPr bwMode="auto">
            <a:xfrm rot="10800000" flipV="1">
              <a:off x="5258" y="2504"/>
              <a:ext cx="87" cy="473"/>
            </a:xfrm>
            <a:prstGeom prst="curvedConnector2">
              <a:avLst/>
            </a:prstGeom>
            <a:noFill/>
            <a:ln w="9525">
              <a:solidFill>
                <a:srgbClr val="990033"/>
              </a:solidFill>
              <a:round/>
              <a:headEnd/>
              <a:tailEnd type="triangle" w="med" len="med"/>
            </a:ln>
          </p:spPr>
        </p:cxnSp>
        <p:cxnSp>
          <p:nvCxnSpPr>
            <p:cNvPr id="22657" name="AutoShape 288"/>
            <p:cNvCxnSpPr>
              <a:cxnSpLocks noChangeAspect="1" noChangeShapeType="1"/>
            </p:cNvCxnSpPr>
            <p:nvPr/>
          </p:nvCxnSpPr>
          <p:spPr bwMode="auto">
            <a:xfrm flipV="1">
              <a:off x="5315" y="2546"/>
              <a:ext cx="85" cy="470"/>
            </a:xfrm>
            <a:prstGeom prst="curvedConnector2">
              <a:avLst/>
            </a:prstGeom>
            <a:noFill/>
            <a:ln w="9525">
              <a:solidFill>
                <a:schemeClr val="tx1"/>
              </a:solidFill>
              <a:round/>
              <a:headEnd/>
              <a:tailEnd type="triangle" w="med" len="med"/>
            </a:ln>
          </p:spPr>
        </p:cxnSp>
        <p:cxnSp>
          <p:nvCxnSpPr>
            <p:cNvPr id="22658" name="AutoShape 289"/>
            <p:cNvCxnSpPr>
              <a:cxnSpLocks noChangeAspect="1" noChangeShapeType="1"/>
            </p:cNvCxnSpPr>
            <p:nvPr/>
          </p:nvCxnSpPr>
          <p:spPr bwMode="auto">
            <a:xfrm rot="5400000">
              <a:off x="5467" y="2666"/>
              <a:ext cx="50" cy="445"/>
            </a:xfrm>
            <a:prstGeom prst="curvedConnector2">
              <a:avLst/>
            </a:prstGeom>
            <a:noFill/>
            <a:ln w="9525">
              <a:solidFill>
                <a:schemeClr val="tx1"/>
              </a:solidFill>
              <a:round/>
              <a:headEnd/>
              <a:tailEnd type="triangle" w="med" len="med"/>
            </a:ln>
          </p:spPr>
        </p:cxnSp>
        <p:cxnSp>
          <p:nvCxnSpPr>
            <p:cNvPr id="22659" name="AutoShape 290"/>
            <p:cNvCxnSpPr>
              <a:cxnSpLocks noChangeAspect="1" noChangeShapeType="1"/>
            </p:cNvCxnSpPr>
            <p:nvPr/>
          </p:nvCxnSpPr>
          <p:spPr bwMode="auto">
            <a:xfrm rot="16200000">
              <a:off x="5407" y="2629"/>
              <a:ext cx="51" cy="442"/>
            </a:xfrm>
            <a:prstGeom prst="curvedConnector2">
              <a:avLst/>
            </a:prstGeom>
            <a:noFill/>
            <a:ln w="9525">
              <a:solidFill>
                <a:srgbClr val="990033"/>
              </a:solidFill>
              <a:round/>
              <a:headEnd/>
              <a:tailEnd type="triangle" w="med" len="med"/>
            </a:ln>
          </p:spPr>
        </p:cxnSp>
        <p:sp>
          <p:nvSpPr>
            <p:cNvPr id="22660" name="Text Box 273"/>
            <p:cNvSpPr txBox="1">
              <a:spLocks noChangeAspect="1" noChangeArrowheads="1"/>
            </p:cNvSpPr>
            <p:nvPr/>
          </p:nvSpPr>
          <p:spPr bwMode="auto">
            <a:xfrm>
              <a:off x="4300" y="3260"/>
              <a:ext cx="573" cy="126"/>
            </a:xfrm>
            <a:prstGeom prst="rect">
              <a:avLst/>
            </a:prstGeom>
            <a:noFill/>
            <a:ln w="9525">
              <a:noFill/>
              <a:miter lim="800000"/>
              <a:headEnd/>
              <a:tailEnd/>
            </a:ln>
          </p:spPr>
          <p:txBody>
            <a:bodyPr wrap="none">
              <a:spAutoFit/>
            </a:bodyPr>
            <a:lstStyle/>
            <a:p>
              <a:r>
                <a:rPr lang="en-GB" sz="700">
                  <a:latin typeface="Arial" charset="0"/>
                </a:rPr>
                <a:t>Superior colliculus</a:t>
              </a:r>
            </a:p>
          </p:txBody>
        </p:sp>
        <p:sp>
          <p:nvSpPr>
            <p:cNvPr id="2" name="AutoShape 161"/>
            <p:cNvSpPr>
              <a:spLocks noChangeArrowheads="1"/>
            </p:cNvSpPr>
            <p:nvPr/>
          </p:nvSpPr>
          <p:spPr bwMode="auto">
            <a:xfrm rot="16200000">
              <a:off x="4685" y="3045"/>
              <a:ext cx="181" cy="317"/>
            </a:xfrm>
            <a:custGeom>
              <a:avLst/>
              <a:gdLst>
                <a:gd name="G0" fmla="+- 15604 0 0"/>
                <a:gd name="G1" fmla="+- 2620 0 0"/>
                <a:gd name="G2" fmla="+- 12158 0 2620"/>
                <a:gd name="G3" fmla="+- G2 0 2620"/>
                <a:gd name="G4" fmla="*/ G3 32768 32059"/>
                <a:gd name="G5" fmla="*/ G4 1 2"/>
                <a:gd name="G6" fmla="+- 21600 0 15604"/>
                <a:gd name="G7" fmla="*/ G6 2620 6079"/>
                <a:gd name="G8" fmla="+- G7 15604 0"/>
                <a:gd name="T0" fmla="*/ 15604 w 21600"/>
                <a:gd name="T1" fmla="*/ 0 h 21600"/>
                <a:gd name="T2" fmla="*/ 15604 w 21600"/>
                <a:gd name="T3" fmla="*/ 12158 h 21600"/>
                <a:gd name="T4" fmla="*/ 353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604" y="0"/>
                  </a:lnTo>
                  <a:lnTo>
                    <a:pt x="15604" y="2620"/>
                  </a:lnTo>
                  <a:lnTo>
                    <a:pt x="12427" y="2620"/>
                  </a:lnTo>
                  <a:cubicBezTo>
                    <a:pt x="5564" y="2620"/>
                    <a:pt x="0" y="6890"/>
                    <a:pt x="0" y="12158"/>
                  </a:cubicBezTo>
                  <a:lnTo>
                    <a:pt x="0" y="21600"/>
                  </a:lnTo>
                  <a:lnTo>
                    <a:pt x="7071" y="21600"/>
                  </a:lnTo>
                  <a:lnTo>
                    <a:pt x="7071" y="12158"/>
                  </a:lnTo>
                  <a:cubicBezTo>
                    <a:pt x="7071" y="10711"/>
                    <a:pt x="9469" y="9538"/>
                    <a:pt x="12427" y="9538"/>
                  </a:cubicBezTo>
                  <a:lnTo>
                    <a:pt x="15604" y="9538"/>
                  </a:lnTo>
                  <a:lnTo>
                    <a:pt x="15604" y="12158"/>
                  </a:lnTo>
                  <a:close/>
                </a:path>
              </a:pathLst>
            </a:custGeom>
            <a:gradFill rotWithShape="1">
              <a:gsLst>
                <a:gs pos="0">
                  <a:schemeClr val="accent1">
                    <a:alpha val="44000"/>
                  </a:schemeClr>
                </a:gs>
                <a:gs pos="100000">
                  <a:schemeClr val="accent1">
                    <a:gamma/>
                    <a:shade val="46275"/>
                    <a:invGamma/>
                    <a:alpha val="78999"/>
                  </a:schemeClr>
                </a:gs>
              </a:gsLst>
              <a:lin ang="0" scaled="1"/>
            </a:gradFill>
            <a:ln w="9525">
              <a:noFill/>
              <a:miter lim="800000"/>
              <a:headEnd/>
              <a:tailEnd/>
            </a:ln>
            <a:effectLst/>
          </p:spPr>
          <p:txBody>
            <a:bodyPr wrap="none" anchor="ctr"/>
            <a:lstStyle/>
            <a:p>
              <a:pPr>
                <a:defRPr/>
              </a:pPr>
              <a:endParaRPr lang="en-GB">
                <a:latin typeface="Arial" charset="0"/>
                <a:cs typeface="+mn-cs"/>
              </a:endParaRPr>
            </a:p>
          </p:txBody>
        </p:sp>
        <p:sp>
          <p:nvSpPr>
            <p:cNvPr id="3" name="AutoShape 162"/>
            <p:cNvSpPr>
              <a:spLocks noChangeArrowheads="1"/>
            </p:cNvSpPr>
            <p:nvPr/>
          </p:nvSpPr>
          <p:spPr bwMode="auto">
            <a:xfrm rot="5400000" flipH="1">
              <a:off x="4856" y="2760"/>
              <a:ext cx="815" cy="340"/>
            </a:xfrm>
            <a:custGeom>
              <a:avLst/>
              <a:gdLst>
                <a:gd name="G0" fmla="+- 16452 0 0"/>
                <a:gd name="G1" fmla="+- 4408 0 0"/>
                <a:gd name="G2" fmla="+- 12158 0 4408"/>
                <a:gd name="G3" fmla="+- G2 0 4408"/>
                <a:gd name="G4" fmla="*/ G3 32768 32059"/>
                <a:gd name="G5" fmla="*/ G4 1 2"/>
                <a:gd name="G6" fmla="+- 21600 0 16452"/>
                <a:gd name="G7" fmla="*/ G6 4408 6079"/>
                <a:gd name="G8" fmla="+- G7 16452 0"/>
                <a:gd name="T0" fmla="*/ 16452 w 21600"/>
                <a:gd name="T1" fmla="*/ 0 h 21600"/>
                <a:gd name="T2" fmla="*/ 16452 w 21600"/>
                <a:gd name="T3" fmla="*/ 12158 h 21600"/>
                <a:gd name="T4" fmla="*/ 1708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6452" y="0"/>
                  </a:lnTo>
                  <a:lnTo>
                    <a:pt x="16452" y="4408"/>
                  </a:lnTo>
                  <a:lnTo>
                    <a:pt x="12427" y="4408"/>
                  </a:lnTo>
                  <a:cubicBezTo>
                    <a:pt x="5564" y="4408"/>
                    <a:pt x="0" y="7878"/>
                    <a:pt x="0" y="12158"/>
                  </a:cubicBezTo>
                  <a:lnTo>
                    <a:pt x="0" y="21600"/>
                  </a:lnTo>
                  <a:lnTo>
                    <a:pt x="3416" y="21600"/>
                  </a:lnTo>
                  <a:lnTo>
                    <a:pt x="3416" y="12158"/>
                  </a:lnTo>
                  <a:cubicBezTo>
                    <a:pt x="3416" y="9724"/>
                    <a:pt x="7450" y="7750"/>
                    <a:pt x="12427" y="7750"/>
                  </a:cubicBezTo>
                  <a:lnTo>
                    <a:pt x="16452" y="7750"/>
                  </a:lnTo>
                  <a:lnTo>
                    <a:pt x="16452" y="12158"/>
                  </a:lnTo>
                  <a:close/>
                </a:path>
              </a:pathLst>
            </a:custGeom>
            <a:gradFill rotWithShape="1">
              <a:gsLst>
                <a:gs pos="0">
                  <a:schemeClr val="accent1">
                    <a:alpha val="44000"/>
                  </a:schemeClr>
                </a:gs>
                <a:gs pos="100000">
                  <a:schemeClr val="accent1">
                    <a:gamma/>
                    <a:shade val="46275"/>
                    <a:invGamma/>
                    <a:alpha val="78999"/>
                  </a:schemeClr>
                </a:gs>
              </a:gsLst>
              <a:lin ang="0" scaled="1"/>
            </a:gradFill>
            <a:ln w="9525">
              <a:noFill/>
              <a:miter lim="800000"/>
              <a:headEnd/>
              <a:tailEnd/>
            </a:ln>
            <a:effectLst/>
          </p:spPr>
          <p:txBody>
            <a:bodyPr wrap="none" anchor="ctr"/>
            <a:lstStyle/>
            <a:p>
              <a:pPr>
                <a:defRPr/>
              </a:pPr>
              <a:endParaRPr lang="en-GB">
                <a:latin typeface="Arial" charset="0"/>
                <a:cs typeface="+mn-cs"/>
              </a:endParaRPr>
            </a:p>
          </p:txBody>
        </p:sp>
      </p:grpSp>
      <p:grpSp>
        <p:nvGrpSpPr>
          <p:cNvPr id="22557" name="Group 676"/>
          <p:cNvGrpSpPr>
            <a:grpSpLocks/>
          </p:cNvGrpSpPr>
          <p:nvPr/>
        </p:nvGrpSpPr>
        <p:grpSpPr bwMode="auto">
          <a:xfrm>
            <a:off x="2144713" y="3573463"/>
            <a:ext cx="2627312" cy="2500312"/>
            <a:chOff x="4209" y="2251"/>
            <a:chExt cx="1655" cy="1575"/>
          </a:xfrm>
        </p:grpSpPr>
        <p:graphicFrame>
          <p:nvGraphicFramePr>
            <p:cNvPr id="22530" name="Object 60"/>
            <p:cNvGraphicFramePr>
              <a:graphicFrameLocks noChangeAspect="1"/>
            </p:cNvGraphicFramePr>
            <p:nvPr/>
          </p:nvGraphicFramePr>
          <p:xfrm>
            <a:off x="4209" y="2251"/>
            <a:ext cx="1655" cy="1575"/>
          </p:xfrm>
          <a:graphic>
            <a:graphicData uri="http://schemas.openxmlformats.org/presentationml/2006/ole">
              <p:oleObj spid="_x0000_s361539" name="PHOTO-PAINT" r:id="rId24" imgW="4457143" imgH="4241270" progId="">
                <p:embed/>
              </p:oleObj>
            </a:graphicData>
          </a:graphic>
        </p:graphicFrame>
        <p:pic>
          <p:nvPicPr>
            <p:cNvPr id="22567"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4504" y="2610"/>
              <a:ext cx="179" cy="137"/>
            </a:xfrm>
            <a:prstGeom prst="rect">
              <a:avLst/>
            </a:prstGeom>
            <a:noFill/>
            <a:ln w="9525">
              <a:noFill/>
              <a:miter lim="800000"/>
              <a:headEnd/>
              <a:tailEnd/>
            </a:ln>
          </p:spPr>
        </p:pic>
        <p:pic>
          <p:nvPicPr>
            <p:cNvPr id="22568"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4436" y="2500"/>
              <a:ext cx="175" cy="135"/>
            </a:xfrm>
            <a:prstGeom prst="rect">
              <a:avLst/>
            </a:prstGeom>
            <a:noFill/>
            <a:ln w="9525">
              <a:noFill/>
              <a:miter lim="800000"/>
              <a:headEnd/>
              <a:tailEnd/>
            </a:ln>
          </p:spPr>
        </p:pic>
        <p:pic>
          <p:nvPicPr>
            <p:cNvPr id="22569" name="Oval 62"/>
            <p:cNvPicPr preferRelativeResize="0">
              <a:picLocks noChangeAspect="1" noChangeArrowheads="1"/>
            </p:cNvPicPr>
            <p:nvPr/>
          </p:nvPicPr>
          <p:blipFill>
            <a:blip r:embed="rId11" cstate="print"/>
            <a:srcRect l="8517" b="15208"/>
            <a:stretch>
              <a:fillRect/>
            </a:stretch>
          </p:blipFill>
          <p:spPr bwMode="auto">
            <a:xfrm>
              <a:off x="4483" y="2500"/>
              <a:ext cx="176" cy="135"/>
            </a:xfrm>
            <a:prstGeom prst="rect">
              <a:avLst/>
            </a:prstGeom>
            <a:noFill/>
            <a:ln w="9525">
              <a:noFill/>
              <a:miter lim="800000"/>
              <a:headEnd/>
              <a:tailEnd/>
            </a:ln>
          </p:spPr>
        </p:pic>
        <p:pic>
          <p:nvPicPr>
            <p:cNvPr id="22570" name="Oval 63"/>
            <p:cNvPicPr preferRelativeResize="0">
              <a:picLocks noChangeAspect="1" noChangeArrowheads="1"/>
            </p:cNvPicPr>
            <p:nvPr/>
          </p:nvPicPr>
          <p:blipFill>
            <a:blip r:embed="rId10" cstate="print">
              <a:grayscl/>
            </a:blip>
            <a:srcRect l="7732" b="13879"/>
            <a:stretch>
              <a:fillRect/>
            </a:stretch>
          </p:blipFill>
          <p:spPr bwMode="auto">
            <a:xfrm>
              <a:off x="4551" y="2610"/>
              <a:ext cx="179" cy="137"/>
            </a:xfrm>
            <a:prstGeom prst="rect">
              <a:avLst/>
            </a:prstGeom>
            <a:noFill/>
            <a:ln w="9525">
              <a:noFill/>
              <a:miter lim="800000"/>
              <a:headEnd/>
              <a:tailEnd/>
            </a:ln>
          </p:spPr>
        </p:pic>
        <p:graphicFrame>
          <p:nvGraphicFramePr>
            <p:cNvPr id="22531" name="Object 78"/>
            <p:cNvGraphicFramePr>
              <a:graphicFrameLocks noChangeAspect="1"/>
            </p:cNvGraphicFramePr>
            <p:nvPr/>
          </p:nvGraphicFramePr>
          <p:xfrm>
            <a:off x="4642" y="2614"/>
            <a:ext cx="53" cy="79"/>
          </p:xfrm>
          <a:graphic>
            <a:graphicData uri="http://schemas.openxmlformats.org/presentationml/2006/ole">
              <p:oleObj spid="_x0000_s361540" name="Equation" r:id="rId25" imgW="142900" imgH="219143" progId="Equation.DSMT4">
                <p:embed/>
              </p:oleObj>
            </a:graphicData>
          </a:graphic>
        </p:graphicFrame>
        <p:graphicFrame>
          <p:nvGraphicFramePr>
            <p:cNvPr id="22532" name="Object 77"/>
            <p:cNvGraphicFramePr>
              <a:graphicFrameLocks noChangeAspect="1"/>
            </p:cNvGraphicFramePr>
            <p:nvPr/>
          </p:nvGraphicFramePr>
          <p:xfrm>
            <a:off x="4537" y="2507"/>
            <a:ext cx="105" cy="84"/>
          </p:xfrm>
          <a:graphic>
            <a:graphicData uri="http://schemas.openxmlformats.org/presentationml/2006/ole">
              <p:oleObj spid="_x0000_s361541" name="Equation" r:id="rId26" imgW="295255" imgH="228600" progId="Equation.DSMT4">
                <p:embed/>
              </p:oleObj>
            </a:graphicData>
          </a:graphic>
        </p:graphicFrame>
        <p:pic>
          <p:nvPicPr>
            <p:cNvPr id="22571"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5547" y="2769"/>
              <a:ext cx="179" cy="137"/>
            </a:xfrm>
            <a:prstGeom prst="rect">
              <a:avLst/>
            </a:prstGeom>
            <a:noFill/>
            <a:ln w="9525">
              <a:noFill/>
              <a:miter lim="800000"/>
              <a:headEnd/>
              <a:tailEnd/>
            </a:ln>
          </p:spPr>
        </p:pic>
        <p:pic>
          <p:nvPicPr>
            <p:cNvPr id="22572"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5485" y="2659"/>
              <a:ext cx="175" cy="135"/>
            </a:xfrm>
            <a:prstGeom prst="rect">
              <a:avLst/>
            </a:prstGeom>
            <a:noFill/>
            <a:ln w="9525">
              <a:noFill/>
              <a:miter lim="800000"/>
              <a:headEnd/>
              <a:tailEnd/>
            </a:ln>
          </p:spPr>
        </p:pic>
        <p:pic>
          <p:nvPicPr>
            <p:cNvPr id="22573" name="Oval 63"/>
            <p:cNvPicPr preferRelativeResize="0">
              <a:picLocks noChangeAspect="1" noChangeArrowheads="1"/>
            </p:cNvPicPr>
            <p:nvPr/>
          </p:nvPicPr>
          <p:blipFill>
            <a:blip r:embed="rId10" cstate="print">
              <a:grayscl/>
            </a:blip>
            <a:srcRect l="7732" b="13879"/>
            <a:stretch>
              <a:fillRect/>
            </a:stretch>
          </p:blipFill>
          <p:spPr bwMode="auto">
            <a:xfrm>
              <a:off x="5592" y="2773"/>
              <a:ext cx="179" cy="137"/>
            </a:xfrm>
            <a:prstGeom prst="rect">
              <a:avLst/>
            </a:prstGeom>
            <a:noFill/>
            <a:ln w="9525">
              <a:noFill/>
              <a:miter lim="800000"/>
              <a:headEnd/>
              <a:tailEnd/>
            </a:ln>
          </p:spPr>
        </p:pic>
        <p:pic>
          <p:nvPicPr>
            <p:cNvPr id="22574" name="Oval 62"/>
            <p:cNvPicPr preferRelativeResize="0">
              <a:picLocks noChangeAspect="1" noChangeArrowheads="1"/>
            </p:cNvPicPr>
            <p:nvPr/>
          </p:nvPicPr>
          <p:blipFill>
            <a:blip r:embed="rId11" cstate="print"/>
            <a:srcRect l="8517" b="15208"/>
            <a:stretch>
              <a:fillRect/>
            </a:stretch>
          </p:blipFill>
          <p:spPr bwMode="auto">
            <a:xfrm>
              <a:off x="5530" y="2659"/>
              <a:ext cx="175" cy="135"/>
            </a:xfrm>
            <a:prstGeom prst="rect">
              <a:avLst/>
            </a:prstGeom>
            <a:noFill/>
            <a:ln w="9525">
              <a:noFill/>
              <a:miter lim="800000"/>
              <a:headEnd/>
              <a:tailEnd/>
            </a:ln>
          </p:spPr>
        </p:pic>
        <p:graphicFrame>
          <p:nvGraphicFramePr>
            <p:cNvPr id="22533" name="Object 7"/>
            <p:cNvGraphicFramePr>
              <a:graphicFrameLocks noChangeAspect="1"/>
            </p:cNvGraphicFramePr>
            <p:nvPr/>
          </p:nvGraphicFramePr>
          <p:xfrm>
            <a:off x="5654" y="2785"/>
            <a:ext cx="119" cy="79"/>
          </p:xfrm>
          <a:graphic>
            <a:graphicData uri="http://schemas.openxmlformats.org/presentationml/2006/ole">
              <p:oleObj spid="_x0000_s361542" name="Equation" r:id="rId27" imgW="333344" imgH="219143" progId="Equation.DSMT4">
                <p:embed/>
              </p:oleObj>
            </a:graphicData>
          </a:graphic>
        </p:graphicFrame>
        <p:graphicFrame>
          <p:nvGraphicFramePr>
            <p:cNvPr id="22534" name="Object 51"/>
            <p:cNvGraphicFramePr>
              <a:graphicFrameLocks noChangeAspect="1"/>
            </p:cNvGraphicFramePr>
            <p:nvPr/>
          </p:nvGraphicFramePr>
          <p:xfrm>
            <a:off x="5591" y="2659"/>
            <a:ext cx="114" cy="79"/>
          </p:xfrm>
          <a:graphic>
            <a:graphicData uri="http://schemas.openxmlformats.org/presentationml/2006/ole">
              <p:oleObj spid="_x0000_s361543" name="Equation" r:id="rId28" imgW="323889" imgH="219143" progId="Equation.DSMT4">
                <p:embed/>
              </p:oleObj>
            </a:graphicData>
          </a:graphic>
        </p:graphicFrame>
        <p:pic>
          <p:nvPicPr>
            <p:cNvPr id="22575"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5088" y="2973"/>
              <a:ext cx="179" cy="137"/>
            </a:xfrm>
            <a:prstGeom prst="rect">
              <a:avLst/>
            </a:prstGeom>
            <a:noFill/>
            <a:ln w="9525">
              <a:noFill/>
              <a:miter lim="800000"/>
              <a:headEnd/>
              <a:tailEnd/>
            </a:ln>
          </p:spPr>
        </p:pic>
        <p:pic>
          <p:nvPicPr>
            <p:cNvPr id="22576"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5048" y="2863"/>
              <a:ext cx="176" cy="135"/>
            </a:xfrm>
            <a:prstGeom prst="rect">
              <a:avLst/>
            </a:prstGeom>
            <a:noFill/>
            <a:ln w="9525">
              <a:noFill/>
              <a:miter lim="800000"/>
              <a:headEnd/>
              <a:tailEnd/>
            </a:ln>
          </p:spPr>
        </p:pic>
        <p:pic>
          <p:nvPicPr>
            <p:cNvPr id="22577" name="Oval 62"/>
            <p:cNvPicPr preferRelativeResize="0">
              <a:picLocks noChangeAspect="1" noChangeArrowheads="1"/>
            </p:cNvPicPr>
            <p:nvPr/>
          </p:nvPicPr>
          <p:blipFill>
            <a:blip r:embed="rId11" cstate="print"/>
            <a:srcRect l="8517" b="15208"/>
            <a:stretch>
              <a:fillRect/>
            </a:stretch>
          </p:blipFill>
          <p:spPr bwMode="auto">
            <a:xfrm>
              <a:off x="5094" y="2864"/>
              <a:ext cx="175" cy="135"/>
            </a:xfrm>
            <a:prstGeom prst="rect">
              <a:avLst/>
            </a:prstGeom>
            <a:noFill/>
            <a:ln w="9525">
              <a:noFill/>
              <a:miter lim="800000"/>
              <a:headEnd/>
              <a:tailEnd/>
            </a:ln>
          </p:spPr>
        </p:pic>
        <p:pic>
          <p:nvPicPr>
            <p:cNvPr id="22578" name="Oval 63"/>
            <p:cNvPicPr preferRelativeResize="0">
              <a:picLocks noChangeAspect="1" noChangeArrowheads="1"/>
            </p:cNvPicPr>
            <p:nvPr/>
          </p:nvPicPr>
          <p:blipFill>
            <a:blip r:embed="rId10" cstate="print">
              <a:grayscl/>
            </a:blip>
            <a:srcRect l="7732" b="13879"/>
            <a:stretch>
              <a:fillRect/>
            </a:stretch>
          </p:blipFill>
          <p:spPr bwMode="auto">
            <a:xfrm>
              <a:off x="5136" y="2975"/>
              <a:ext cx="179" cy="137"/>
            </a:xfrm>
            <a:prstGeom prst="rect">
              <a:avLst/>
            </a:prstGeom>
            <a:noFill/>
            <a:ln w="9525">
              <a:noFill/>
              <a:miter lim="800000"/>
              <a:headEnd/>
              <a:tailEnd/>
            </a:ln>
          </p:spPr>
        </p:pic>
        <p:graphicFrame>
          <p:nvGraphicFramePr>
            <p:cNvPr id="22535" name="Object 56"/>
            <p:cNvGraphicFramePr>
              <a:graphicFrameLocks noChangeAspect="1"/>
            </p:cNvGraphicFramePr>
            <p:nvPr/>
          </p:nvGraphicFramePr>
          <p:xfrm>
            <a:off x="5201" y="2976"/>
            <a:ext cx="114" cy="79"/>
          </p:xfrm>
          <a:graphic>
            <a:graphicData uri="http://schemas.openxmlformats.org/presentationml/2006/ole">
              <p:oleObj spid="_x0000_s361544" name="Equation" r:id="rId29" imgW="323889" imgH="219143" progId="Equation.DSMT4">
                <p:embed/>
              </p:oleObj>
            </a:graphicData>
          </a:graphic>
        </p:graphicFrame>
        <p:graphicFrame>
          <p:nvGraphicFramePr>
            <p:cNvPr id="22536" name="Object 57"/>
            <p:cNvGraphicFramePr>
              <a:graphicFrameLocks noChangeAspect="1"/>
            </p:cNvGraphicFramePr>
            <p:nvPr/>
          </p:nvGraphicFramePr>
          <p:xfrm>
            <a:off x="5156" y="2874"/>
            <a:ext cx="113" cy="79"/>
          </p:xfrm>
          <a:graphic>
            <a:graphicData uri="http://schemas.openxmlformats.org/presentationml/2006/ole">
              <p:oleObj spid="_x0000_s361545" name="Equation" r:id="rId30" imgW="323889" imgH="219143" progId="Equation.DSMT4">
                <p:embed/>
              </p:oleObj>
            </a:graphicData>
          </a:graphic>
        </p:graphicFrame>
        <p:pic>
          <p:nvPicPr>
            <p:cNvPr id="22579"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5229" y="2565"/>
              <a:ext cx="179" cy="137"/>
            </a:xfrm>
            <a:prstGeom prst="rect">
              <a:avLst/>
            </a:prstGeom>
            <a:noFill/>
            <a:ln w="9525">
              <a:noFill/>
              <a:miter lim="800000"/>
              <a:headEnd/>
              <a:tailEnd/>
            </a:ln>
          </p:spPr>
        </p:pic>
        <p:pic>
          <p:nvPicPr>
            <p:cNvPr id="22580"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5161" y="2455"/>
              <a:ext cx="176" cy="135"/>
            </a:xfrm>
            <a:prstGeom prst="rect">
              <a:avLst/>
            </a:prstGeom>
            <a:noFill/>
            <a:ln w="9525">
              <a:noFill/>
              <a:miter lim="800000"/>
              <a:headEnd/>
              <a:tailEnd/>
            </a:ln>
          </p:spPr>
        </p:pic>
        <p:pic>
          <p:nvPicPr>
            <p:cNvPr id="22581"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5274" y="2565"/>
              <a:ext cx="179" cy="137"/>
            </a:xfrm>
            <a:prstGeom prst="rect">
              <a:avLst/>
            </a:prstGeom>
            <a:noFill/>
            <a:ln w="9525">
              <a:noFill/>
              <a:miter lim="800000"/>
              <a:headEnd/>
              <a:tailEnd/>
            </a:ln>
          </p:spPr>
        </p:pic>
        <p:pic>
          <p:nvPicPr>
            <p:cNvPr id="22582"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5206" y="2455"/>
              <a:ext cx="176" cy="135"/>
            </a:xfrm>
            <a:prstGeom prst="rect">
              <a:avLst/>
            </a:prstGeom>
            <a:noFill/>
            <a:ln w="9525">
              <a:noFill/>
              <a:miter lim="800000"/>
              <a:headEnd/>
              <a:tailEnd/>
            </a:ln>
          </p:spPr>
        </p:pic>
        <p:pic>
          <p:nvPicPr>
            <p:cNvPr id="22583"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5320" y="2565"/>
              <a:ext cx="179" cy="137"/>
            </a:xfrm>
            <a:prstGeom prst="rect">
              <a:avLst/>
            </a:prstGeom>
            <a:noFill/>
            <a:ln w="9525">
              <a:noFill/>
              <a:miter lim="800000"/>
              <a:headEnd/>
              <a:tailEnd/>
            </a:ln>
          </p:spPr>
        </p:pic>
        <p:pic>
          <p:nvPicPr>
            <p:cNvPr id="22584"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5252" y="2455"/>
              <a:ext cx="175" cy="135"/>
            </a:xfrm>
            <a:prstGeom prst="rect">
              <a:avLst/>
            </a:prstGeom>
            <a:noFill/>
            <a:ln w="9525">
              <a:noFill/>
              <a:miter lim="800000"/>
              <a:headEnd/>
              <a:tailEnd/>
            </a:ln>
          </p:spPr>
        </p:pic>
        <p:pic>
          <p:nvPicPr>
            <p:cNvPr id="22585" name="Oval 62"/>
            <p:cNvPicPr preferRelativeResize="0">
              <a:picLocks noChangeAspect="1" noChangeArrowheads="1"/>
            </p:cNvPicPr>
            <p:nvPr/>
          </p:nvPicPr>
          <p:blipFill>
            <a:blip r:embed="rId11" cstate="print"/>
            <a:srcRect l="8517" b="15208"/>
            <a:stretch>
              <a:fillRect/>
            </a:stretch>
          </p:blipFill>
          <p:spPr bwMode="auto">
            <a:xfrm>
              <a:off x="5297" y="2455"/>
              <a:ext cx="176" cy="135"/>
            </a:xfrm>
            <a:prstGeom prst="rect">
              <a:avLst/>
            </a:prstGeom>
            <a:noFill/>
            <a:ln w="9525">
              <a:noFill/>
              <a:miter lim="800000"/>
              <a:headEnd/>
              <a:tailEnd/>
            </a:ln>
          </p:spPr>
        </p:pic>
        <p:pic>
          <p:nvPicPr>
            <p:cNvPr id="22586" name="Oval 63"/>
            <p:cNvPicPr preferRelativeResize="0">
              <a:picLocks noChangeAspect="1" noChangeArrowheads="1"/>
            </p:cNvPicPr>
            <p:nvPr/>
          </p:nvPicPr>
          <p:blipFill>
            <a:blip r:embed="rId10" cstate="print">
              <a:grayscl/>
            </a:blip>
            <a:srcRect l="7732" b="13879"/>
            <a:stretch>
              <a:fillRect/>
            </a:stretch>
          </p:blipFill>
          <p:spPr bwMode="auto">
            <a:xfrm>
              <a:off x="5365" y="2568"/>
              <a:ext cx="179" cy="137"/>
            </a:xfrm>
            <a:prstGeom prst="rect">
              <a:avLst/>
            </a:prstGeom>
            <a:noFill/>
            <a:ln w="9525">
              <a:noFill/>
              <a:miter lim="800000"/>
              <a:headEnd/>
              <a:tailEnd/>
            </a:ln>
          </p:spPr>
        </p:pic>
        <p:graphicFrame>
          <p:nvGraphicFramePr>
            <p:cNvPr id="22537" name="Object 66"/>
            <p:cNvGraphicFramePr>
              <a:graphicFrameLocks noChangeAspect="1"/>
            </p:cNvGraphicFramePr>
            <p:nvPr/>
          </p:nvGraphicFramePr>
          <p:xfrm>
            <a:off x="5433" y="2576"/>
            <a:ext cx="114" cy="84"/>
          </p:xfrm>
          <a:graphic>
            <a:graphicData uri="http://schemas.openxmlformats.org/presentationml/2006/ole">
              <p:oleObj spid="_x0000_s361546" name="Equation" r:id="rId31" imgW="323889" imgH="228600" progId="Equation.DSMT4">
                <p:embed/>
              </p:oleObj>
            </a:graphicData>
          </a:graphic>
        </p:graphicFrame>
        <p:graphicFrame>
          <p:nvGraphicFramePr>
            <p:cNvPr id="22538" name="Object 67"/>
            <p:cNvGraphicFramePr>
              <a:graphicFrameLocks noChangeAspect="1"/>
            </p:cNvGraphicFramePr>
            <p:nvPr/>
          </p:nvGraphicFramePr>
          <p:xfrm>
            <a:off x="5346" y="2462"/>
            <a:ext cx="110" cy="84"/>
          </p:xfrm>
          <a:graphic>
            <a:graphicData uri="http://schemas.openxmlformats.org/presentationml/2006/ole">
              <p:oleObj spid="_x0000_s361547" name="Equation" r:id="rId32" imgW="304710" imgH="228600" progId="Equation.DSMT4">
                <p:embed/>
              </p:oleObj>
            </a:graphicData>
          </a:graphic>
        </p:graphicFrame>
        <p:pic>
          <p:nvPicPr>
            <p:cNvPr id="22587"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4883" y="2497"/>
              <a:ext cx="179" cy="137"/>
            </a:xfrm>
            <a:prstGeom prst="rect">
              <a:avLst/>
            </a:prstGeom>
            <a:noFill/>
            <a:ln w="9525">
              <a:noFill/>
              <a:miter lim="800000"/>
              <a:headEnd/>
              <a:tailEnd/>
            </a:ln>
          </p:spPr>
        </p:pic>
        <p:pic>
          <p:nvPicPr>
            <p:cNvPr id="22588"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4799" y="2387"/>
              <a:ext cx="175" cy="135"/>
            </a:xfrm>
            <a:prstGeom prst="rect">
              <a:avLst/>
            </a:prstGeom>
            <a:noFill/>
            <a:ln w="9525">
              <a:noFill/>
              <a:miter lim="800000"/>
              <a:headEnd/>
              <a:tailEnd/>
            </a:ln>
          </p:spPr>
        </p:pic>
        <p:pic>
          <p:nvPicPr>
            <p:cNvPr id="22589" name="Oval 62"/>
            <p:cNvPicPr preferRelativeResize="0">
              <a:picLocks noChangeAspect="1" noChangeArrowheads="1"/>
            </p:cNvPicPr>
            <p:nvPr/>
          </p:nvPicPr>
          <p:blipFill>
            <a:blip r:embed="rId11" cstate="print"/>
            <a:srcRect l="8517" b="15208"/>
            <a:stretch>
              <a:fillRect/>
            </a:stretch>
          </p:blipFill>
          <p:spPr bwMode="auto">
            <a:xfrm>
              <a:off x="4844" y="2387"/>
              <a:ext cx="175" cy="135"/>
            </a:xfrm>
            <a:prstGeom prst="rect">
              <a:avLst/>
            </a:prstGeom>
            <a:noFill/>
            <a:ln w="9525">
              <a:noFill/>
              <a:miter lim="800000"/>
              <a:headEnd/>
              <a:tailEnd/>
            </a:ln>
          </p:spPr>
        </p:pic>
        <p:pic>
          <p:nvPicPr>
            <p:cNvPr id="22590" name="Oval 63"/>
            <p:cNvPicPr preferRelativeResize="0">
              <a:picLocks noChangeAspect="1" noChangeArrowheads="1"/>
            </p:cNvPicPr>
            <p:nvPr/>
          </p:nvPicPr>
          <p:blipFill>
            <a:blip r:embed="rId10" cstate="print">
              <a:grayscl/>
            </a:blip>
            <a:srcRect l="7732" b="13879"/>
            <a:stretch>
              <a:fillRect/>
            </a:stretch>
          </p:blipFill>
          <p:spPr bwMode="auto">
            <a:xfrm>
              <a:off x="4929" y="2497"/>
              <a:ext cx="179" cy="137"/>
            </a:xfrm>
            <a:prstGeom prst="rect">
              <a:avLst/>
            </a:prstGeom>
            <a:noFill/>
            <a:ln w="9525">
              <a:noFill/>
              <a:miter lim="800000"/>
              <a:headEnd/>
              <a:tailEnd/>
            </a:ln>
          </p:spPr>
        </p:pic>
        <p:graphicFrame>
          <p:nvGraphicFramePr>
            <p:cNvPr id="22539" name="Object 122"/>
            <p:cNvGraphicFramePr>
              <a:graphicFrameLocks noChangeAspect="1"/>
            </p:cNvGraphicFramePr>
            <p:nvPr/>
          </p:nvGraphicFramePr>
          <p:xfrm>
            <a:off x="4996" y="2504"/>
            <a:ext cx="114" cy="87"/>
          </p:xfrm>
          <a:graphic>
            <a:graphicData uri="http://schemas.openxmlformats.org/presentationml/2006/ole">
              <p:oleObj spid="_x0000_s361548" name="Equation" r:id="rId33" imgW="323889" imgH="247785" progId="Equation.DSMT4">
                <p:embed/>
              </p:oleObj>
            </a:graphicData>
          </a:graphic>
        </p:graphicFrame>
        <p:graphicFrame>
          <p:nvGraphicFramePr>
            <p:cNvPr id="22540" name="Object 123"/>
            <p:cNvGraphicFramePr>
              <a:graphicFrameLocks noChangeAspect="1"/>
            </p:cNvGraphicFramePr>
            <p:nvPr/>
          </p:nvGraphicFramePr>
          <p:xfrm>
            <a:off x="4906" y="2387"/>
            <a:ext cx="110" cy="88"/>
          </p:xfrm>
          <a:graphic>
            <a:graphicData uri="http://schemas.openxmlformats.org/presentationml/2006/ole">
              <p:oleObj spid="_x0000_s361549" name="Equation" r:id="rId34" imgW="304710" imgH="247785" progId="Equation.DSMT4">
                <p:embed/>
              </p:oleObj>
            </a:graphicData>
          </a:graphic>
        </p:graphicFrame>
        <p:pic>
          <p:nvPicPr>
            <p:cNvPr id="22591"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4549" y="3154"/>
              <a:ext cx="179" cy="137"/>
            </a:xfrm>
            <a:prstGeom prst="rect">
              <a:avLst/>
            </a:prstGeom>
            <a:noFill/>
            <a:ln w="9525">
              <a:noFill/>
              <a:miter lim="800000"/>
              <a:headEnd/>
              <a:tailEnd/>
            </a:ln>
          </p:spPr>
        </p:pic>
        <p:pic>
          <p:nvPicPr>
            <p:cNvPr id="22592"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4481" y="3044"/>
              <a:ext cx="176" cy="135"/>
            </a:xfrm>
            <a:prstGeom prst="rect">
              <a:avLst/>
            </a:prstGeom>
            <a:noFill/>
            <a:ln w="9525">
              <a:noFill/>
              <a:miter lim="800000"/>
              <a:headEnd/>
              <a:tailEnd/>
            </a:ln>
          </p:spPr>
        </p:pic>
        <p:pic>
          <p:nvPicPr>
            <p:cNvPr id="22593"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4594" y="3154"/>
              <a:ext cx="179" cy="137"/>
            </a:xfrm>
            <a:prstGeom prst="rect">
              <a:avLst/>
            </a:prstGeom>
            <a:noFill/>
            <a:ln w="9525">
              <a:noFill/>
              <a:miter lim="800000"/>
              <a:headEnd/>
              <a:tailEnd/>
            </a:ln>
          </p:spPr>
        </p:pic>
        <p:pic>
          <p:nvPicPr>
            <p:cNvPr id="22594"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4526" y="3044"/>
              <a:ext cx="176" cy="135"/>
            </a:xfrm>
            <a:prstGeom prst="rect">
              <a:avLst/>
            </a:prstGeom>
            <a:noFill/>
            <a:ln w="9525">
              <a:noFill/>
              <a:miter lim="800000"/>
              <a:headEnd/>
              <a:tailEnd/>
            </a:ln>
          </p:spPr>
        </p:pic>
        <p:pic>
          <p:nvPicPr>
            <p:cNvPr id="22595" name="Oval 63"/>
            <p:cNvPicPr preferRelativeResize="0">
              <a:picLocks noChangeAspect="1" noChangeArrowheads="1"/>
            </p:cNvPicPr>
            <p:nvPr/>
          </p:nvPicPr>
          <p:blipFill>
            <a:blip r:embed="rId10" cstate="print">
              <a:lum bright="46000" contrast="-26000"/>
              <a:grayscl/>
            </a:blip>
            <a:srcRect l="7732" b="13879"/>
            <a:stretch>
              <a:fillRect/>
            </a:stretch>
          </p:blipFill>
          <p:spPr bwMode="auto">
            <a:xfrm>
              <a:off x="4640" y="3154"/>
              <a:ext cx="179" cy="137"/>
            </a:xfrm>
            <a:prstGeom prst="rect">
              <a:avLst/>
            </a:prstGeom>
            <a:noFill/>
            <a:ln w="9525">
              <a:noFill/>
              <a:miter lim="800000"/>
              <a:headEnd/>
              <a:tailEnd/>
            </a:ln>
          </p:spPr>
        </p:pic>
        <p:pic>
          <p:nvPicPr>
            <p:cNvPr id="22596" name="Oval 62"/>
            <p:cNvPicPr preferRelativeResize="0">
              <a:picLocks noChangeAspect="1" noChangeArrowheads="1"/>
            </p:cNvPicPr>
            <p:nvPr/>
          </p:nvPicPr>
          <p:blipFill>
            <a:blip r:embed="rId11" cstate="print">
              <a:lum bright="46000" contrast="-26000"/>
            </a:blip>
            <a:srcRect l="8517" b="15208"/>
            <a:stretch>
              <a:fillRect/>
            </a:stretch>
          </p:blipFill>
          <p:spPr bwMode="auto">
            <a:xfrm>
              <a:off x="4572" y="3044"/>
              <a:ext cx="175" cy="135"/>
            </a:xfrm>
            <a:prstGeom prst="rect">
              <a:avLst/>
            </a:prstGeom>
            <a:noFill/>
            <a:ln w="9525">
              <a:noFill/>
              <a:miter lim="800000"/>
              <a:headEnd/>
              <a:tailEnd/>
            </a:ln>
          </p:spPr>
        </p:pic>
        <p:pic>
          <p:nvPicPr>
            <p:cNvPr id="22597" name="Oval 62"/>
            <p:cNvPicPr preferRelativeResize="0">
              <a:picLocks noChangeAspect="1" noChangeArrowheads="1"/>
            </p:cNvPicPr>
            <p:nvPr/>
          </p:nvPicPr>
          <p:blipFill>
            <a:blip r:embed="rId11" cstate="print"/>
            <a:srcRect l="8517" b="15208"/>
            <a:stretch>
              <a:fillRect/>
            </a:stretch>
          </p:blipFill>
          <p:spPr bwMode="auto">
            <a:xfrm>
              <a:off x="4617" y="3044"/>
              <a:ext cx="176" cy="135"/>
            </a:xfrm>
            <a:prstGeom prst="rect">
              <a:avLst/>
            </a:prstGeom>
            <a:noFill/>
            <a:ln w="9525">
              <a:noFill/>
              <a:miter lim="800000"/>
              <a:headEnd/>
              <a:tailEnd/>
            </a:ln>
          </p:spPr>
        </p:pic>
        <p:graphicFrame>
          <p:nvGraphicFramePr>
            <p:cNvPr id="22541" name="Object 72"/>
            <p:cNvGraphicFramePr>
              <a:graphicFrameLocks noChangeAspect="1"/>
            </p:cNvGraphicFramePr>
            <p:nvPr/>
          </p:nvGraphicFramePr>
          <p:xfrm>
            <a:off x="4671" y="3050"/>
            <a:ext cx="105" cy="83"/>
          </p:xfrm>
          <a:graphic>
            <a:graphicData uri="http://schemas.openxmlformats.org/presentationml/2006/ole">
              <p:oleObj spid="_x0000_s361550" name="Equation" r:id="rId35" imgW="295255" imgH="228600" progId="Equation.DSMT4">
                <p:embed/>
              </p:oleObj>
            </a:graphicData>
          </a:graphic>
        </p:graphicFrame>
        <p:pic>
          <p:nvPicPr>
            <p:cNvPr id="22598" name="Oval 63"/>
            <p:cNvPicPr preferRelativeResize="0">
              <a:picLocks noChangeAspect="1" noChangeArrowheads="1"/>
            </p:cNvPicPr>
            <p:nvPr/>
          </p:nvPicPr>
          <p:blipFill>
            <a:blip r:embed="rId10" cstate="print">
              <a:grayscl/>
            </a:blip>
            <a:srcRect l="7732" b="13879"/>
            <a:stretch>
              <a:fillRect/>
            </a:stretch>
          </p:blipFill>
          <p:spPr bwMode="auto">
            <a:xfrm>
              <a:off x="4688" y="3155"/>
              <a:ext cx="179" cy="137"/>
            </a:xfrm>
            <a:prstGeom prst="rect">
              <a:avLst/>
            </a:prstGeom>
            <a:noFill/>
            <a:ln w="9525">
              <a:noFill/>
              <a:miter lim="800000"/>
              <a:headEnd/>
              <a:tailEnd/>
            </a:ln>
          </p:spPr>
        </p:pic>
        <p:graphicFrame>
          <p:nvGraphicFramePr>
            <p:cNvPr id="22542" name="Object 71"/>
            <p:cNvGraphicFramePr>
              <a:graphicFrameLocks noChangeAspect="1"/>
            </p:cNvGraphicFramePr>
            <p:nvPr/>
          </p:nvGraphicFramePr>
          <p:xfrm>
            <a:off x="4779" y="3155"/>
            <a:ext cx="53" cy="79"/>
          </p:xfrm>
          <a:graphic>
            <a:graphicData uri="http://schemas.openxmlformats.org/presentationml/2006/ole">
              <p:oleObj spid="_x0000_s361551" name="Equation" r:id="rId36" imgW="142900" imgH="219143" progId="Equation.DSMT4">
                <p:embed/>
              </p:oleObj>
            </a:graphicData>
          </a:graphic>
        </p:graphicFrame>
        <p:sp>
          <p:nvSpPr>
            <p:cNvPr id="22599" name="AutoShape 266"/>
            <p:cNvSpPr>
              <a:spLocks noChangeAspect="1" noChangeArrowheads="1"/>
            </p:cNvSpPr>
            <p:nvPr/>
          </p:nvSpPr>
          <p:spPr bwMode="auto">
            <a:xfrm>
              <a:off x="4890" y="3203"/>
              <a:ext cx="205" cy="147"/>
            </a:xfrm>
            <a:prstGeom prst="roundRect">
              <a:avLst>
                <a:gd name="adj" fmla="val 16667"/>
              </a:avLst>
            </a:prstGeom>
            <a:solidFill>
              <a:schemeClr val="accent1">
                <a:alpha val="47842"/>
              </a:schemeClr>
            </a:solidFill>
            <a:ln w="9525">
              <a:noFill/>
              <a:round/>
              <a:headEnd/>
              <a:tailEnd/>
            </a:ln>
          </p:spPr>
          <p:txBody>
            <a:bodyPr wrap="none" anchor="ctr"/>
            <a:lstStyle/>
            <a:p>
              <a:pPr algn="ctr"/>
              <a:r>
                <a:rPr lang="en-GB" sz="700" b="1">
                  <a:latin typeface="Arial" charset="0"/>
                </a:rPr>
                <a:t>SN/VTA</a:t>
              </a:r>
            </a:p>
          </p:txBody>
        </p:sp>
        <p:sp>
          <p:nvSpPr>
            <p:cNvPr id="22600" name="Text Box 273"/>
            <p:cNvSpPr txBox="1">
              <a:spLocks noChangeAspect="1" noChangeArrowheads="1"/>
            </p:cNvSpPr>
            <p:nvPr/>
          </p:nvSpPr>
          <p:spPr bwMode="auto">
            <a:xfrm>
              <a:off x="4844" y="2251"/>
              <a:ext cx="432" cy="126"/>
            </a:xfrm>
            <a:prstGeom prst="rect">
              <a:avLst/>
            </a:prstGeom>
            <a:noFill/>
            <a:ln w="9525">
              <a:noFill/>
              <a:miter lim="800000"/>
              <a:headEnd/>
              <a:tailEnd/>
            </a:ln>
          </p:spPr>
          <p:txBody>
            <a:bodyPr wrap="none">
              <a:spAutoFit/>
            </a:bodyPr>
            <a:lstStyle/>
            <a:p>
              <a:r>
                <a:rPr lang="en-GB" sz="700">
                  <a:latin typeface="Arial" charset="0"/>
                </a:rPr>
                <a:t>Motor cortex</a:t>
              </a:r>
            </a:p>
          </p:txBody>
        </p:sp>
        <p:sp>
          <p:nvSpPr>
            <p:cNvPr id="22601" name="Text Box 274"/>
            <p:cNvSpPr txBox="1">
              <a:spLocks noChangeAspect="1" noChangeArrowheads="1"/>
            </p:cNvSpPr>
            <p:nvPr/>
          </p:nvSpPr>
          <p:spPr bwMode="auto">
            <a:xfrm>
              <a:off x="5326" y="2341"/>
              <a:ext cx="520" cy="126"/>
            </a:xfrm>
            <a:prstGeom prst="rect">
              <a:avLst/>
            </a:prstGeom>
            <a:noFill/>
            <a:ln w="9525">
              <a:noFill/>
              <a:miter lim="800000"/>
              <a:headEnd/>
              <a:tailEnd/>
            </a:ln>
          </p:spPr>
          <p:txBody>
            <a:bodyPr wrap="none">
              <a:spAutoFit/>
            </a:bodyPr>
            <a:lstStyle/>
            <a:p>
              <a:r>
                <a:rPr lang="en-GB" sz="700">
                  <a:latin typeface="Arial" charset="0"/>
                </a:rPr>
                <a:t>Premotor cortex</a:t>
              </a:r>
            </a:p>
          </p:txBody>
        </p:sp>
        <p:cxnSp>
          <p:nvCxnSpPr>
            <p:cNvPr id="22602" name="AutoShape 281"/>
            <p:cNvCxnSpPr>
              <a:cxnSpLocks noChangeAspect="1" noChangeShapeType="1"/>
            </p:cNvCxnSpPr>
            <p:nvPr/>
          </p:nvCxnSpPr>
          <p:spPr bwMode="auto">
            <a:xfrm rot="5400000">
              <a:off x="4821" y="2360"/>
              <a:ext cx="1" cy="463"/>
            </a:xfrm>
            <a:prstGeom prst="curvedConnector3">
              <a:avLst>
                <a:gd name="adj1" fmla="val 14400005"/>
              </a:avLst>
            </a:prstGeom>
            <a:noFill/>
            <a:ln w="9525">
              <a:solidFill>
                <a:schemeClr val="tx1"/>
              </a:solidFill>
              <a:round/>
              <a:headEnd/>
              <a:tailEnd type="triangle" w="med" len="med"/>
            </a:ln>
          </p:spPr>
        </p:cxnSp>
        <p:cxnSp>
          <p:nvCxnSpPr>
            <p:cNvPr id="22603" name="AutoShape 282"/>
            <p:cNvCxnSpPr>
              <a:cxnSpLocks noChangeAspect="1" noChangeShapeType="1"/>
            </p:cNvCxnSpPr>
            <p:nvPr/>
          </p:nvCxnSpPr>
          <p:spPr bwMode="auto">
            <a:xfrm rot="-5400000">
              <a:off x="4820" y="2273"/>
              <a:ext cx="4" cy="463"/>
            </a:xfrm>
            <a:prstGeom prst="curvedConnector3">
              <a:avLst>
                <a:gd name="adj1" fmla="val 1900000"/>
              </a:avLst>
            </a:prstGeom>
            <a:noFill/>
            <a:ln w="9525">
              <a:solidFill>
                <a:srgbClr val="990033"/>
              </a:solidFill>
              <a:round/>
              <a:headEnd/>
              <a:tailEnd type="triangle" w="med" len="med"/>
            </a:ln>
          </p:spPr>
        </p:cxnSp>
        <p:cxnSp>
          <p:nvCxnSpPr>
            <p:cNvPr id="22604" name="AutoShape 283"/>
            <p:cNvCxnSpPr>
              <a:cxnSpLocks noChangeAspect="1" noChangeShapeType="1"/>
            </p:cNvCxnSpPr>
            <p:nvPr/>
          </p:nvCxnSpPr>
          <p:spPr bwMode="auto">
            <a:xfrm rot="-5400000">
              <a:off x="4863" y="2479"/>
              <a:ext cx="432" cy="709"/>
            </a:xfrm>
            <a:prstGeom prst="curvedConnector2">
              <a:avLst/>
            </a:prstGeom>
            <a:noFill/>
            <a:ln w="9525">
              <a:solidFill>
                <a:srgbClr val="990033"/>
              </a:solidFill>
              <a:round/>
              <a:headEnd/>
              <a:tailEnd type="triangle" w="med" len="med"/>
            </a:ln>
          </p:spPr>
        </p:cxnSp>
        <p:cxnSp>
          <p:nvCxnSpPr>
            <p:cNvPr id="22605" name="AutoShape 284"/>
            <p:cNvCxnSpPr>
              <a:cxnSpLocks noChangeAspect="1" noChangeShapeType="1"/>
            </p:cNvCxnSpPr>
            <p:nvPr/>
          </p:nvCxnSpPr>
          <p:spPr bwMode="auto">
            <a:xfrm rot="5400000">
              <a:off x="4917" y="2519"/>
              <a:ext cx="432" cy="714"/>
            </a:xfrm>
            <a:prstGeom prst="curvedConnector2">
              <a:avLst/>
            </a:prstGeom>
            <a:noFill/>
            <a:ln w="9525">
              <a:solidFill>
                <a:schemeClr val="tx1"/>
              </a:solidFill>
              <a:round/>
              <a:headEnd/>
              <a:tailEnd type="triangle" w="med" len="med"/>
            </a:ln>
          </p:spPr>
        </p:cxnSp>
        <p:cxnSp>
          <p:nvCxnSpPr>
            <p:cNvPr id="22606" name="AutoShape 285"/>
            <p:cNvCxnSpPr>
              <a:cxnSpLocks noChangeAspect="1" noChangeShapeType="1"/>
            </p:cNvCxnSpPr>
            <p:nvPr/>
          </p:nvCxnSpPr>
          <p:spPr bwMode="auto">
            <a:xfrm rot="10800000">
              <a:off x="4961" y="2475"/>
              <a:ext cx="472" cy="143"/>
            </a:xfrm>
            <a:prstGeom prst="curvedConnector2">
              <a:avLst/>
            </a:prstGeom>
            <a:noFill/>
            <a:ln w="9525">
              <a:solidFill>
                <a:schemeClr val="tx1"/>
              </a:solidFill>
              <a:round/>
              <a:headEnd/>
              <a:tailEnd type="triangle" w="med" len="med"/>
            </a:ln>
          </p:spPr>
        </p:cxnSp>
        <p:cxnSp>
          <p:nvCxnSpPr>
            <p:cNvPr id="22607" name="AutoShape 286"/>
            <p:cNvCxnSpPr>
              <a:cxnSpLocks noChangeAspect="1" noChangeShapeType="1"/>
            </p:cNvCxnSpPr>
            <p:nvPr/>
          </p:nvCxnSpPr>
          <p:spPr bwMode="auto">
            <a:xfrm>
              <a:off x="5016" y="2431"/>
              <a:ext cx="474" cy="145"/>
            </a:xfrm>
            <a:prstGeom prst="curvedConnector2">
              <a:avLst/>
            </a:prstGeom>
            <a:noFill/>
            <a:ln w="9525">
              <a:solidFill>
                <a:srgbClr val="990033"/>
              </a:solidFill>
              <a:round/>
              <a:headEnd/>
              <a:tailEnd type="triangle" w="med" len="med"/>
            </a:ln>
          </p:spPr>
        </p:cxnSp>
        <p:cxnSp>
          <p:nvCxnSpPr>
            <p:cNvPr id="22608" name="AutoShape 287"/>
            <p:cNvCxnSpPr>
              <a:cxnSpLocks noChangeAspect="1" noChangeShapeType="1"/>
            </p:cNvCxnSpPr>
            <p:nvPr/>
          </p:nvCxnSpPr>
          <p:spPr bwMode="auto">
            <a:xfrm rot="10800000" flipV="1">
              <a:off x="5258" y="2504"/>
              <a:ext cx="87" cy="473"/>
            </a:xfrm>
            <a:prstGeom prst="curvedConnector2">
              <a:avLst/>
            </a:prstGeom>
            <a:noFill/>
            <a:ln w="9525">
              <a:solidFill>
                <a:srgbClr val="990033"/>
              </a:solidFill>
              <a:round/>
              <a:headEnd/>
              <a:tailEnd type="triangle" w="med" len="med"/>
            </a:ln>
          </p:spPr>
        </p:cxnSp>
        <p:cxnSp>
          <p:nvCxnSpPr>
            <p:cNvPr id="22609" name="AutoShape 288"/>
            <p:cNvCxnSpPr>
              <a:cxnSpLocks noChangeAspect="1" noChangeShapeType="1"/>
            </p:cNvCxnSpPr>
            <p:nvPr/>
          </p:nvCxnSpPr>
          <p:spPr bwMode="auto">
            <a:xfrm flipV="1">
              <a:off x="5315" y="2546"/>
              <a:ext cx="85" cy="470"/>
            </a:xfrm>
            <a:prstGeom prst="curvedConnector2">
              <a:avLst/>
            </a:prstGeom>
            <a:noFill/>
            <a:ln w="9525">
              <a:solidFill>
                <a:schemeClr val="tx1"/>
              </a:solidFill>
              <a:round/>
              <a:headEnd/>
              <a:tailEnd type="triangle" w="med" len="med"/>
            </a:ln>
          </p:spPr>
        </p:cxnSp>
        <p:cxnSp>
          <p:nvCxnSpPr>
            <p:cNvPr id="22610" name="AutoShape 289"/>
            <p:cNvCxnSpPr>
              <a:cxnSpLocks noChangeAspect="1" noChangeShapeType="1"/>
            </p:cNvCxnSpPr>
            <p:nvPr/>
          </p:nvCxnSpPr>
          <p:spPr bwMode="auto">
            <a:xfrm rot="5400000">
              <a:off x="5467" y="2666"/>
              <a:ext cx="50" cy="445"/>
            </a:xfrm>
            <a:prstGeom prst="curvedConnector2">
              <a:avLst/>
            </a:prstGeom>
            <a:noFill/>
            <a:ln w="9525">
              <a:solidFill>
                <a:schemeClr val="tx1"/>
              </a:solidFill>
              <a:round/>
              <a:headEnd/>
              <a:tailEnd type="triangle" w="med" len="med"/>
            </a:ln>
          </p:spPr>
        </p:cxnSp>
        <p:cxnSp>
          <p:nvCxnSpPr>
            <p:cNvPr id="22611" name="AutoShape 290"/>
            <p:cNvCxnSpPr>
              <a:cxnSpLocks noChangeAspect="1" noChangeShapeType="1"/>
            </p:cNvCxnSpPr>
            <p:nvPr/>
          </p:nvCxnSpPr>
          <p:spPr bwMode="auto">
            <a:xfrm rot="-5400000">
              <a:off x="5407" y="2629"/>
              <a:ext cx="51" cy="442"/>
            </a:xfrm>
            <a:prstGeom prst="curvedConnector2">
              <a:avLst/>
            </a:prstGeom>
            <a:noFill/>
            <a:ln w="9525">
              <a:solidFill>
                <a:srgbClr val="990033"/>
              </a:solidFill>
              <a:round/>
              <a:headEnd/>
              <a:tailEnd type="triangle" w="med" len="med"/>
            </a:ln>
          </p:spPr>
        </p:cxnSp>
        <p:sp>
          <p:nvSpPr>
            <p:cNvPr id="22612" name="Text Box 273"/>
            <p:cNvSpPr txBox="1">
              <a:spLocks noChangeAspect="1" noChangeArrowheads="1"/>
            </p:cNvSpPr>
            <p:nvPr/>
          </p:nvSpPr>
          <p:spPr bwMode="auto">
            <a:xfrm>
              <a:off x="4300" y="3260"/>
              <a:ext cx="573" cy="126"/>
            </a:xfrm>
            <a:prstGeom prst="rect">
              <a:avLst/>
            </a:prstGeom>
            <a:noFill/>
            <a:ln w="9525">
              <a:noFill/>
              <a:miter lim="800000"/>
              <a:headEnd/>
              <a:tailEnd/>
            </a:ln>
          </p:spPr>
          <p:txBody>
            <a:bodyPr wrap="none">
              <a:spAutoFit/>
            </a:bodyPr>
            <a:lstStyle/>
            <a:p>
              <a:r>
                <a:rPr lang="en-GB" sz="700">
                  <a:latin typeface="Arial" charset="0"/>
                </a:rPr>
                <a:t>Superior colliculus</a:t>
              </a:r>
            </a:p>
          </p:txBody>
        </p:sp>
        <p:sp>
          <p:nvSpPr>
            <p:cNvPr id="28833" name="AutoShape 161"/>
            <p:cNvSpPr>
              <a:spLocks noChangeArrowheads="1"/>
            </p:cNvSpPr>
            <p:nvPr/>
          </p:nvSpPr>
          <p:spPr bwMode="auto">
            <a:xfrm rot="16200000">
              <a:off x="4685" y="3045"/>
              <a:ext cx="181" cy="317"/>
            </a:xfrm>
            <a:custGeom>
              <a:avLst/>
              <a:gdLst>
                <a:gd name="G0" fmla="+- 15604 0 0"/>
                <a:gd name="G1" fmla="+- 2620 0 0"/>
                <a:gd name="G2" fmla="+- 12158 0 2620"/>
                <a:gd name="G3" fmla="+- G2 0 2620"/>
                <a:gd name="G4" fmla="*/ G3 32768 32059"/>
                <a:gd name="G5" fmla="*/ G4 1 2"/>
                <a:gd name="G6" fmla="+- 21600 0 15604"/>
                <a:gd name="G7" fmla="*/ G6 2620 6079"/>
                <a:gd name="G8" fmla="+- G7 15604 0"/>
                <a:gd name="T0" fmla="*/ 15604 w 21600"/>
                <a:gd name="T1" fmla="*/ 0 h 21600"/>
                <a:gd name="T2" fmla="*/ 15604 w 21600"/>
                <a:gd name="T3" fmla="*/ 12158 h 21600"/>
                <a:gd name="T4" fmla="*/ 353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604" y="0"/>
                  </a:lnTo>
                  <a:lnTo>
                    <a:pt x="15604" y="2620"/>
                  </a:lnTo>
                  <a:lnTo>
                    <a:pt x="12427" y="2620"/>
                  </a:lnTo>
                  <a:cubicBezTo>
                    <a:pt x="5564" y="2620"/>
                    <a:pt x="0" y="6890"/>
                    <a:pt x="0" y="12158"/>
                  </a:cubicBezTo>
                  <a:lnTo>
                    <a:pt x="0" y="21600"/>
                  </a:lnTo>
                  <a:lnTo>
                    <a:pt x="7071" y="21600"/>
                  </a:lnTo>
                  <a:lnTo>
                    <a:pt x="7071" y="12158"/>
                  </a:lnTo>
                  <a:cubicBezTo>
                    <a:pt x="7071" y="10711"/>
                    <a:pt x="9469" y="9538"/>
                    <a:pt x="12427" y="9538"/>
                  </a:cubicBezTo>
                  <a:lnTo>
                    <a:pt x="15604" y="9538"/>
                  </a:lnTo>
                  <a:lnTo>
                    <a:pt x="15604" y="12158"/>
                  </a:lnTo>
                  <a:close/>
                </a:path>
              </a:pathLst>
            </a:custGeom>
            <a:gradFill rotWithShape="1">
              <a:gsLst>
                <a:gs pos="0">
                  <a:schemeClr val="accent1">
                    <a:alpha val="44000"/>
                  </a:schemeClr>
                </a:gs>
                <a:gs pos="100000">
                  <a:schemeClr val="accent1">
                    <a:gamma/>
                    <a:shade val="46275"/>
                    <a:invGamma/>
                    <a:alpha val="78999"/>
                  </a:schemeClr>
                </a:gs>
              </a:gsLst>
              <a:lin ang="0" scaled="1"/>
            </a:gradFill>
            <a:ln w="9525">
              <a:noFill/>
              <a:miter lim="800000"/>
              <a:headEnd/>
              <a:tailEnd/>
            </a:ln>
            <a:effectLst/>
          </p:spPr>
          <p:txBody>
            <a:bodyPr wrap="none" anchor="ctr"/>
            <a:lstStyle/>
            <a:p>
              <a:pPr>
                <a:defRPr/>
              </a:pPr>
              <a:endParaRPr lang="en-GB">
                <a:latin typeface="Arial" charset="0"/>
                <a:cs typeface="+mn-cs"/>
              </a:endParaRPr>
            </a:p>
          </p:txBody>
        </p:sp>
        <p:sp>
          <p:nvSpPr>
            <p:cNvPr id="28834" name="AutoShape 162"/>
            <p:cNvSpPr>
              <a:spLocks noChangeArrowheads="1"/>
            </p:cNvSpPr>
            <p:nvPr/>
          </p:nvSpPr>
          <p:spPr bwMode="auto">
            <a:xfrm rot="5400000" flipH="1">
              <a:off x="4856" y="2760"/>
              <a:ext cx="815" cy="340"/>
            </a:xfrm>
            <a:custGeom>
              <a:avLst/>
              <a:gdLst>
                <a:gd name="G0" fmla="+- 16452 0 0"/>
                <a:gd name="G1" fmla="+- 4408 0 0"/>
                <a:gd name="G2" fmla="+- 12158 0 4408"/>
                <a:gd name="G3" fmla="+- G2 0 4408"/>
                <a:gd name="G4" fmla="*/ G3 32768 32059"/>
                <a:gd name="G5" fmla="*/ G4 1 2"/>
                <a:gd name="G6" fmla="+- 21600 0 16452"/>
                <a:gd name="G7" fmla="*/ G6 4408 6079"/>
                <a:gd name="G8" fmla="+- G7 16452 0"/>
                <a:gd name="T0" fmla="*/ 16452 w 21600"/>
                <a:gd name="T1" fmla="*/ 0 h 21600"/>
                <a:gd name="T2" fmla="*/ 16452 w 21600"/>
                <a:gd name="T3" fmla="*/ 12158 h 21600"/>
                <a:gd name="T4" fmla="*/ 1708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6452" y="0"/>
                  </a:lnTo>
                  <a:lnTo>
                    <a:pt x="16452" y="4408"/>
                  </a:lnTo>
                  <a:lnTo>
                    <a:pt x="12427" y="4408"/>
                  </a:lnTo>
                  <a:cubicBezTo>
                    <a:pt x="5564" y="4408"/>
                    <a:pt x="0" y="7878"/>
                    <a:pt x="0" y="12158"/>
                  </a:cubicBezTo>
                  <a:lnTo>
                    <a:pt x="0" y="21600"/>
                  </a:lnTo>
                  <a:lnTo>
                    <a:pt x="3416" y="21600"/>
                  </a:lnTo>
                  <a:lnTo>
                    <a:pt x="3416" y="12158"/>
                  </a:lnTo>
                  <a:cubicBezTo>
                    <a:pt x="3416" y="9724"/>
                    <a:pt x="7450" y="7750"/>
                    <a:pt x="12427" y="7750"/>
                  </a:cubicBezTo>
                  <a:lnTo>
                    <a:pt x="16452" y="7750"/>
                  </a:lnTo>
                  <a:lnTo>
                    <a:pt x="16452" y="12158"/>
                  </a:lnTo>
                  <a:close/>
                </a:path>
              </a:pathLst>
            </a:custGeom>
            <a:gradFill rotWithShape="1">
              <a:gsLst>
                <a:gs pos="0">
                  <a:schemeClr val="accent1">
                    <a:alpha val="44000"/>
                  </a:schemeClr>
                </a:gs>
                <a:gs pos="100000">
                  <a:schemeClr val="accent1">
                    <a:gamma/>
                    <a:shade val="46275"/>
                    <a:invGamma/>
                    <a:alpha val="78999"/>
                  </a:schemeClr>
                </a:gs>
              </a:gsLst>
              <a:lin ang="0" scaled="1"/>
            </a:gradFill>
            <a:ln w="9525">
              <a:noFill/>
              <a:miter lim="800000"/>
              <a:headEnd/>
              <a:tailEnd/>
            </a:ln>
            <a:effectLst/>
          </p:spPr>
          <p:txBody>
            <a:bodyPr wrap="none" anchor="ctr"/>
            <a:lstStyle/>
            <a:p>
              <a:pPr>
                <a:defRPr/>
              </a:pPr>
              <a:endParaRPr lang="en-GB">
                <a:latin typeface="Arial" charset="0"/>
                <a:cs typeface="+mn-cs"/>
              </a:endParaRPr>
            </a:p>
          </p:txBody>
        </p:sp>
      </p:grpSp>
      <p:sp>
        <p:nvSpPr>
          <p:cNvPr id="22560" name="Rectangle 42"/>
          <p:cNvSpPr>
            <a:spLocks noChangeArrowheads="1"/>
          </p:cNvSpPr>
          <p:nvPr/>
        </p:nvSpPr>
        <p:spPr bwMode="auto">
          <a:xfrm>
            <a:off x="3432550" y="368660"/>
            <a:ext cx="3095625" cy="307777"/>
          </a:xfrm>
          <a:prstGeom prst="rect">
            <a:avLst/>
          </a:prstGeom>
          <a:noFill/>
          <a:ln w="9525">
            <a:noFill/>
            <a:miter lim="800000"/>
            <a:headEnd/>
            <a:tailEnd/>
          </a:ln>
        </p:spPr>
        <p:txBody>
          <a:bodyPr lIns="0" tIns="0" rIns="0" bIns="0">
            <a:spAutoFit/>
          </a:bodyPr>
          <a:lstStyle/>
          <a:p>
            <a:pPr algn="ctr"/>
            <a:r>
              <a:rPr lang="en-GB" sz="2000" dirty="0" smtClean="0">
                <a:solidFill>
                  <a:srgbClr val="990033"/>
                </a:solidFill>
              </a:rPr>
              <a:t>Dopamine and perseveration</a:t>
            </a:r>
            <a:endParaRPr lang="en-GB" sz="2000" dirty="0">
              <a:solidFill>
                <a:srgbClr val="990033"/>
              </a:solidFill>
            </a:endParaRPr>
          </a:p>
        </p:txBody>
      </p:sp>
      <p:sp>
        <p:nvSpPr>
          <p:cNvPr id="22561" name="TextBox 3"/>
          <p:cNvSpPr txBox="1">
            <a:spLocks noChangeArrowheads="1"/>
          </p:cNvSpPr>
          <p:nvPr/>
        </p:nvSpPr>
        <p:spPr bwMode="auto">
          <a:xfrm>
            <a:off x="2865438" y="1066800"/>
            <a:ext cx="1112837" cy="276225"/>
          </a:xfrm>
          <a:prstGeom prst="rect">
            <a:avLst/>
          </a:prstGeom>
          <a:noFill/>
          <a:ln w="9525">
            <a:noFill/>
            <a:miter lim="800000"/>
            <a:headEnd/>
            <a:tailEnd/>
          </a:ln>
        </p:spPr>
        <p:txBody>
          <a:bodyPr wrap="none">
            <a:spAutoFit/>
          </a:bodyPr>
          <a:lstStyle/>
          <a:p>
            <a:r>
              <a:rPr lang="en-GB" sz="1200" dirty="0">
                <a:solidFill>
                  <a:srgbClr val="990033"/>
                </a:solidFill>
                <a:latin typeface="Arial" charset="0"/>
              </a:rPr>
              <a:t>perseveration</a:t>
            </a:r>
          </a:p>
        </p:txBody>
      </p:sp>
      <p:sp>
        <p:nvSpPr>
          <p:cNvPr id="22562" name="TextBox 3"/>
          <p:cNvSpPr txBox="1">
            <a:spLocks noChangeArrowheads="1"/>
          </p:cNvSpPr>
          <p:nvPr/>
        </p:nvSpPr>
        <p:spPr bwMode="auto">
          <a:xfrm>
            <a:off x="6273453" y="1066800"/>
            <a:ext cx="839787" cy="276225"/>
          </a:xfrm>
          <a:prstGeom prst="rect">
            <a:avLst/>
          </a:prstGeom>
          <a:noFill/>
          <a:ln w="9525">
            <a:noFill/>
            <a:miter lim="800000"/>
            <a:headEnd/>
            <a:tailEnd/>
          </a:ln>
        </p:spPr>
        <p:txBody>
          <a:bodyPr wrap="none">
            <a:spAutoFit/>
          </a:bodyPr>
          <a:lstStyle/>
          <a:p>
            <a:r>
              <a:rPr lang="en-GB" sz="1200" dirty="0">
                <a:solidFill>
                  <a:srgbClr val="990033"/>
                </a:solidFill>
                <a:latin typeface="Arial" charset="0"/>
              </a:rPr>
              <a:t>confusion</a:t>
            </a:r>
          </a:p>
        </p:txBody>
      </p:sp>
      <p:pic>
        <p:nvPicPr>
          <p:cNvPr id="22563" name="Picture 202" descr="116740_34218_128_delete_exit_remove_icon"/>
          <p:cNvPicPr>
            <a:picLocks noChangeAspect="1" noChangeArrowheads="1"/>
          </p:cNvPicPr>
          <p:nvPr/>
        </p:nvPicPr>
        <p:blipFill>
          <a:blip r:embed="rId37" cstate="print"/>
          <a:srcRect/>
          <a:stretch>
            <a:fillRect/>
          </a:stretch>
        </p:blipFill>
        <p:spPr bwMode="auto">
          <a:xfrm>
            <a:off x="2720975" y="4941888"/>
            <a:ext cx="357188" cy="357187"/>
          </a:xfrm>
          <a:prstGeom prst="rect">
            <a:avLst/>
          </a:prstGeom>
          <a:noFill/>
          <a:ln w="9525">
            <a:noFill/>
            <a:miter lim="800000"/>
            <a:headEnd/>
            <a:tailEnd/>
          </a:ln>
        </p:spPr>
      </p:pic>
      <p:pic>
        <p:nvPicPr>
          <p:cNvPr id="22564" name="Picture 202" descr="116740_34218_128_delete_exit_remove_icon"/>
          <p:cNvPicPr>
            <a:picLocks noChangeAspect="1" noChangeArrowheads="1"/>
          </p:cNvPicPr>
          <p:nvPr/>
        </p:nvPicPr>
        <p:blipFill>
          <a:blip r:embed="rId37" cstate="print"/>
          <a:srcRect/>
          <a:stretch>
            <a:fillRect/>
          </a:stretch>
        </p:blipFill>
        <p:spPr bwMode="auto">
          <a:xfrm>
            <a:off x="5889625" y="4941888"/>
            <a:ext cx="357188" cy="357187"/>
          </a:xfrm>
          <a:prstGeom prst="rect">
            <a:avLst/>
          </a:prstGeom>
          <a:noFill/>
          <a:ln w="9525">
            <a:noFill/>
            <a:miter lim="800000"/>
            <a:headEnd/>
            <a:tailEnd/>
          </a:ln>
        </p:spPr>
      </p:pic>
      <p:pic>
        <p:nvPicPr>
          <p:cNvPr id="22565" name="Picture 202" descr="116740_34218_128_delete_exit_remove_icon"/>
          <p:cNvPicPr>
            <a:picLocks noChangeAspect="1" noChangeArrowheads="1"/>
          </p:cNvPicPr>
          <p:nvPr/>
        </p:nvPicPr>
        <p:blipFill>
          <a:blip r:embed="rId37" cstate="print"/>
          <a:srcRect/>
          <a:stretch>
            <a:fillRect/>
          </a:stretch>
        </p:blipFill>
        <p:spPr bwMode="auto">
          <a:xfrm>
            <a:off x="6824663" y="4941888"/>
            <a:ext cx="357187" cy="357187"/>
          </a:xfrm>
          <a:prstGeom prst="rect">
            <a:avLst/>
          </a:prstGeom>
          <a:noFill/>
          <a:ln w="9525">
            <a:noFill/>
            <a:miter lim="800000"/>
            <a:headEnd/>
            <a:tailEnd/>
          </a:ln>
        </p:spPr>
      </p:pic>
      <p:pic>
        <p:nvPicPr>
          <p:cNvPr id="22566" name="Picture 139" descr="ANd9GcQibf5_MqqF7UtnhLk_2O82HYSlR280TGzHijEQTC-l2MdZTyJK"/>
          <p:cNvPicPr>
            <a:picLocks noChangeAspect="1" noChangeArrowheads="1"/>
          </p:cNvPicPr>
          <p:nvPr/>
        </p:nvPicPr>
        <p:blipFill>
          <a:blip r:embed="rId38" cstate="print"/>
          <a:srcRect/>
          <a:stretch>
            <a:fillRect/>
          </a:stretch>
        </p:blipFill>
        <p:spPr bwMode="auto">
          <a:xfrm>
            <a:off x="0" y="0"/>
            <a:ext cx="1262063" cy="1301750"/>
          </a:xfrm>
          <a:prstGeom prst="rect">
            <a:avLst/>
          </a:prstGeom>
          <a:noFill/>
          <a:ln w="9525">
            <a:noFill/>
            <a:miter lim="800000"/>
            <a:headEnd/>
            <a:tailEnd/>
          </a:ln>
        </p:spPr>
      </p:pic>
      <p:pic>
        <p:nvPicPr>
          <p:cNvPr id="137" name="Picture 39" descr="https://encrypted-tbn2.gstatic.com/images?q=tbn:ANd9GcTeXHlkHoZGML7szfZReGFMBgQzORav3rucxKz0o2-neVM4ySAM_P2r6AQ">
            <a:hlinkClick r:id="rId39"/>
          </p:cNvPr>
          <p:cNvPicPr>
            <a:picLocks noChangeAspect="1" noChangeArrowheads="1"/>
          </p:cNvPicPr>
          <p:nvPr/>
        </p:nvPicPr>
        <p:blipFill rotWithShape="1">
          <a:blip r:embed="rId40" cstate="print">
            <a:duotone>
              <a:prstClr val="black"/>
              <a:srgbClr val="D9C3A5">
                <a:tint val="50000"/>
                <a:satMod val="180000"/>
              </a:srgbClr>
            </a:duotone>
            <a:extLst>
              <a:ext uri="{28A0092B-C50C-407E-A947-70E740481C1C}">
                <a14:useLocalDpi xmlns:a14="http://schemas.microsoft.com/office/drawing/2010/main" xmlns="" val="0"/>
              </a:ext>
            </a:extLst>
          </a:blip>
          <a:srcRect l="7915" t="1043" r="32613" b="-1043"/>
          <a:stretch/>
        </p:blipFill>
        <p:spPr bwMode="auto">
          <a:xfrm>
            <a:off x="542510" y="4149080"/>
            <a:ext cx="1174595" cy="13035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1388205"/>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3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5"/>
                                        </p:tgtEl>
                                      </p:cBhvr>
                                    </p:cmd>
                                  </p:childTnLst>
                                </p:cTn>
                              </p:par>
                            </p:childTnLst>
                          </p:cTn>
                        </p:par>
                      </p:childTnLst>
                    </p:cTn>
                  </p:par>
                </p:childTnLst>
              </p:cTn>
              <p:nextCondLst>
                <p:cond evt="onClick" delay="0">
                  <p:tgtEl>
                    <p:spTgt spid="135"/>
                  </p:tgtEl>
                </p:cond>
              </p:nextCondLst>
            </p:seq>
            <p:video>
              <p:cMediaNode>
                <p:cTn id="7" fill="hold" display="0">
                  <p:stCondLst>
                    <p:cond delay="indefinite"/>
                  </p:stCondLst>
                  <p:endCondLst>
                    <p:cond evt="onNext" delay="0">
                      <p:tgtEl>
                        <p:sldTgt/>
                      </p:tgtEl>
                    </p:cond>
                    <p:cond evt="onPrev" delay="0">
                      <p:tgtEl>
                        <p:sldTgt/>
                      </p:tgtEl>
                    </p:cond>
                  </p:endCondLst>
                </p:cTn>
                <p:tgtEl>
                  <p:spTgt spid="135"/>
                </p:tgtEl>
              </p:cMediaNode>
            </p:video>
            <p:seq concurrent="1" nextAc="seek">
              <p:cTn id="8" restart="whenNotActive" fill="hold" evtFilter="cancelBubble" nodeType="interactiveSeq">
                <p:stCondLst>
                  <p:cond evt="onClick" delay="0">
                    <p:tgtEl>
                      <p:spTgt spid="13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6"/>
                                        </p:tgtEl>
                                      </p:cBhvr>
                                    </p:cmd>
                                  </p:childTnLst>
                                </p:cTn>
                              </p:par>
                            </p:childTnLst>
                          </p:cTn>
                        </p:par>
                      </p:childTnLst>
                    </p:cTn>
                  </p:par>
                </p:childTnLst>
              </p:cTn>
              <p:nextCondLst>
                <p:cond evt="onClick" delay="0">
                  <p:tgtEl>
                    <p:spTgt spid="136"/>
                  </p:tgtEl>
                </p:cond>
              </p:nextCondLst>
            </p:seq>
            <p:video>
              <p:cMediaNode>
                <p:cTn id="13" fill="hold" display="0">
                  <p:stCondLst>
                    <p:cond delay="indefinite"/>
                  </p:stCondLst>
                  <p:endCondLst>
                    <p:cond evt="onNext" delay="0">
                      <p:tgtEl>
                        <p:sldTgt/>
                      </p:tgtEl>
                    </p:cond>
                    <p:cond evt="onPrev" delay="0">
                      <p:tgtEl>
                        <p:sldTgt/>
                      </p:tgtEl>
                    </p:cond>
                  </p:endCondLst>
                </p:cTn>
                <p:tgtEl>
                  <p:spTgt spid="13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584848" y="1915319"/>
            <a:ext cx="3103683" cy="2953841"/>
          </a:xfrm>
          <a:prstGeom prst="rect">
            <a:avLst/>
          </a:prstGeom>
          <a:noFill/>
          <a:ln w="9525">
            <a:noFill/>
            <a:miter lim="800000"/>
            <a:headEnd/>
            <a:tailEnd/>
          </a:ln>
        </p:spPr>
      </p:pic>
      <p:sp>
        <p:nvSpPr>
          <p:cNvPr id="6" name="Rectangle 6"/>
          <p:cNvSpPr>
            <a:spLocks noChangeArrowheads="1"/>
          </p:cNvSpPr>
          <p:nvPr/>
        </p:nvSpPr>
        <p:spPr bwMode="auto">
          <a:xfrm>
            <a:off x="2117685" y="2168860"/>
            <a:ext cx="6093677" cy="2431435"/>
          </a:xfrm>
          <a:prstGeom prst="rect">
            <a:avLst/>
          </a:prstGeom>
          <a:noFill/>
          <a:ln w="9525">
            <a:noFill/>
            <a:miter lim="800000"/>
            <a:headEnd/>
            <a:tailEnd/>
          </a:ln>
        </p:spPr>
        <p:txBody>
          <a:bodyPr wrap="square" anchor="ctr">
            <a:spAutoFit/>
          </a:bodyPr>
          <a:lstStyle/>
          <a:p>
            <a:r>
              <a:rPr lang="en-GB" sz="2000" dirty="0" smtClean="0">
                <a:solidFill>
                  <a:srgbClr val="990033"/>
                </a:solidFill>
              </a:rPr>
              <a:t>“Each movement we make by which we alter the appearance of objects should be thought of as an experiment designed to test whether we have understood correctly the invariant relations of the phenomena before us, that is, their existence in definite spatial relations.” </a:t>
            </a:r>
          </a:p>
          <a:p>
            <a:pPr algn="just"/>
            <a:endParaRPr lang="en-GB" sz="2000" dirty="0" smtClean="0">
              <a:solidFill>
                <a:srgbClr val="990033"/>
              </a:solidFill>
            </a:endParaRPr>
          </a:p>
          <a:p>
            <a:pPr algn="just"/>
            <a:r>
              <a:rPr lang="en-GB" sz="1400" i="1" dirty="0" smtClean="0">
                <a:solidFill>
                  <a:srgbClr val="990033"/>
                </a:solidFill>
              </a:rPr>
              <a:t>‘The Facts of Perception’(1878) in The Selected Writings of Hermann von Helmholtz, Ed. R. Karl, Middletown: Wesleyan University Press, 1971 p. 384</a:t>
            </a:r>
            <a:endParaRPr lang="en-US" i="1" dirty="0">
              <a:solidFill>
                <a:schemeClr val="bg2"/>
              </a:solidFill>
            </a:endParaRPr>
          </a:p>
        </p:txBody>
      </p:sp>
      <p:pic>
        <p:nvPicPr>
          <p:cNvPr id="8" name="Picture 4" descr="http://www.nndb.com/people/445/000072229/helm9-sized.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42510" y="638690"/>
            <a:ext cx="1512168" cy="2016225"/>
          </a:xfrm>
          <a:prstGeom prst="ellipse">
            <a:avLst/>
          </a:prstGeom>
          <a:ln>
            <a:noFill/>
          </a:ln>
          <a:effectLst>
            <a:softEdge rad="112500"/>
          </a:effectLst>
        </p:spPr>
      </p:pic>
      <p:sp>
        <p:nvSpPr>
          <p:cNvPr id="10" name="Rectangle 9"/>
          <p:cNvSpPr/>
          <p:nvPr/>
        </p:nvSpPr>
        <p:spPr>
          <a:xfrm>
            <a:off x="317485" y="278650"/>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3081338" y="188640"/>
            <a:ext cx="3384550" cy="6609502"/>
          </a:xfrm>
          <a:prstGeom prst="rect">
            <a:avLst/>
          </a:prstGeom>
          <a:noFill/>
          <a:ln w="12700">
            <a:noFill/>
            <a:miter lim="800000"/>
            <a:headEnd/>
            <a:tailEnd/>
          </a:ln>
        </p:spPr>
        <p:txBody>
          <a:bodyPr>
            <a:spAutoFit/>
          </a:bodyPr>
          <a:lstStyle/>
          <a:p>
            <a:pPr algn="ctr" eaLnBrk="0" hangingPunct="0"/>
            <a:r>
              <a:rPr lang="en-US" sz="2000" dirty="0">
                <a:solidFill>
                  <a:srgbClr val="990033"/>
                </a:solidFill>
              </a:rPr>
              <a:t>Thank you</a:t>
            </a:r>
          </a:p>
          <a:p>
            <a:pPr algn="ctr" eaLnBrk="0" hangingPunct="0"/>
            <a:endParaRPr lang="en-US" sz="1400" dirty="0" smtClean="0">
              <a:solidFill>
                <a:srgbClr val="990033"/>
              </a:solidFill>
            </a:endParaRPr>
          </a:p>
          <a:p>
            <a:pPr algn="ctr" eaLnBrk="0" hangingPunct="0"/>
            <a:r>
              <a:rPr lang="en-US" sz="1400" dirty="0" smtClean="0">
                <a:solidFill>
                  <a:srgbClr val="990033"/>
                </a:solidFill>
              </a:rPr>
              <a:t>And </a:t>
            </a:r>
            <a:r>
              <a:rPr lang="en-US" sz="1400" dirty="0">
                <a:solidFill>
                  <a:srgbClr val="990033"/>
                </a:solidFill>
              </a:rPr>
              <a:t>thanks to collaborators:</a:t>
            </a:r>
          </a:p>
          <a:p>
            <a:pPr algn="ctr" eaLnBrk="0" hangingPunct="0"/>
            <a:endParaRPr lang="en-US" sz="1400" dirty="0">
              <a:solidFill>
                <a:srgbClr val="990033"/>
              </a:solidFill>
            </a:endParaRPr>
          </a:p>
          <a:p>
            <a:pPr algn="ctr" eaLnBrk="0" hangingPunct="0"/>
            <a:r>
              <a:rPr lang="en-US" sz="1100" dirty="0">
                <a:solidFill>
                  <a:srgbClr val="990033"/>
                </a:solidFill>
              </a:rPr>
              <a:t>Rick </a:t>
            </a:r>
            <a:r>
              <a:rPr lang="en-US" sz="1100" dirty="0" smtClean="0">
                <a:solidFill>
                  <a:srgbClr val="990033"/>
                </a:solidFill>
              </a:rPr>
              <a:t>Adams</a:t>
            </a:r>
          </a:p>
          <a:p>
            <a:pPr algn="ctr" eaLnBrk="0" hangingPunct="0"/>
            <a:r>
              <a:rPr lang="en-US" sz="1100" dirty="0" smtClean="0">
                <a:solidFill>
                  <a:srgbClr val="990033"/>
                </a:solidFill>
              </a:rPr>
              <a:t>Andre Bastos</a:t>
            </a:r>
            <a:endParaRPr lang="en-US" sz="1100" dirty="0">
              <a:solidFill>
                <a:srgbClr val="990033"/>
              </a:solidFill>
            </a:endParaRPr>
          </a:p>
          <a:p>
            <a:pPr algn="ctr" eaLnBrk="0" hangingPunct="0"/>
            <a:r>
              <a:rPr lang="en-US" sz="1100" dirty="0">
                <a:solidFill>
                  <a:srgbClr val="990033"/>
                </a:solidFill>
              </a:rPr>
              <a:t>Sven </a:t>
            </a:r>
            <a:r>
              <a:rPr lang="en-US" sz="1100" dirty="0" smtClean="0">
                <a:solidFill>
                  <a:srgbClr val="990033"/>
                </a:solidFill>
              </a:rPr>
              <a:t>Bestmann</a:t>
            </a:r>
          </a:p>
          <a:p>
            <a:pPr algn="ctr" eaLnBrk="0" hangingPunct="0"/>
            <a:r>
              <a:rPr lang="en-US" sz="1100" dirty="0" smtClean="0">
                <a:solidFill>
                  <a:srgbClr val="990033"/>
                </a:solidFill>
              </a:rPr>
              <a:t>Harriet Brown</a:t>
            </a:r>
            <a:endParaRPr lang="en-US" sz="1100" dirty="0">
              <a:solidFill>
                <a:srgbClr val="990033"/>
              </a:solidFill>
            </a:endParaRPr>
          </a:p>
          <a:p>
            <a:pPr algn="ctr" eaLnBrk="0" hangingPunct="0"/>
            <a:r>
              <a:rPr lang="en-US" sz="1100" dirty="0">
                <a:solidFill>
                  <a:srgbClr val="990033"/>
                </a:solidFill>
              </a:rPr>
              <a:t>Jean </a:t>
            </a:r>
            <a:r>
              <a:rPr lang="en-US" sz="1100" dirty="0" smtClean="0">
                <a:solidFill>
                  <a:srgbClr val="990033"/>
                </a:solidFill>
              </a:rPr>
              <a:t>Daunizeau</a:t>
            </a:r>
          </a:p>
          <a:p>
            <a:pPr algn="ctr" eaLnBrk="0" hangingPunct="0"/>
            <a:r>
              <a:rPr lang="en-US" sz="1100" dirty="0" smtClean="0">
                <a:solidFill>
                  <a:srgbClr val="990033"/>
                </a:solidFill>
              </a:rPr>
              <a:t>Mark Edwards</a:t>
            </a:r>
          </a:p>
          <a:p>
            <a:pPr algn="ctr" eaLnBrk="0" hangingPunct="0"/>
            <a:r>
              <a:rPr lang="en-US" sz="1100" dirty="0" smtClean="0">
                <a:solidFill>
                  <a:srgbClr val="990033"/>
                </a:solidFill>
              </a:rPr>
              <a:t>Xiaosi </a:t>
            </a:r>
            <a:r>
              <a:rPr lang="en-US" sz="1100" dirty="0" err="1" smtClean="0">
                <a:solidFill>
                  <a:srgbClr val="990033"/>
                </a:solidFill>
              </a:rPr>
              <a:t>Gu</a:t>
            </a:r>
            <a:endParaRPr lang="en-US" sz="1100" dirty="0">
              <a:solidFill>
                <a:srgbClr val="990033"/>
              </a:solidFill>
            </a:endParaRPr>
          </a:p>
          <a:p>
            <a:pPr algn="ctr" eaLnBrk="0" hangingPunct="0"/>
            <a:r>
              <a:rPr lang="en-US" sz="1100" dirty="0" smtClean="0">
                <a:solidFill>
                  <a:srgbClr val="990033"/>
                </a:solidFill>
              </a:rPr>
              <a:t>Lee </a:t>
            </a:r>
            <a:r>
              <a:rPr lang="en-US" sz="1100" dirty="0">
                <a:solidFill>
                  <a:srgbClr val="990033"/>
                </a:solidFill>
              </a:rPr>
              <a:t>Harrison</a:t>
            </a:r>
          </a:p>
          <a:p>
            <a:pPr algn="ctr" eaLnBrk="0" hangingPunct="0"/>
            <a:r>
              <a:rPr lang="en-US" sz="1100" dirty="0">
                <a:solidFill>
                  <a:srgbClr val="990033"/>
                </a:solidFill>
              </a:rPr>
              <a:t>Stefan Kiebel</a:t>
            </a:r>
          </a:p>
          <a:p>
            <a:pPr algn="ctr" eaLnBrk="0" hangingPunct="0"/>
            <a:r>
              <a:rPr lang="en-US" sz="1100" dirty="0">
                <a:solidFill>
                  <a:srgbClr val="990033"/>
                </a:solidFill>
              </a:rPr>
              <a:t>James Kilner</a:t>
            </a:r>
          </a:p>
          <a:p>
            <a:pPr algn="ctr" eaLnBrk="0" hangingPunct="0"/>
            <a:r>
              <a:rPr lang="en-US" sz="1100" dirty="0">
                <a:solidFill>
                  <a:srgbClr val="990033"/>
                </a:solidFill>
              </a:rPr>
              <a:t>Jérémie </a:t>
            </a:r>
            <a:r>
              <a:rPr lang="en-US" sz="1100" dirty="0" smtClean="0">
                <a:solidFill>
                  <a:srgbClr val="990033"/>
                </a:solidFill>
              </a:rPr>
              <a:t>Mattout</a:t>
            </a:r>
          </a:p>
          <a:p>
            <a:pPr algn="ctr" eaLnBrk="0" hangingPunct="0"/>
            <a:r>
              <a:rPr lang="en-US" sz="1100" dirty="0" smtClean="0">
                <a:solidFill>
                  <a:srgbClr val="990033"/>
                </a:solidFill>
              </a:rPr>
              <a:t>Rosalyn Moran</a:t>
            </a:r>
          </a:p>
          <a:p>
            <a:pPr algn="ctr" eaLnBrk="0" hangingPunct="0"/>
            <a:r>
              <a:rPr lang="en-US" sz="1100" dirty="0" smtClean="0">
                <a:solidFill>
                  <a:srgbClr val="990033"/>
                </a:solidFill>
              </a:rPr>
              <a:t>Will Penny</a:t>
            </a:r>
          </a:p>
          <a:p>
            <a:pPr algn="ctr" eaLnBrk="0" hangingPunct="0"/>
            <a:r>
              <a:rPr lang="en-US" sz="1100" dirty="0" smtClean="0">
                <a:solidFill>
                  <a:srgbClr val="990033"/>
                </a:solidFill>
              </a:rPr>
              <a:t>Lisa Quattrocki Knight </a:t>
            </a:r>
            <a:endParaRPr lang="en-US" sz="1100" dirty="0">
              <a:solidFill>
                <a:srgbClr val="990033"/>
              </a:solidFill>
            </a:endParaRPr>
          </a:p>
          <a:p>
            <a:pPr algn="ctr" eaLnBrk="0" hangingPunct="0"/>
            <a:r>
              <a:rPr lang="en-US" sz="1100" dirty="0">
                <a:solidFill>
                  <a:srgbClr val="990033"/>
                </a:solidFill>
              </a:rPr>
              <a:t>Klaas Stephan</a:t>
            </a:r>
          </a:p>
          <a:p>
            <a:pPr algn="ctr" eaLnBrk="0" hangingPunct="0"/>
            <a:endParaRPr lang="en-US" sz="1100" dirty="0">
              <a:solidFill>
                <a:srgbClr val="990033"/>
              </a:solidFill>
            </a:endParaRPr>
          </a:p>
          <a:p>
            <a:pPr algn="ctr" eaLnBrk="0" hangingPunct="0"/>
            <a:r>
              <a:rPr lang="en-US" sz="1400" dirty="0">
                <a:solidFill>
                  <a:srgbClr val="990033"/>
                </a:solidFill>
              </a:rPr>
              <a:t>And colleagues:</a:t>
            </a:r>
          </a:p>
          <a:p>
            <a:pPr algn="ctr" eaLnBrk="0" hangingPunct="0"/>
            <a:endParaRPr lang="en-US" sz="1400" dirty="0">
              <a:solidFill>
                <a:srgbClr val="990033"/>
              </a:solidFill>
            </a:endParaRPr>
          </a:p>
          <a:p>
            <a:pPr algn="ctr" eaLnBrk="0" hangingPunct="0"/>
            <a:r>
              <a:rPr lang="en-US" sz="1100" dirty="0" smtClean="0">
                <a:solidFill>
                  <a:srgbClr val="990033"/>
                </a:solidFill>
              </a:rPr>
              <a:t>Andy Clark</a:t>
            </a:r>
          </a:p>
          <a:p>
            <a:pPr algn="ctr" eaLnBrk="0" hangingPunct="0"/>
            <a:r>
              <a:rPr lang="en-US" sz="1100" dirty="0" smtClean="0">
                <a:solidFill>
                  <a:srgbClr val="990033"/>
                </a:solidFill>
              </a:rPr>
              <a:t>Peter </a:t>
            </a:r>
            <a:r>
              <a:rPr lang="en-US" sz="1100" dirty="0">
                <a:solidFill>
                  <a:srgbClr val="990033"/>
                </a:solidFill>
              </a:rPr>
              <a:t>Dayan</a:t>
            </a:r>
          </a:p>
          <a:p>
            <a:pPr algn="ctr" eaLnBrk="0" hangingPunct="0"/>
            <a:r>
              <a:rPr lang="en-US" sz="1100" dirty="0">
                <a:solidFill>
                  <a:srgbClr val="990033"/>
                </a:solidFill>
              </a:rPr>
              <a:t>Jörn </a:t>
            </a:r>
            <a:r>
              <a:rPr lang="en-US" sz="1100" dirty="0" smtClean="0">
                <a:solidFill>
                  <a:srgbClr val="990033"/>
                </a:solidFill>
              </a:rPr>
              <a:t>Diedrichsen</a:t>
            </a:r>
          </a:p>
          <a:p>
            <a:pPr algn="ctr" eaLnBrk="0" hangingPunct="0"/>
            <a:r>
              <a:rPr lang="en-US" sz="1100" dirty="0" smtClean="0">
                <a:solidFill>
                  <a:srgbClr val="990033"/>
                </a:solidFill>
              </a:rPr>
              <a:t>Paul Fletcher</a:t>
            </a:r>
          </a:p>
          <a:p>
            <a:pPr algn="ctr" eaLnBrk="0" hangingPunct="0"/>
            <a:r>
              <a:rPr lang="en-US" sz="1100" dirty="0" smtClean="0">
                <a:solidFill>
                  <a:srgbClr val="990033"/>
                </a:solidFill>
              </a:rPr>
              <a:t>Pascal Fries</a:t>
            </a:r>
          </a:p>
          <a:p>
            <a:pPr algn="ctr" eaLnBrk="0" hangingPunct="0"/>
            <a:r>
              <a:rPr lang="en-US" sz="1100" dirty="0" smtClean="0">
                <a:solidFill>
                  <a:srgbClr val="990033"/>
                </a:solidFill>
              </a:rPr>
              <a:t>Geoffrey Hinton</a:t>
            </a:r>
          </a:p>
          <a:p>
            <a:pPr algn="ctr" eaLnBrk="0" hangingPunct="0"/>
            <a:r>
              <a:rPr lang="en-US" sz="1100" dirty="0" smtClean="0">
                <a:solidFill>
                  <a:srgbClr val="990033"/>
                </a:solidFill>
              </a:rPr>
              <a:t>Allan Hobson</a:t>
            </a:r>
          </a:p>
          <a:p>
            <a:pPr algn="ctr" eaLnBrk="0" hangingPunct="0"/>
            <a:r>
              <a:rPr lang="en-US" sz="1100" dirty="0" smtClean="0">
                <a:solidFill>
                  <a:srgbClr val="990033"/>
                </a:solidFill>
              </a:rPr>
              <a:t>James Hopkins</a:t>
            </a:r>
          </a:p>
          <a:p>
            <a:pPr algn="ctr" eaLnBrk="0" hangingPunct="0"/>
            <a:r>
              <a:rPr lang="en-US" sz="1100" dirty="0" smtClean="0">
                <a:solidFill>
                  <a:srgbClr val="990033"/>
                </a:solidFill>
              </a:rPr>
              <a:t>Jakob Hohwy</a:t>
            </a:r>
          </a:p>
          <a:p>
            <a:pPr algn="ctr" eaLnBrk="0" hangingPunct="0"/>
            <a:r>
              <a:rPr lang="en-US" sz="1100" dirty="0" smtClean="0">
                <a:solidFill>
                  <a:srgbClr val="990033"/>
                </a:solidFill>
              </a:rPr>
              <a:t>Henry Kennedy</a:t>
            </a:r>
          </a:p>
          <a:p>
            <a:pPr algn="ctr" eaLnBrk="0" hangingPunct="0"/>
            <a:r>
              <a:rPr lang="en-US" sz="1100" dirty="0" smtClean="0">
                <a:solidFill>
                  <a:srgbClr val="990033"/>
                </a:solidFill>
              </a:rPr>
              <a:t>Paul </a:t>
            </a:r>
            <a:r>
              <a:rPr lang="en-US" sz="1100" dirty="0">
                <a:solidFill>
                  <a:srgbClr val="990033"/>
                </a:solidFill>
              </a:rPr>
              <a:t>Verschure</a:t>
            </a:r>
          </a:p>
          <a:p>
            <a:pPr algn="ctr" eaLnBrk="0" hangingPunct="0"/>
            <a:r>
              <a:rPr lang="en-US" sz="1100" dirty="0">
                <a:solidFill>
                  <a:srgbClr val="990033"/>
                </a:solidFill>
              </a:rPr>
              <a:t>Florentin Wörgötter</a:t>
            </a:r>
          </a:p>
          <a:p>
            <a:pPr algn="ctr" eaLnBrk="0" hangingPunct="0"/>
            <a:endParaRPr lang="en-US" sz="1200" dirty="0">
              <a:solidFill>
                <a:srgbClr val="990033"/>
              </a:solidFill>
            </a:endParaRPr>
          </a:p>
          <a:p>
            <a:pPr algn="ctr" eaLnBrk="0" hangingPunct="0"/>
            <a:r>
              <a:rPr lang="en-US" sz="1050" dirty="0">
                <a:solidFill>
                  <a:srgbClr val="990033"/>
                </a:solidFill>
              </a:rPr>
              <a:t>And many </a:t>
            </a:r>
            <a:r>
              <a:rPr lang="en-US" sz="1050" dirty="0" smtClean="0">
                <a:solidFill>
                  <a:srgbClr val="990033"/>
                </a:solidFill>
              </a:rPr>
              <a:t>others</a:t>
            </a:r>
            <a:endParaRPr lang="en-US" sz="1400" dirty="0">
              <a:solidFill>
                <a:srgbClr val="990033"/>
              </a:solidFill>
            </a:endParaRPr>
          </a:p>
        </p:txBody>
      </p:sp>
      <p:pic>
        <p:nvPicPr>
          <p:cNvPr id="5" name="Picture 4" descr="Picture2"/>
          <p:cNvPicPr>
            <a:picLocks noChangeAspect="1" noChangeArrowheads="1"/>
          </p:cNvPicPr>
          <p:nvPr/>
        </p:nvPicPr>
        <p:blipFill>
          <a:blip r:embed="rId2" cstate="print"/>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5" name="Line 2"/>
          <p:cNvSpPr>
            <a:spLocks noChangeShapeType="1"/>
          </p:cNvSpPr>
          <p:nvPr/>
        </p:nvSpPr>
        <p:spPr bwMode="auto">
          <a:xfrm>
            <a:off x="3929063" y="1484313"/>
            <a:ext cx="0" cy="3816350"/>
          </a:xfrm>
          <a:prstGeom prst="line">
            <a:avLst/>
          </a:prstGeom>
          <a:noFill/>
          <a:ln w="57150">
            <a:solidFill>
              <a:srgbClr val="990033"/>
            </a:solidFill>
            <a:round/>
            <a:headEnd/>
            <a:tailEnd type="triangle" w="med" len="med"/>
          </a:ln>
        </p:spPr>
        <p:txBody>
          <a:bodyPr/>
          <a:lstStyle/>
          <a:p>
            <a:endParaRPr lang="en-US"/>
          </a:p>
        </p:txBody>
      </p:sp>
      <p:sp>
        <p:nvSpPr>
          <p:cNvPr id="22536" name="Text Box 3"/>
          <p:cNvSpPr txBox="1">
            <a:spLocks noChangeArrowheads="1"/>
          </p:cNvSpPr>
          <p:nvPr/>
        </p:nvSpPr>
        <p:spPr bwMode="auto">
          <a:xfrm>
            <a:off x="3303591" y="1341438"/>
            <a:ext cx="184731" cy="369332"/>
          </a:xfrm>
          <a:prstGeom prst="rect">
            <a:avLst/>
          </a:prstGeom>
          <a:noFill/>
          <a:ln w="9525">
            <a:noFill/>
            <a:miter lim="800000"/>
            <a:headEnd/>
            <a:tailEnd/>
          </a:ln>
        </p:spPr>
        <p:txBody>
          <a:bodyPr wrap="none">
            <a:spAutoFit/>
          </a:bodyPr>
          <a:lstStyle/>
          <a:p>
            <a:endParaRPr lang="en-GB">
              <a:latin typeface="Arial" charset="0"/>
            </a:endParaRPr>
          </a:p>
        </p:txBody>
      </p:sp>
      <p:graphicFrame>
        <p:nvGraphicFramePr>
          <p:cNvPr id="22530" name="Object 4"/>
          <p:cNvGraphicFramePr>
            <a:graphicFrameLocks noChangeAspect="1"/>
          </p:cNvGraphicFramePr>
          <p:nvPr/>
        </p:nvGraphicFramePr>
        <p:xfrm>
          <a:off x="3382966" y="1412875"/>
          <a:ext cx="400050" cy="203200"/>
        </p:xfrm>
        <a:graphic>
          <a:graphicData uri="http://schemas.openxmlformats.org/presentationml/2006/ole">
            <p:oleObj spid="_x0000_s22650" name="Equation" r:id="rId3" imgW="368140" imgH="203112" progId="Equation.DSMT4">
              <p:embed/>
            </p:oleObj>
          </a:graphicData>
        </a:graphic>
      </p:graphicFrame>
      <p:graphicFrame>
        <p:nvGraphicFramePr>
          <p:cNvPr id="22531" name="Object 5"/>
          <p:cNvGraphicFramePr>
            <a:graphicFrameLocks noChangeAspect="1"/>
          </p:cNvGraphicFramePr>
          <p:nvPr/>
        </p:nvGraphicFramePr>
        <p:xfrm>
          <a:off x="3411541" y="2133600"/>
          <a:ext cx="342900" cy="203200"/>
        </p:xfrm>
        <a:graphic>
          <a:graphicData uri="http://schemas.openxmlformats.org/presentationml/2006/ole">
            <p:oleObj spid="_x0000_s22651" name="Equation" r:id="rId4" imgW="317225" imgH="203024" progId="Equation.DSMT4">
              <p:embed/>
            </p:oleObj>
          </a:graphicData>
        </a:graphic>
      </p:graphicFrame>
      <p:graphicFrame>
        <p:nvGraphicFramePr>
          <p:cNvPr id="22532" name="Object 6"/>
          <p:cNvGraphicFramePr>
            <a:graphicFrameLocks noChangeAspect="1"/>
          </p:cNvGraphicFramePr>
          <p:nvPr/>
        </p:nvGraphicFramePr>
        <p:xfrm>
          <a:off x="3382964" y="2852738"/>
          <a:ext cx="344487" cy="203200"/>
        </p:xfrm>
        <a:graphic>
          <a:graphicData uri="http://schemas.openxmlformats.org/presentationml/2006/ole">
            <p:oleObj spid="_x0000_s22652" name="Equation" r:id="rId5" imgW="317225" imgH="203024" progId="Equation.DSMT4">
              <p:embed/>
            </p:oleObj>
          </a:graphicData>
        </a:graphic>
      </p:graphicFrame>
      <p:graphicFrame>
        <p:nvGraphicFramePr>
          <p:cNvPr id="22533" name="Object 7"/>
          <p:cNvGraphicFramePr>
            <a:graphicFrameLocks noChangeAspect="1"/>
          </p:cNvGraphicFramePr>
          <p:nvPr/>
        </p:nvGraphicFramePr>
        <p:xfrm>
          <a:off x="3382964" y="3500438"/>
          <a:ext cx="344487" cy="203200"/>
        </p:xfrm>
        <a:graphic>
          <a:graphicData uri="http://schemas.openxmlformats.org/presentationml/2006/ole">
            <p:oleObj spid="_x0000_s22653" name="Equation" r:id="rId6" imgW="317225" imgH="203024" progId="Equation.DSMT4">
              <p:embed/>
            </p:oleObj>
          </a:graphicData>
        </a:graphic>
      </p:graphicFrame>
      <p:graphicFrame>
        <p:nvGraphicFramePr>
          <p:cNvPr id="22534" name="Object 8"/>
          <p:cNvGraphicFramePr>
            <a:graphicFrameLocks noChangeAspect="1"/>
          </p:cNvGraphicFramePr>
          <p:nvPr/>
        </p:nvGraphicFramePr>
        <p:xfrm>
          <a:off x="3387728" y="5084763"/>
          <a:ext cx="385763" cy="203200"/>
        </p:xfrm>
        <a:graphic>
          <a:graphicData uri="http://schemas.openxmlformats.org/presentationml/2006/ole">
            <p:oleObj spid="_x0000_s22654" name="Equation" r:id="rId7" imgW="355292" imgH="203024" progId="Equation.DSMT4">
              <p:embed/>
            </p:oleObj>
          </a:graphicData>
        </a:graphic>
      </p:graphicFrame>
      <p:sp>
        <p:nvSpPr>
          <p:cNvPr id="22537" name="Text Box 10"/>
          <p:cNvSpPr txBox="1">
            <a:spLocks noChangeArrowheads="1"/>
          </p:cNvSpPr>
          <p:nvPr/>
        </p:nvSpPr>
        <p:spPr bwMode="auto">
          <a:xfrm>
            <a:off x="4521200" y="1398594"/>
            <a:ext cx="3868738" cy="3970337"/>
          </a:xfrm>
          <a:prstGeom prst="rect">
            <a:avLst/>
          </a:prstGeom>
          <a:noFill/>
          <a:ln w="9525">
            <a:noFill/>
            <a:miter lim="800000"/>
            <a:headEnd/>
            <a:tailEnd/>
          </a:ln>
        </p:spPr>
        <p:txBody>
          <a:bodyPr>
            <a:spAutoFit/>
          </a:bodyPr>
          <a:lstStyle/>
          <a:p>
            <a:pPr>
              <a:defRPr/>
            </a:pPr>
            <a:r>
              <a:rPr lang="en-GB" sz="1200" b="1" dirty="0">
                <a:solidFill>
                  <a:schemeClr val="tx1">
                    <a:lumMod val="50000"/>
                    <a:lumOff val="50000"/>
                  </a:schemeClr>
                </a:solidFill>
              </a:rPr>
              <a:t>Perception and Action:</a:t>
            </a:r>
            <a:r>
              <a:rPr lang="en-GB" sz="1200" dirty="0">
                <a:solidFill>
                  <a:schemeClr val="tx1">
                    <a:lumMod val="50000"/>
                    <a:lumOff val="50000"/>
                  </a:schemeClr>
                </a:solidFill>
              </a:rPr>
              <a:t> The optimisation of neuronal and neuromuscular activity to suppress prediction errors (or free-energy) based on generative models of sensory data.</a:t>
            </a: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r>
              <a:rPr lang="en-GB" sz="1200" b="1" dirty="0">
                <a:solidFill>
                  <a:schemeClr val="tx1">
                    <a:lumMod val="50000"/>
                    <a:lumOff val="50000"/>
                  </a:schemeClr>
                </a:solidFill>
              </a:rPr>
              <a:t>Learning and attention:</a:t>
            </a:r>
            <a:r>
              <a:rPr lang="en-GB" sz="1200" dirty="0">
                <a:solidFill>
                  <a:schemeClr val="tx1">
                    <a:lumMod val="50000"/>
                    <a:lumOff val="50000"/>
                  </a:schemeClr>
                </a:solidFill>
              </a:rPr>
              <a:t> The optimisation of synaptic gain and efficacy over seconds to hours, to encode the precisions of prediction errors and causal structure in the sensorium. This entails suppression of free-energy over time.</a:t>
            </a: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r>
              <a:rPr lang="en-GB" sz="1200" b="1" dirty="0">
                <a:solidFill>
                  <a:schemeClr val="tx1">
                    <a:lumMod val="50000"/>
                    <a:lumOff val="50000"/>
                  </a:schemeClr>
                </a:solidFill>
              </a:rPr>
              <a:t>Neurodevelopment:</a:t>
            </a:r>
            <a:r>
              <a:rPr lang="en-GB" sz="1200" dirty="0">
                <a:solidFill>
                  <a:schemeClr val="tx1">
                    <a:lumMod val="50000"/>
                    <a:lumOff val="50000"/>
                  </a:schemeClr>
                </a:solidFill>
              </a:rPr>
              <a:t> Model optimisation through activity-dependent pruning and maintenance of neuronal connections that are specified epigenetically</a:t>
            </a: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r>
              <a:rPr lang="en-GB" sz="1200" b="1" dirty="0">
                <a:solidFill>
                  <a:schemeClr val="tx1">
                    <a:lumMod val="50000"/>
                    <a:lumOff val="50000"/>
                  </a:schemeClr>
                </a:solidFill>
              </a:rPr>
              <a:t>Evolution:</a:t>
            </a:r>
            <a:r>
              <a:rPr lang="en-GB" sz="1200" dirty="0">
                <a:solidFill>
                  <a:schemeClr val="tx1">
                    <a:lumMod val="50000"/>
                    <a:lumOff val="50000"/>
                  </a:schemeClr>
                </a:solidFill>
              </a:rPr>
              <a:t> Optimisation of the average free-energy (free-fitness) over time and individuals of a given class (e.g., conspecifics) by selective pressure on the epigenetic specification of their generative models</a:t>
            </a:r>
            <a:r>
              <a:rPr lang="en-GB" sz="1200" dirty="0"/>
              <a:t>.</a:t>
            </a:r>
          </a:p>
        </p:txBody>
      </p:sp>
      <p:pic>
        <p:nvPicPr>
          <p:cNvPr id="22538" name="Picture 11" descr="synapse"/>
          <p:cNvPicPr>
            <a:picLocks noChangeAspect="1" noChangeArrowheads="1"/>
          </p:cNvPicPr>
          <p:nvPr/>
        </p:nvPicPr>
        <p:blipFill>
          <a:blip r:embed="rId8" cstate="print"/>
          <a:srcRect/>
          <a:stretch>
            <a:fillRect/>
          </a:stretch>
        </p:blipFill>
        <p:spPr bwMode="auto">
          <a:xfrm>
            <a:off x="1900241" y="1395413"/>
            <a:ext cx="1249362" cy="908050"/>
          </a:xfrm>
          <a:prstGeom prst="rect">
            <a:avLst/>
          </a:prstGeom>
          <a:noFill/>
          <a:ln w="9525">
            <a:noFill/>
            <a:miter lim="800000"/>
            <a:headEnd/>
            <a:tailEnd/>
          </a:ln>
        </p:spPr>
      </p:pic>
      <p:pic>
        <p:nvPicPr>
          <p:cNvPr id="22539" name="Picture 12" descr="Hippocampus_nerve_cells"/>
          <p:cNvPicPr>
            <a:picLocks noChangeAspect="1" noChangeArrowheads="1"/>
          </p:cNvPicPr>
          <p:nvPr/>
        </p:nvPicPr>
        <p:blipFill>
          <a:blip r:embed="rId9" cstate="print">
            <a:lum bright="-4000" contrast="-24000"/>
          </a:blip>
          <a:srcRect/>
          <a:stretch>
            <a:fillRect/>
          </a:stretch>
        </p:blipFill>
        <p:spPr bwMode="auto">
          <a:xfrm>
            <a:off x="1900241" y="2403481"/>
            <a:ext cx="1249362" cy="815975"/>
          </a:xfrm>
          <a:prstGeom prst="rect">
            <a:avLst/>
          </a:prstGeom>
          <a:noFill/>
          <a:ln w="9525">
            <a:noFill/>
            <a:miter lim="800000"/>
            <a:headEnd/>
            <a:tailEnd/>
          </a:ln>
        </p:spPr>
      </p:pic>
      <p:pic>
        <p:nvPicPr>
          <p:cNvPr id="22540" name="Picture 13" descr="getImage"/>
          <p:cNvPicPr>
            <a:picLocks noChangeAspect="1" noChangeArrowheads="1"/>
          </p:cNvPicPr>
          <p:nvPr/>
        </p:nvPicPr>
        <p:blipFill>
          <a:blip r:embed="rId10" cstate="print"/>
          <a:srcRect t="8749" b="13902"/>
          <a:stretch>
            <a:fillRect/>
          </a:stretch>
        </p:blipFill>
        <p:spPr bwMode="auto">
          <a:xfrm>
            <a:off x="1900241" y="3338517"/>
            <a:ext cx="1249362" cy="981075"/>
          </a:xfrm>
          <a:prstGeom prst="rect">
            <a:avLst/>
          </a:prstGeom>
          <a:noFill/>
          <a:ln w="9525">
            <a:noFill/>
            <a:miter lim="800000"/>
            <a:headEnd/>
            <a:tailEnd/>
          </a:ln>
        </p:spPr>
      </p:pic>
      <p:pic>
        <p:nvPicPr>
          <p:cNvPr id="22541" name="Picture 14" descr="homo_floriensis_sapiens_1"/>
          <p:cNvPicPr>
            <a:picLocks noChangeAspect="1" noChangeArrowheads="1"/>
          </p:cNvPicPr>
          <p:nvPr/>
        </p:nvPicPr>
        <p:blipFill>
          <a:blip r:embed="rId11" cstate="print"/>
          <a:srcRect/>
          <a:stretch>
            <a:fillRect/>
          </a:stretch>
        </p:blipFill>
        <p:spPr bwMode="auto">
          <a:xfrm>
            <a:off x="1900241" y="4437063"/>
            <a:ext cx="1249362" cy="881062"/>
          </a:xfrm>
          <a:prstGeom prst="rect">
            <a:avLst/>
          </a:prstGeom>
          <a:noFill/>
          <a:ln w="9525">
            <a:noFill/>
            <a:miter lim="800000"/>
            <a:headEnd/>
            <a:tailEnd/>
          </a:ln>
        </p:spPr>
      </p:pic>
      <p:sp>
        <p:nvSpPr>
          <p:cNvPr id="22542" name="Text Box 15"/>
          <p:cNvSpPr txBox="1">
            <a:spLocks noChangeArrowheads="1"/>
          </p:cNvSpPr>
          <p:nvPr/>
        </p:nvSpPr>
        <p:spPr bwMode="auto">
          <a:xfrm>
            <a:off x="1981203" y="901701"/>
            <a:ext cx="1105431" cy="369332"/>
          </a:xfrm>
          <a:prstGeom prst="rect">
            <a:avLst/>
          </a:prstGeom>
          <a:noFill/>
          <a:ln w="9525">
            <a:noFill/>
            <a:miter lim="800000"/>
            <a:headEnd/>
            <a:tailEnd/>
          </a:ln>
        </p:spPr>
        <p:txBody>
          <a:bodyPr wrap="none">
            <a:spAutoFit/>
          </a:bodyPr>
          <a:lstStyle/>
          <a:p>
            <a:r>
              <a:rPr lang="en-GB">
                <a:solidFill>
                  <a:srgbClr val="990033"/>
                </a:solidFill>
              </a:rPr>
              <a:t>Time-scale</a:t>
            </a:r>
          </a:p>
        </p:txBody>
      </p:sp>
      <p:sp>
        <p:nvSpPr>
          <p:cNvPr id="22543" name="Text Box 16"/>
          <p:cNvSpPr txBox="1">
            <a:spLocks noChangeArrowheads="1"/>
          </p:cNvSpPr>
          <p:nvPr/>
        </p:nvSpPr>
        <p:spPr bwMode="auto">
          <a:xfrm>
            <a:off x="4521201" y="908051"/>
            <a:ext cx="3387466" cy="369332"/>
          </a:xfrm>
          <a:prstGeom prst="rect">
            <a:avLst/>
          </a:prstGeom>
          <a:noFill/>
          <a:ln w="9525">
            <a:noFill/>
            <a:miter lim="800000"/>
            <a:headEnd/>
            <a:tailEnd/>
          </a:ln>
        </p:spPr>
        <p:txBody>
          <a:bodyPr wrap="none">
            <a:spAutoFit/>
          </a:bodyPr>
          <a:lstStyle/>
          <a:p>
            <a:r>
              <a:rPr lang="en-GB">
                <a:solidFill>
                  <a:srgbClr val="990033"/>
                </a:solidFill>
              </a:rPr>
              <a:t>Free-energy minimisation leading to…</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Object 3"/>
          <p:cNvGraphicFramePr>
            <a:graphicFrameLocks noChangeAspect="1"/>
          </p:cNvGraphicFramePr>
          <p:nvPr/>
        </p:nvGraphicFramePr>
        <p:xfrm>
          <a:off x="2216696" y="4208648"/>
          <a:ext cx="4389437" cy="833437"/>
        </p:xfrm>
        <a:graphic>
          <a:graphicData uri="http://schemas.openxmlformats.org/presentationml/2006/ole">
            <p:oleObj spid="_x0000_s216114" name="Equation" r:id="rId3" imgW="3111500" imgH="596900" progId="Equation.DSMT4">
              <p:embed/>
            </p:oleObj>
          </a:graphicData>
        </a:graphic>
      </p:graphicFrame>
      <p:sp>
        <p:nvSpPr>
          <p:cNvPr id="26" name="TextBox 25"/>
          <p:cNvSpPr txBox="1"/>
          <p:nvPr/>
        </p:nvSpPr>
        <p:spPr>
          <a:xfrm>
            <a:off x="2664454" y="3594502"/>
            <a:ext cx="4160754" cy="307777"/>
          </a:xfrm>
          <a:prstGeom prst="rect">
            <a:avLst/>
          </a:prstGeom>
          <a:noFill/>
        </p:spPr>
        <p:txBody>
          <a:bodyPr wrap="none" rtlCol="0">
            <a:spAutoFit/>
          </a:bodyPr>
          <a:lstStyle/>
          <a:p>
            <a:r>
              <a:rPr lang="en-GB" sz="1400" dirty="0" smtClean="0">
                <a:solidFill>
                  <a:srgbClr val="990033"/>
                </a:solidFill>
              </a:rPr>
              <a:t>Searching to test hypotheses – life as an efficient experiment</a:t>
            </a:r>
            <a:endParaRPr lang="en-GB" sz="1400" dirty="0">
              <a:solidFill>
                <a:srgbClr val="990033"/>
              </a:solidFill>
            </a:endParaRPr>
          </a:p>
        </p:txBody>
      </p:sp>
      <p:sp>
        <p:nvSpPr>
          <p:cNvPr id="25" name="TextBox 24"/>
          <p:cNvSpPr txBox="1"/>
          <p:nvPr/>
        </p:nvSpPr>
        <p:spPr>
          <a:xfrm>
            <a:off x="3340886" y="4856708"/>
            <a:ext cx="1268296" cy="261610"/>
          </a:xfrm>
          <a:prstGeom prst="rect">
            <a:avLst/>
          </a:prstGeom>
          <a:noFill/>
        </p:spPr>
        <p:txBody>
          <a:bodyPr wrap="none" rtlCol="0">
            <a:spAutoFit/>
          </a:bodyPr>
          <a:lstStyle/>
          <a:p>
            <a:r>
              <a:rPr lang="en-GB" sz="1100" dirty="0" smtClean="0">
                <a:solidFill>
                  <a:srgbClr val="990033"/>
                </a:solidFill>
              </a:rPr>
              <a:t>Free energy principle</a:t>
            </a:r>
            <a:endParaRPr lang="en-GB" sz="1100" dirty="0">
              <a:solidFill>
                <a:srgbClr val="990033"/>
              </a:solidFill>
            </a:endParaRPr>
          </a:p>
        </p:txBody>
      </p:sp>
      <p:sp>
        <p:nvSpPr>
          <p:cNvPr id="28" name="TextBox 27"/>
          <p:cNvSpPr txBox="1"/>
          <p:nvPr/>
        </p:nvSpPr>
        <p:spPr>
          <a:xfrm>
            <a:off x="5141086" y="4856708"/>
            <a:ext cx="1236236" cy="261610"/>
          </a:xfrm>
          <a:prstGeom prst="rect">
            <a:avLst/>
          </a:prstGeom>
          <a:noFill/>
        </p:spPr>
        <p:txBody>
          <a:bodyPr wrap="none" rtlCol="0">
            <a:spAutoFit/>
          </a:bodyPr>
          <a:lstStyle/>
          <a:p>
            <a:r>
              <a:rPr lang="en-GB" sz="1100" dirty="0" smtClean="0">
                <a:solidFill>
                  <a:srgbClr val="990033"/>
                </a:solidFill>
              </a:rPr>
              <a:t>minimise uncertainty</a:t>
            </a:r>
            <a:endParaRPr lang="en-GB" sz="1100" dirty="0">
              <a:solidFill>
                <a:srgbClr val="990033"/>
              </a:solidFill>
            </a:endParaRPr>
          </a:p>
        </p:txBody>
      </p:sp>
      <p:graphicFrame>
        <p:nvGraphicFramePr>
          <p:cNvPr id="115720" name="Object 8"/>
          <p:cNvGraphicFramePr>
            <a:graphicFrameLocks noChangeAspect="1"/>
          </p:cNvGraphicFramePr>
          <p:nvPr/>
        </p:nvGraphicFramePr>
        <p:xfrm>
          <a:off x="3559696" y="5648796"/>
          <a:ext cx="2633664" cy="444500"/>
        </p:xfrm>
        <a:graphic>
          <a:graphicData uri="http://schemas.openxmlformats.org/presentationml/2006/ole">
            <p:oleObj spid="_x0000_s216115" name="Equation" r:id="rId4" imgW="1866090" imgH="317362" progId="Equation.DSMT4">
              <p:embed/>
            </p:oleObj>
          </a:graphicData>
        </a:graphic>
      </p:graphicFrame>
      <p:sp>
        <p:nvSpPr>
          <p:cNvPr id="29" name="Arc 28"/>
          <p:cNvSpPr/>
          <p:nvPr/>
        </p:nvSpPr>
        <p:spPr>
          <a:xfrm>
            <a:off x="4033118" y="4640684"/>
            <a:ext cx="1728192" cy="936104"/>
          </a:xfrm>
          <a:prstGeom prst="arc">
            <a:avLst>
              <a:gd name="adj1" fmla="val 21572552"/>
              <a:gd name="adj2" fmla="val 10782540"/>
            </a:avLst>
          </a:prstGeom>
          <a:ln>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04808" name="Picture 8" descr="http://www.deviantart.com/download/77426531/Dark_Room_by_ikiz.jp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3728864" y="1988850"/>
            <a:ext cx="2016224" cy="1259781"/>
          </a:xfrm>
          <a:prstGeom prst="rect">
            <a:avLst/>
          </a:prstGeom>
          <a:noFill/>
        </p:spPr>
      </p:pic>
      <p:pic>
        <p:nvPicPr>
          <p:cNvPr id="2" name="Picture 8"/>
          <p:cNvPicPr>
            <a:picLocks noChangeAspect="1" noChangeArrowheads="1"/>
          </p:cNvPicPr>
          <p:nvPr/>
        </p:nvPicPr>
        <p:blipFill>
          <a:blip r:embed="rId6" cstate="print"/>
          <a:srcRect/>
          <a:stretch>
            <a:fillRect/>
          </a:stretch>
        </p:blipFill>
        <p:spPr bwMode="auto">
          <a:xfrm>
            <a:off x="2072680" y="404670"/>
            <a:ext cx="5472608" cy="143619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ChangeArrowheads="1"/>
          </p:cNvSpPr>
          <p:nvPr/>
        </p:nvSpPr>
        <p:spPr bwMode="auto">
          <a:xfrm>
            <a:off x="2216699" y="718964"/>
            <a:ext cx="5327650" cy="923330"/>
          </a:xfrm>
          <a:prstGeom prst="rect">
            <a:avLst/>
          </a:prstGeom>
          <a:noFill/>
          <a:ln w="9525">
            <a:noFill/>
            <a:miter lim="800000"/>
            <a:headEnd/>
            <a:tailEnd/>
          </a:ln>
        </p:spPr>
        <p:txBody>
          <a:bodyPr anchor="ctr">
            <a:spAutoFit/>
          </a:bodyPr>
          <a:lstStyle/>
          <a:p>
            <a:r>
              <a:rPr lang="en-US" dirty="0">
                <a:solidFill>
                  <a:srgbClr val="990033"/>
                </a:solidFill>
              </a:rPr>
              <a:t>“Objects are always imagined as being present in the field of vision as would have to be there in order to produce the same impression on the nervous mechanism”</a:t>
            </a:r>
            <a:r>
              <a:rPr lang="en-US" dirty="0"/>
              <a:t> - </a:t>
            </a:r>
            <a:r>
              <a:rPr lang="de-DE" dirty="0" smtClean="0">
                <a:solidFill>
                  <a:schemeClr val="bg2"/>
                </a:solidFill>
              </a:rPr>
              <a:t>von </a:t>
            </a:r>
            <a:r>
              <a:rPr lang="de-DE" dirty="0">
                <a:solidFill>
                  <a:schemeClr val="bg2"/>
                </a:solidFill>
              </a:rPr>
              <a:t>Helmholtz</a:t>
            </a:r>
            <a:r>
              <a:rPr lang="en-US" dirty="0">
                <a:solidFill>
                  <a:schemeClr val="bg2"/>
                </a:solidFill>
              </a:rPr>
              <a:t> </a:t>
            </a:r>
          </a:p>
        </p:txBody>
      </p:sp>
      <p:pic>
        <p:nvPicPr>
          <p:cNvPr id="78853" name="Picture 9" descr="200px-Geoffnew3"/>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4279900" y="2663915"/>
            <a:ext cx="1182688" cy="1223963"/>
          </a:xfrm>
          <a:prstGeom prst="rect">
            <a:avLst/>
          </a:prstGeom>
          <a:ln>
            <a:noFill/>
          </a:ln>
          <a:effectLst>
            <a:outerShdw blurRad="190500" algn="tl" rotWithShape="0">
              <a:srgbClr val="000000">
                <a:alpha val="70000"/>
              </a:srgbClr>
            </a:outerShdw>
          </a:effectLst>
        </p:spPr>
      </p:pic>
      <p:sp>
        <p:nvSpPr>
          <p:cNvPr id="1030" name="Rectangle 11"/>
          <p:cNvSpPr>
            <a:spLocks noChangeArrowheads="1"/>
          </p:cNvSpPr>
          <p:nvPr/>
        </p:nvSpPr>
        <p:spPr bwMode="auto">
          <a:xfrm>
            <a:off x="1423991" y="5354957"/>
            <a:ext cx="1366837" cy="338554"/>
          </a:xfrm>
          <a:prstGeom prst="rect">
            <a:avLst/>
          </a:prstGeom>
          <a:noFill/>
          <a:ln w="9525">
            <a:noFill/>
            <a:miter lim="800000"/>
            <a:headEnd/>
            <a:tailEnd/>
          </a:ln>
        </p:spPr>
        <p:txBody>
          <a:bodyPr anchor="ctr">
            <a:spAutoFit/>
          </a:bodyPr>
          <a:lstStyle/>
          <a:p>
            <a:pPr algn="ctr"/>
            <a:r>
              <a:rPr lang="en-US" sz="1600">
                <a:solidFill>
                  <a:schemeClr val="bg2"/>
                </a:solidFill>
              </a:rPr>
              <a:t>Thomas Bayes</a:t>
            </a:r>
          </a:p>
        </p:txBody>
      </p:sp>
      <p:sp>
        <p:nvSpPr>
          <p:cNvPr id="1031" name="Rectangle 12"/>
          <p:cNvSpPr>
            <a:spLocks noChangeArrowheads="1"/>
          </p:cNvSpPr>
          <p:nvPr/>
        </p:nvSpPr>
        <p:spPr bwMode="auto">
          <a:xfrm>
            <a:off x="3943350" y="3914505"/>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Geoffrey Hinton</a:t>
            </a:r>
          </a:p>
        </p:txBody>
      </p:sp>
      <p:sp>
        <p:nvSpPr>
          <p:cNvPr id="1032" name="Rectangle 13"/>
          <p:cNvSpPr>
            <a:spLocks noChangeArrowheads="1"/>
          </p:cNvSpPr>
          <p:nvPr/>
        </p:nvSpPr>
        <p:spPr bwMode="auto">
          <a:xfrm>
            <a:off x="6896100" y="5387705"/>
            <a:ext cx="1873250" cy="336550"/>
          </a:xfrm>
          <a:prstGeom prst="rect">
            <a:avLst/>
          </a:prstGeom>
          <a:noFill/>
          <a:ln w="9525">
            <a:noFill/>
            <a:miter lim="800000"/>
            <a:headEnd/>
            <a:tailEnd/>
          </a:ln>
        </p:spPr>
        <p:txBody>
          <a:bodyPr anchor="ctr">
            <a:spAutoFit/>
          </a:bodyPr>
          <a:lstStyle/>
          <a:p>
            <a:pPr algn="ctr"/>
            <a:r>
              <a:rPr lang="en-US" sz="1600">
                <a:solidFill>
                  <a:schemeClr val="bg2"/>
                </a:solidFill>
              </a:rPr>
              <a:t>Richard Feynman</a:t>
            </a:r>
          </a:p>
        </p:txBody>
      </p:sp>
      <p:sp>
        <p:nvSpPr>
          <p:cNvPr id="1033" name="Rectangle 14"/>
          <p:cNvSpPr>
            <a:spLocks noChangeArrowheads="1"/>
          </p:cNvSpPr>
          <p:nvPr/>
        </p:nvSpPr>
        <p:spPr bwMode="auto">
          <a:xfrm>
            <a:off x="3513141" y="4383504"/>
            <a:ext cx="2879725" cy="646331"/>
          </a:xfrm>
          <a:prstGeom prst="rect">
            <a:avLst/>
          </a:prstGeom>
          <a:noFill/>
          <a:ln w="9525">
            <a:noFill/>
            <a:miter lim="800000"/>
            <a:headEnd/>
            <a:tailEnd/>
          </a:ln>
        </p:spPr>
        <p:txBody>
          <a:bodyPr anchor="ctr">
            <a:spAutoFit/>
          </a:bodyPr>
          <a:lstStyle/>
          <a:p>
            <a:pPr algn="ctr"/>
            <a:r>
              <a:rPr lang="en-US" dirty="0" smtClean="0">
                <a:solidFill>
                  <a:srgbClr val="990033"/>
                </a:solidFill>
              </a:rPr>
              <a:t>The Helmholtz </a:t>
            </a:r>
            <a:r>
              <a:rPr lang="en-US" dirty="0">
                <a:solidFill>
                  <a:srgbClr val="990033"/>
                </a:solidFill>
              </a:rPr>
              <a:t>machine </a:t>
            </a:r>
            <a:r>
              <a:rPr lang="en-US" dirty="0" smtClean="0">
                <a:solidFill>
                  <a:srgbClr val="990033"/>
                </a:solidFill>
              </a:rPr>
              <a:t>and the Bayesian brain</a:t>
            </a:r>
            <a:endParaRPr lang="en-US" dirty="0">
              <a:solidFill>
                <a:srgbClr val="990033"/>
              </a:solidFill>
            </a:endParaRPr>
          </a:p>
        </p:txBody>
      </p:sp>
      <p:cxnSp>
        <p:nvCxnSpPr>
          <p:cNvPr id="1034" name="AutoShape 15"/>
          <p:cNvCxnSpPr>
            <a:cxnSpLocks noChangeShapeType="1"/>
            <a:endCxn id="1033" idx="1"/>
          </p:cNvCxnSpPr>
          <p:nvPr/>
        </p:nvCxnSpPr>
        <p:spPr bwMode="auto">
          <a:xfrm>
            <a:off x="2720978" y="4705082"/>
            <a:ext cx="792163" cy="1588"/>
          </a:xfrm>
          <a:prstGeom prst="curvedConnector3">
            <a:avLst>
              <a:gd name="adj1" fmla="val 50000"/>
            </a:avLst>
          </a:prstGeom>
          <a:noFill/>
          <a:ln w="9525">
            <a:solidFill>
              <a:schemeClr val="bg2"/>
            </a:solidFill>
            <a:round/>
            <a:headEnd/>
            <a:tailEnd type="triangle" w="med" len="med"/>
          </a:ln>
        </p:spPr>
      </p:cxnSp>
      <p:cxnSp>
        <p:nvCxnSpPr>
          <p:cNvPr id="1035" name="AutoShape 16"/>
          <p:cNvCxnSpPr>
            <a:cxnSpLocks noChangeShapeType="1"/>
            <a:endCxn id="1033" idx="3"/>
          </p:cNvCxnSpPr>
          <p:nvPr/>
        </p:nvCxnSpPr>
        <p:spPr bwMode="auto">
          <a:xfrm rot="10800000" flipV="1">
            <a:off x="6392866" y="4705078"/>
            <a:ext cx="792162" cy="1592"/>
          </a:xfrm>
          <a:prstGeom prst="curvedConnector3">
            <a:avLst>
              <a:gd name="adj1" fmla="val 50000"/>
            </a:avLst>
          </a:prstGeom>
          <a:noFill/>
          <a:ln w="9525">
            <a:solidFill>
              <a:schemeClr val="bg2"/>
            </a:solidFill>
            <a:round/>
            <a:headEnd/>
            <a:tailEnd type="triangle" w="med" len="med"/>
          </a:ln>
        </p:spPr>
      </p:cxnSp>
      <p:sp>
        <p:nvSpPr>
          <p:cNvPr id="1039" name="Rectangle 12"/>
          <p:cNvSpPr>
            <a:spLocks noChangeArrowheads="1"/>
          </p:cNvSpPr>
          <p:nvPr/>
        </p:nvSpPr>
        <p:spPr bwMode="auto">
          <a:xfrm>
            <a:off x="7545288" y="2156346"/>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Richard Gregory</a:t>
            </a:r>
          </a:p>
        </p:txBody>
      </p:sp>
      <p:pic>
        <p:nvPicPr>
          <p:cNvPr id="78867" name="Picture 19" descr="http://t2.gstatic.com/images?q=tbn:ANd9GcQBLKZPe_IOioZ7pn1AL21SMeYoL-ghXzii3vBe2HiJvBxtcQ8h"/>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496617" y="4052047"/>
            <a:ext cx="1224136" cy="1315946"/>
          </a:xfrm>
          <a:prstGeom prst="rect">
            <a:avLst/>
          </a:prstGeom>
          <a:ln>
            <a:noFill/>
          </a:ln>
          <a:effectLst>
            <a:outerShdw blurRad="190500" algn="tl" rotWithShape="0">
              <a:srgbClr val="000000">
                <a:alpha val="70000"/>
              </a:srgbClr>
            </a:outerShdw>
          </a:effectLst>
        </p:spPr>
      </p:pic>
      <p:pic>
        <p:nvPicPr>
          <p:cNvPr id="78869" name="Picture 21" descr="http://t2.gstatic.com/images?q=tbn:ANd9GcQTjCUVyV2Sas5Q82sx0spp-L1n1rBOLQ7h-mEsY9hqX92sGKHyVQ"/>
          <p:cNvPicPr>
            <a:picLocks noChangeAspect="1" noChangeArrowheads="1"/>
          </p:cNvPicPr>
          <p:nvPr/>
        </p:nvPicPr>
        <p:blipFill>
          <a:blip r:embed="rId4" cstate="print">
            <a:duotone>
              <a:prstClr val="black"/>
              <a:srgbClr val="D9C3A5">
                <a:tint val="50000"/>
                <a:satMod val="180000"/>
              </a:srgbClr>
            </a:duotone>
          </a:blip>
          <a:srcRect r="35069"/>
          <a:stretch>
            <a:fillRect/>
          </a:stretch>
        </p:blipFill>
        <p:spPr bwMode="auto">
          <a:xfrm>
            <a:off x="7185249" y="4052047"/>
            <a:ext cx="1224134" cy="1296144"/>
          </a:xfrm>
          <a:prstGeom prst="rect">
            <a:avLst/>
          </a:prstGeom>
          <a:ln>
            <a:noFill/>
          </a:ln>
          <a:effectLst>
            <a:outerShdw blurRad="190500" algn="tl" rotWithShape="0">
              <a:srgbClr val="000000">
                <a:alpha val="70000"/>
              </a:srgbClr>
            </a:outerShdw>
          </a:effectLst>
        </p:spPr>
      </p:pic>
      <p:pic>
        <p:nvPicPr>
          <p:cNvPr id="139268" name="Picture 4" descr="http://www.nndb.com/people/445/000072229/helm9-sized.jp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632523" y="188646"/>
            <a:ext cx="1512168" cy="2016225"/>
          </a:xfrm>
          <a:prstGeom prst="ellipse">
            <a:avLst/>
          </a:prstGeom>
          <a:ln>
            <a:noFill/>
          </a:ln>
          <a:effectLst>
            <a:softEdge rad="112500"/>
          </a:effectLst>
        </p:spPr>
      </p:pic>
      <p:pic>
        <p:nvPicPr>
          <p:cNvPr id="139270" name="Picture 6" descr="http://www.ucl.ac.uk/histmed/images/richard_gregory"/>
          <p:cNvPicPr>
            <a:picLocks noChangeAspect="1" noChangeArrowheads="1"/>
          </p:cNvPicPr>
          <p:nvPr/>
        </p:nvPicPr>
        <p:blipFill>
          <a:blip r:embed="rId6" cstate="print">
            <a:duotone>
              <a:prstClr val="black"/>
              <a:srgbClr val="D9C3A5">
                <a:tint val="50000"/>
                <a:satMod val="180000"/>
              </a:srgbClr>
            </a:duotone>
          </a:blip>
          <a:srcRect r="729" b="13876"/>
          <a:stretch>
            <a:fillRect/>
          </a:stretch>
        </p:blipFill>
        <p:spPr bwMode="auto">
          <a:xfrm>
            <a:off x="7725309" y="260648"/>
            <a:ext cx="1404156" cy="1944216"/>
          </a:xfrm>
          <a:prstGeom prst="ellipse">
            <a:avLst/>
          </a:prstGeom>
          <a:ln>
            <a:noFill/>
          </a:ln>
          <a:effectLst>
            <a:softEdge rad="112500"/>
          </a:effectLst>
        </p:spPr>
      </p:pic>
      <p:sp>
        <p:nvSpPr>
          <p:cNvPr id="20" name="Rectangle 19"/>
          <p:cNvSpPr/>
          <p:nvPr/>
        </p:nvSpPr>
        <p:spPr>
          <a:xfrm>
            <a:off x="403000" y="2154342"/>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Tree>
    <p:extLst>
      <p:ext uri="{BB962C8B-B14F-4D97-AF65-F5344CB8AC3E}">
        <p14:creationId xmlns:p14="http://schemas.microsoft.com/office/powerpoint/2010/main" xmlns="" val="11076633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ChangeArrowheads="1"/>
          </p:cNvSpPr>
          <p:nvPr/>
        </p:nvSpPr>
        <p:spPr bwMode="auto">
          <a:xfrm>
            <a:off x="2216699" y="718964"/>
            <a:ext cx="5327650" cy="923330"/>
          </a:xfrm>
          <a:prstGeom prst="rect">
            <a:avLst/>
          </a:prstGeom>
          <a:noFill/>
          <a:ln w="9525">
            <a:noFill/>
            <a:miter lim="800000"/>
            <a:headEnd/>
            <a:tailEnd/>
          </a:ln>
        </p:spPr>
        <p:txBody>
          <a:bodyPr anchor="ctr">
            <a:spAutoFit/>
          </a:bodyPr>
          <a:lstStyle/>
          <a:p>
            <a:r>
              <a:rPr lang="en-US" dirty="0">
                <a:solidFill>
                  <a:srgbClr val="990033"/>
                </a:solidFill>
              </a:rPr>
              <a:t>“Objects are always imagined as being present in the field of vision as would have to be there in order to produce the same impression on the nervous mechanism”</a:t>
            </a:r>
            <a:r>
              <a:rPr lang="en-US" dirty="0"/>
              <a:t> - </a:t>
            </a:r>
            <a:r>
              <a:rPr lang="de-DE" dirty="0" smtClean="0">
                <a:solidFill>
                  <a:schemeClr val="bg2"/>
                </a:solidFill>
              </a:rPr>
              <a:t>von </a:t>
            </a:r>
            <a:r>
              <a:rPr lang="de-DE" dirty="0">
                <a:solidFill>
                  <a:schemeClr val="bg2"/>
                </a:solidFill>
              </a:rPr>
              <a:t>Helmholtz</a:t>
            </a:r>
            <a:r>
              <a:rPr lang="en-US" dirty="0">
                <a:solidFill>
                  <a:schemeClr val="bg2"/>
                </a:solidFill>
              </a:rPr>
              <a:t> </a:t>
            </a:r>
          </a:p>
        </p:txBody>
      </p:sp>
      <p:sp>
        <p:nvSpPr>
          <p:cNvPr id="1039" name="Rectangle 12"/>
          <p:cNvSpPr>
            <a:spLocks noChangeArrowheads="1"/>
          </p:cNvSpPr>
          <p:nvPr/>
        </p:nvSpPr>
        <p:spPr bwMode="auto">
          <a:xfrm>
            <a:off x="7545288" y="2156346"/>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Richard Gregory</a:t>
            </a:r>
          </a:p>
        </p:txBody>
      </p:sp>
      <p:pic>
        <p:nvPicPr>
          <p:cNvPr id="139268" name="Picture 4" descr="http://www.nndb.com/people/445/000072229/helm9-sized.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632523" y="188646"/>
            <a:ext cx="1512168" cy="2016225"/>
          </a:xfrm>
          <a:prstGeom prst="ellipse">
            <a:avLst/>
          </a:prstGeom>
          <a:ln>
            <a:noFill/>
          </a:ln>
          <a:effectLst>
            <a:softEdge rad="112500"/>
          </a:effectLst>
        </p:spPr>
      </p:pic>
      <p:pic>
        <p:nvPicPr>
          <p:cNvPr id="139270" name="Picture 6" descr="http://www.ucl.ac.uk/histmed/images/richard_gregory"/>
          <p:cNvPicPr>
            <a:picLocks noChangeAspect="1" noChangeArrowheads="1"/>
          </p:cNvPicPr>
          <p:nvPr/>
        </p:nvPicPr>
        <p:blipFill>
          <a:blip r:embed="rId3" cstate="print">
            <a:duotone>
              <a:prstClr val="black"/>
              <a:srgbClr val="D9C3A5">
                <a:tint val="50000"/>
                <a:satMod val="180000"/>
              </a:srgbClr>
            </a:duotone>
          </a:blip>
          <a:srcRect r="729" b="13876"/>
          <a:stretch>
            <a:fillRect/>
          </a:stretch>
        </p:blipFill>
        <p:spPr bwMode="auto">
          <a:xfrm>
            <a:off x="7725309" y="260648"/>
            <a:ext cx="1404156" cy="1944216"/>
          </a:xfrm>
          <a:prstGeom prst="ellipse">
            <a:avLst/>
          </a:prstGeom>
          <a:ln>
            <a:noFill/>
          </a:ln>
          <a:effectLst>
            <a:softEdge rad="112500"/>
          </a:effectLst>
        </p:spPr>
      </p:pic>
      <p:sp>
        <p:nvSpPr>
          <p:cNvPr id="20" name="Rectangle 19"/>
          <p:cNvSpPr/>
          <p:nvPr/>
        </p:nvSpPr>
        <p:spPr>
          <a:xfrm>
            <a:off x="403000" y="2154342"/>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
        <p:nvSpPr>
          <p:cNvPr id="19" name="Rectangle 6"/>
          <p:cNvSpPr>
            <a:spLocks noChangeArrowheads="1"/>
          </p:cNvSpPr>
          <p:nvPr/>
        </p:nvSpPr>
        <p:spPr bwMode="auto">
          <a:xfrm>
            <a:off x="2387715" y="2114563"/>
            <a:ext cx="4410491" cy="369332"/>
          </a:xfrm>
          <a:prstGeom prst="rect">
            <a:avLst/>
          </a:prstGeom>
          <a:noFill/>
          <a:ln w="9525">
            <a:noFill/>
            <a:miter lim="800000"/>
            <a:headEnd/>
            <a:tailEnd/>
          </a:ln>
        </p:spPr>
        <p:txBody>
          <a:bodyPr wrap="square" anchor="ctr">
            <a:spAutoFit/>
          </a:bodyPr>
          <a:lstStyle/>
          <a:p>
            <a:r>
              <a:rPr lang="en-GB" dirty="0" smtClean="0">
                <a:solidFill>
                  <a:srgbClr val="990033"/>
                </a:solidFill>
              </a:rPr>
              <a:t>sensory impressions…</a:t>
            </a:r>
            <a:endParaRPr lang="en-US" dirty="0">
              <a:solidFill>
                <a:schemeClr val="bg2"/>
              </a:solidFill>
            </a:endParaRPr>
          </a:p>
        </p:txBody>
      </p:sp>
      <p:sp>
        <p:nvSpPr>
          <p:cNvPr id="14" name="Rectangle 13"/>
          <p:cNvSpPr/>
          <p:nvPr/>
        </p:nvSpPr>
        <p:spPr>
          <a:xfrm>
            <a:off x="5403050" y="6219310"/>
            <a:ext cx="2009909" cy="276999"/>
          </a:xfrm>
          <a:prstGeom prst="rect">
            <a:avLst/>
          </a:prstGeom>
        </p:spPr>
        <p:txBody>
          <a:bodyPr wrap="none">
            <a:spAutoFit/>
          </a:bodyPr>
          <a:lstStyle/>
          <a:p>
            <a:r>
              <a:rPr lang="en-GB" sz="1200" dirty="0" smtClean="0">
                <a:solidFill>
                  <a:schemeClr val="bg2">
                    <a:lumMod val="75000"/>
                  </a:schemeClr>
                </a:solidFill>
              </a:rPr>
              <a:t>Plato: The Republic (514a-520a)</a:t>
            </a:r>
            <a:endParaRPr lang="en-GB" sz="1200" dirty="0">
              <a:solidFill>
                <a:schemeClr val="bg2">
                  <a:lumMod val="75000"/>
                </a:schemeClr>
              </a:solidFill>
            </a:endParaRPr>
          </a:p>
        </p:txBody>
      </p:sp>
      <p:pic>
        <p:nvPicPr>
          <p:cNvPr id="15" name="Picture 4" descr="http://upload.wikimedia.org/wikipedia/commons/b/b1/Platon_Cave_Sanraedam_1604.jp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2477725" y="2618910"/>
            <a:ext cx="4880171" cy="3491921"/>
          </a:xfrm>
          <a:prstGeom prst="rect">
            <a:avLst/>
          </a:prstGeom>
          <a:noFill/>
        </p:spPr>
      </p:pic>
    </p:spTree>
    <p:extLst>
      <p:ext uri="{BB962C8B-B14F-4D97-AF65-F5344CB8AC3E}">
        <p14:creationId xmlns:p14="http://schemas.microsoft.com/office/powerpoint/2010/main" xmlns="" val="415633721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941662" y="553615"/>
            <a:ext cx="3831498" cy="400110"/>
          </a:xfrm>
          <a:prstGeom prst="rect">
            <a:avLst/>
          </a:prstGeom>
          <a:noFill/>
        </p:spPr>
        <p:txBody>
          <a:bodyPr wrap="none" rtlCol="0">
            <a:spAutoFit/>
          </a:bodyPr>
          <a:lstStyle/>
          <a:p>
            <a:r>
              <a:rPr lang="en-GB" sz="2000" dirty="0" smtClean="0">
                <a:solidFill>
                  <a:srgbClr val="990033"/>
                </a:solidFill>
              </a:rPr>
              <a:t>Bayesian filtering and predictive coding</a:t>
            </a:r>
            <a:endParaRPr lang="en-GB" sz="2000" dirty="0">
              <a:solidFill>
                <a:srgbClr val="990033"/>
              </a:solidFill>
            </a:endParaRPr>
          </a:p>
        </p:txBody>
      </p:sp>
      <p:graphicFrame>
        <p:nvGraphicFramePr>
          <p:cNvPr id="20" name="Object 78"/>
          <p:cNvGraphicFramePr>
            <a:graphicFrameLocks noChangeAspect="1"/>
          </p:cNvGraphicFramePr>
          <p:nvPr>
            <p:extLst>
              <p:ext uri="{D42A27DB-BD31-4B8C-83A1-F6EECF244321}">
                <p14:modId xmlns:p14="http://schemas.microsoft.com/office/powerpoint/2010/main" xmlns="" val="1352848431"/>
              </p:ext>
            </p:extLst>
          </p:nvPr>
        </p:nvGraphicFramePr>
        <p:xfrm>
          <a:off x="3200400" y="1107855"/>
          <a:ext cx="2935288" cy="1016000"/>
        </p:xfrm>
        <a:graphic>
          <a:graphicData uri="http://schemas.openxmlformats.org/presentationml/2006/ole">
            <p:oleObj spid="_x0000_s355345" name="Equation" r:id="rId3" imgW="1371600" imgH="482400" progId="Equation.DSMT4">
              <p:embed/>
            </p:oleObj>
          </a:graphicData>
        </a:graphic>
      </p:graphicFrame>
      <p:sp>
        <p:nvSpPr>
          <p:cNvPr id="24" name="TextBox 23"/>
          <p:cNvSpPr txBox="1"/>
          <p:nvPr/>
        </p:nvSpPr>
        <p:spPr>
          <a:xfrm>
            <a:off x="1594338" y="2294583"/>
            <a:ext cx="6955750" cy="369332"/>
          </a:xfrm>
          <a:prstGeom prst="rect">
            <a:avLst/>
          </a:prstGeom>
          <a:noFill/>
        </p:spPr>
        <p:txBody>
          <a:bodyPr wrap="none" rtlCol="0">
            <a:spAutoFit/>
          </a:bodyPr>
          <a:lstStyle/>
          <a:p>
            <a:r>
              <a:rPr lang="en-GB" dirty="0" smtClean="0">
                <a:solidFill>
                  <a:srgbClr val="990033"/>
                </a:solidFill>
              </a:rPr>
              <a:t>changes in expectations are predicted changes and (prediction error) corrections</a:t>
            </a:r>
            <a:endParaRPr lang="en-GB" dirty="0">
              <a:solidFill>
                <a:srgbClr val="990033"/>
              </a:solidFill>
            </a:endParaRPr>
          </a:p>
        </p:txBody>
      </p:sp>
      <p:pic>
        <p:nvPicPr>
          <p:cNvPr id="353286" name="Picture 6" descr="Caught in The (Right) Moment Collection"/>
          <p:cNvPicPr>
            <a:picLocks noChangeAspect="1" noChangeArrowheads="1"/>
          </p:cNvPicPr>
          <p:nvPr/>
        </p:nvPicPr>
        <p:blipFill>
          <a:blip r:embed="rId4" cstate="print"/>
          <a:srcRect l="48161" b="44643"/>
          <a:stretch>
            <a:fillRect/>
          </a:stretch>
        </p:blipFill>
        <p:spPr bwMode="auto">
          <a:xfrm>
            <a:off x="3640931" y="3170870"/>
            <a:ext cx="1404833" cy="1395155"/>
          </a:xfrm>
          <a:prstGeom prst="ellipse">
            <a:avLst/>
          </a:prstGeom>
          <a:ln>
            <a:noFill/>
          </a:ln>
          <a:effectLst>
            <a:softEdge rad="112500"/>
          </a:effectLst>
        </p:spPr>
      </p:pic>
      <p:grpSp>
        <p:nvGrpSpPr>
          <p:cNvPr id="3" name="Group 2"/>
          <p:cNvGrpSpPr/>
          <p:nvPr/>
        </p:nvGrpSpPr>
        <p:grpSpPr>
          <a:xfrm>
            <a:off x="3865956" y="3158970"/>
            <a:ext cx="4417414" cy="2262150"/>
            <a:chOff x="3865956" y="3158970"/>
            <a:chExt cx="4417414" cy="2262150"/>
          </a:xfrm>
        </p:grpSpPr>
        <p:pic>
          <p:nvPicPr>
            <p:cNvPr id="353288" name="Picture 8" descr="http://www.toptenz.net/wp-content/uploads/2010/02/wolf.jpg"/>
            <p:cNvPicPr>
              <a:picLocks noChangeAspect="1" noChangeArrowheads="1"/>
            </p:cNvPicPr>
            <p:nvPr/>
          </p:nvPicPr>
          <p:blipFill>
            <a:blip r:embed="rId5" cstate="print"/>
            <a:srcRect/>
            <a:stretch>
              <a:fillRect/>
            </a:stretch>
          </p:blipFill>
          <p:spPr bwMode="auto">
            <a:xfrm>
              <a:off x="6926296" y="3158970"/>
              <a:ext cx="997034" cy="864096"/>
            </a:xfrm>
            <a:prstGeom prst="rect">
              <a:avLst/>
            </a:prstGeom>
            <a:noFill/>
          </p:spPr>
        </p:pic>
        <p:grpSp>
          <p:nvGrpSpPr>
            <p:cNvPr id="35" name="Group 34"/>
            <p:cNvGrpSpPr/>
            <p:nvPr/>
          </p:nvGrpSpPr>
          <p:grpSpPr>
            <a:xfrm>
              <a:off x="3865956" y="4557276"/>
              <a:ext cx="1695450" cy="863844"/>
              <a:chOff x="3783013" y="2484438"/>
              <a:chExt cx="1695450" cy="863844"/>
            </a:xfrm>
          </p:grpSpPr>
          <p:graphicFrame>
            <p:nvGraphicFramePr>
              <p:cNvPr id="353291" name="Object 11"/>
              <p:cNvGraphicFramePr>
                <a:graphicFrameLocks noChangeAspect="1"/>
              </p:cNvGraphicFramePr>
              <p:nvPr/>
            </p:nvGraphicFramePr>
            <p:xfrm>
              <a:off x="3783013" y="2484438"/>
              <a:ext cx="1695450" cy="820737"/>
            </p:xfrm>
            <a:graphic>
              <a:graphicData uri="http://schemas.openxmlformats.org/presentationml/2006/ole">
                <p:oleObj spid="_x0000_s355346" name="Equation" r:id="rId6" imgW="787400" imgH="381000" progId="Equation.DSMT4">
                  <p:embed/>
                </p:oleObj>
              </a:graphicData>
            </a:graphic>
          </p:graphicFrame>
          <p:sp>
            <p:nvSpPr>
              <p:cNvPr id="25" name="TextBox 24"/>
              <p:cNvSpPr txBox="1"/>
              <p:nvPr/>
            </p:nvSpPr>
            <p:spPr>
              <a:xfrm>
                <a:off x="3898991" y="2978950"/>
                <a:ext cx="1459054" cy="369332"/>
              </a:xfrm>
              <a:prstGeom prst="rect">
                <a:avLst/>
              </a:prstGeom>
              <a:noFill/>
            </p:spPr>
            <p:txBody>
              <a:bodyPr wrap="none" rtlCol="0">
                <a:spAutoFit/>
              </a:bodyPr>
              <a:lstStyle/>
              <a:p>
                <a:pPr algn="ctr"/>
                <a:r>
                  <a:rPr lang="en-GB" dirty="0" smtClean="0">
                    <a:solidFill>
                      <a:srgbClr val="990033"/>
                    </a:solidFill>
                  </a:rPr>
                  <a:t>prediction error</a:t>
                </a:r>
                <a:endParaRPr lang="en-GB" dirty="0">
                  <a:solidFill>
                    <a:srgbClr val="990033"/>
                  </a:solidFill>
                </a:endParaRPr>
              </a:p>
            </p:txBody>
          </p:sp>
        </p:grpSp>
        <p:graphicFrame>
          <p:nvGraphicFramePr>
            <p:cNvPr id="353294" name="Object 14"/>
            <p:cNvGraphicFramePr>
              <a:graphicFrameLocks noChangeAspect="1"/>
            </p:cNvGraphicFramePr>
            <p:nvPr>
              <p:extLst>
                <p:ext uri="{D42A27DB-BD31-4B8C-83A1-F6EECF244321}">
                  <p14:modId xmlns:p14="http://schemas.microsoft.com/office/powerpoint/2010/main" xmlns="" val="2669920172"/>
                </p:ext>
              </p:extLst>
            </p:nvPr>
          </p:nvGraphicFramePr>
          <p:xfrm>
            <a:off x="7954757" y="3305885"/>
            <a:ext cx="328613" cy="438150"/>
          </p:xfrm>
          <a:graphic>
            <a:graphicData uri="http://schemas.openxmlformats.org/presentationml/2006/ole">
              <p:oleObj spid="_x0000_s355347" name="Equation" r:id="rId7" imgW="152268" imgH="203024" progId="Equation.DSMT4">
                <p:embed/>
              </p:oleObj>
            </a:graphicData>
          </a:graphic>
        </p:graphicFrame>
        <p:cxnSp>
          <p:nvCxnSpPr>
            <p:cNvPr id="38" name="AutoShape 16"/>
            <p:cNvCxnSpPr>
              <a:cxnSpLocks noChangeShapeType="1"/>
            </p:cNvCxnSpPr>
            <p:nvPr/>
          </p:nvCxnSpPr>
          <p:spPr bwMode="auto">
            <a:xfrm rot="10800000">
              <a:off x="6078125" y="3654025"/>
              <a:ext cx="720078" cy="1"/>
            </a:xfrm>
            <a:prstGeom prst="curvedConnector3">
              <a:avLst>
                <a:gd name="adj1" fmla="val 50000"/>
              </a:avLst>
            </a:prstGeom>
            <a:noFill/>
            <a:ln w="12700">
              <a:solidFill>
                <a:schemeClr val="bg2"/>
              </a:solidFill>
              <a:round/>
              <a:headEnd/>
              <a:tailEnd type="triangle" w="med" len="med"/>
            </a:ln>
          </p:spPr>
        </p:cxnSp>
        <p:cxnSp>
          <p:nvCxnSpPr>
            <p:cNvPr id="41" name="AutoShape 22"/>
            <p:cNvCxnSpPr>
              <a:cxnSpLocks noChangeShapeType="1"/>
              <a:stCxn id="25" idx="3"/>
              <a:endCxn id="353288" idx="2"/>
            </p:cNvCxnSpPr>
            <p:nvPr/>
          </p:nvCxnSpPr>
          <p:spPr bwMode="auto">
            <a:xfrm flipV="1">
              <a:off x="5440988" y="4023066"/>
              <a:ext cx="1983825" cy="1213388"/>
            </a:xfrm>
            <a:prstGeom prst="curvedConnector2">
              <a:avLst/>
            </a:prstGeom>
            <a:noFill/>
            <a:ln w="9525">
              <a:solidFill>
                <a:srgbClr val="990033"/>
              </a:solidFill>
              <a:round/>
              <a:headEnd/>
              <a:tailEnd type="triangle" w="med" len="med"/>
            </a:ln>
          </p:spPr>
        </p:cxnSp>
        <p:pic>
          <p:nvPicPr>
            <p:cNvPr id="18" name="Picture 6" descr="Caught in The (Right) Moment Collection"/>
            <p:cNvPicPr>
              <a:picLocks noChangeAspect="1" noChangeArrowheads="1"/>
            </p:cNvPicPr>
            <p:nvPr/>
          </p:nvPicPr>
          <p:blipFill>
            <a:blip r:embed="rId8" cstate="print">
              <a:extLst>
                <a:ext uri="{BEBA8EAE-BF5A-486C-A8C5-ECC9F3942E4B}">
                  <a14:imgProps xmlns:a14="http://schemas.microsoft.com/office/drawing/2010/main" xmlns="">
                    <a14:imgLayer r:embed="rId12">
                      <a14:imgEffect>
                        <a14:artisticGlowDiffused/>
                      </a14:imgEffect>
                    </a14:imgLayer>
                  </a14:imgProps>
                </a:ext>
              </a:extLst>
            </a:blip>
            <a:srcRect l="48161" b="44643"/>
            <a:stretch>
              <a:fillRect/>
            </a:stretch>
          </p:blipFill>
          <p:spPr bwMode="auto">
            <a:xfrm>
              <a:off x="4583282" y="3158970"/>
              <a:ext cx="1404833" cy="1395155"/>
            </a:xfrm>
            <a:prstGeom prst="ellipse">
              <a:avLst/>
            </a:prstGeom>
            <a:ln>
              <a:noFill/>
            </a:ln>
            <a:effectLst>
              <a:softEdge rad="112500"/>
            </a:effectLst>
          </p:spPr>
        </p:pic>
      </p:grpSp>
      <p:pic>
        <p:nvPicPr>
          <p:cNvPr id="19" name="Picture 6" descr="Caught in The (Right) Moment Collection"/>
          <p:cNvPicPr>
            <a:picLocks noChangeAspect="1" noChangeArrowheads="1"/>
          </p:cNvPicPr>
          <p:nvPr/>
        </p:nvPicPr>
        <p:blipFill>
          <a:blip r:embed="rId4" cstate="print"/>
          <a:srcRect/>
          <a:stretch>
            <a:fillRect/>
          </a:stretch>
        </p:blipFill>
        <p:spPr bwMode="auto">
          <a:xfrm>
            <a:off x="2335786" y="3157257"/>
            <a:ext cx="2709978" cy="2520280"/>
          </a:xfrm>
          <a:prstGeom prst="rect">
            <a:avLst/>
          </a:prstGeom>
          <a:noFill/>
        </p:spPr>
      </p:pic>
    </p:spTree>
    <p:extLst>
      <p:ext uri="{BB962C8B-B14F-4D97-AF65-F5344CB8AC3E}">
        <p14:creationId xmlns:p14="http://schemas.microsoft.com/office/powerpoint/2010/main" xmlns="" val="945407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33" name="Picture 9" descr="https://encrypted-tbn3.gstatic.com/images?q=tbn:ANd9GcRH8DyLC9fgEnmghP_HCpTopftoQvvDDl0k3yGzyo17AnXr9NtZ"/>
          <p:cNvPicPr>
            <a:picLocks noChangeAspect="1" noChangeArrowheads="1"/>
          </p:cNvPicPr>
          <p:nvPr/>
        </p:nvPicPr>
        <p:blipFill>
          <a:blip r:embed="rId2" cstate="print">
            <a:duotone>
              <a:prstClr val="black"/>
              <a:srgbClr val="D9C3A5">
                <a:tint val="50000"/>
                <a:satMod val="180000"/>
              </a:srgbClr>
            </a:duotone>
            <a:lum bright="30000"/>
          </a:blip>
          <a:srcRect l="10910" r="10909"/>
          <a:stretch>
            <a:fillRect/>
          </a:stretch>
        </p:blipFill>
        <p:spPr bwMode="auto">
          <a:xfrm>
            <a:off x="6438165" y="2604999"/>
            <a:ext cx="1935215" cy="1165726"/>
          </a:xfrm>
          <a:prstGeom prst="rect">
            <a:avLst/>
          </a:prstGeom>
          <a:ln>
            <a:noFill/>
          </a:ln>
          <a:effectLst>
            <a:outerShdw blurRad="190500" algn="tl" rotWithShape="0">
              <a:srgbClr val="000000">
                <a:alpha val="70000"/>
              </a:srgbClr>
            </a:outerShdw>
          </a:effectLst>
        </p:spPr>
      </p:pic>
      <p:sp>
        <p:nvSpPr>
          <p:cNvPr id="10243" name="Text Box 3"/>
          <p:cNvSpPr txBox="1">
            <a:spLocks noChangeArrowheads="1"/>
          </p:cNvSpPr>
          <p:nvPr/>
        </p:nvSpPr>
        <p:spPr bwMode="auto">
          <a:xfrm>
            <a:off x="3583289" y="728700"/>
            <a:ext cx="2650084" cy="400110"/>
          </a:xfrm>
          <a:prstGeom prst="rect">
            <a:avLst/>
          </a:prstGeom>
          <a:noFill/>
          <a:ln w="12700">
            <a:noFill/>
            <a:miter lim="800000"/>
            <a:headEnd/>
            <a:tailEnd/>
          </a:ln>
        </p:spPr>
        <p:txBody>
          <a:bodyPr wrap="none">
            <a:spAutoFit/>
          </a:bodyPr>
          <a:lstStyle/>
          <a:p>
            <a:r>
              <a:rPr lang="en-GB" sz="2000" dirty="0" smtClean="0">
                <a:solidFill>
                  <a:srgbClr val="990033"/>
                </a:solidFill>
              </a:rPr>
              <a:t>Minimizing prediction error</a:t>
            </a:r>
            <a:endParaRPr lang="en-US" sz="2000" dirty="0">
              <a:solidFill>
                <a:srgbClr val="990033"/>
              </a:solidFill>
            </a:endParaRPr>
          </a:p>
        </p:txBody>
      </p:sp>
      <p:pic>
        <p:nvPicPr>
          <p:cNvPr id="10244" name="Picture 5" descr="Leonardo-6"/>
          <p:cNvPicPr>
            <a:picLocks noChangeAspect="1" noChangeArrowheads="1"/>
          </p:cNvPicPr>
          <p:nvPr/>
        </p:nvPicPr>
        <p:blipFill>
          <a:blip r:embed="rId3" cstate="print">
            <a:duotone>
              <a:prstClr val="black"/>
              <a:srgbClr val="D9C3A5">
                <a:tint val="50000"/>
                <a:satMod val="180000"/>
              </a:srgbClr>
            </a:duotone>
            <a:lum bright="10000"/>
          </a:blip>
          <a:srcRect r="3073" b="3670"/>
          <a:stretch>
            <a:fillRect/>
          </a:stretch>
        </p:blipFill>
        <p:spPr bwMode="auto">
          <a:xfrm>
            <a:off x="1485916" y="2537727"/>
            <a:ext cx="1351849" cy="1219723"/>
          </a:xfrm>
          <a:prstGeom prst="rect">
            <a:avLst/>
          </a:prstGeom>
          <a:ln>
            <a:noFill/>
          </a:ln>
          <a:effectLst>
            <a:outerShdw blurRad="190500" algn="tl" rotWithShape="0">
              <a:srgbClr val="000000">
                <a:alpha val="70000"/>
              </a:srgbClr>
            </a:outerShdw>
          </a:effectLst>
        </p:spPr>
      </p:pic>
      <p:pic>
        <p:nvPicPr>
          <p:cNvPr id="10245" name="Picture 6" descr="davincieye"/>
          <p:cNvPicPr>
            <a:picLocks noChangeAspect="1" noChangeArrowheads="1"/>
          </p:cNvPicPr>
          <p:nvPr/>
        </p:nvPicPr>
        <p:blipFill>
          <a:blip r:embed="rId4" cstate="print">
            <a:duotone>
              <a:prstClr val="black"/>
              <a:srgbClr val="D9C3A5">
                <a:tint val="50000"/>
                <a:satMod val="180000"/>
              </a:srgbClr>
            </a:duotone>
            <a:lum bright="30000"/>
          </a:blip>
          <a:srcRect l="12386" t="6497" r="4918" b="3813"/>
          <a:stretch>
            <a:fillRect/>
          </a:stretch>
        </p:blipFill>
        <p:spPr bwMode="auto">
          <a:xfrm>
            <a:off x="990861" y="2177687"/>
            <a:ext cx="990110" cy="691440"/>
          </a:xfrm>
          <a:prstGeom prst="rect">
            <a:avLst/>
          </a:prstGeom>
          <a:ln>
            <a:noFill/>
          </a:ln>
          <a:effectLst>
            <a:outerShdw blurRad="190500" algn="tl" rotWithShape="0">
              <a:srgbClr val="000000">
                <a:alpha val="70000"/>
              </a:srgbClr>
            </a:outerShdw>
          </a:effectLst>
        </p:spPr>
      </p:pic>
      <p:sp>
        <p:nvSpPr>
          <p:cNvPr id="10246" name="Text Box 8"/>
          <p:cNvSpPr txBox="1">
            <a:spLocks noChangeArrowheads="1"/>
          </p:cNvSpPr>
          <p:nvPr/>
        </p:nvSpPr>
        <p:spPr bwMode="auto">
          <a:xfrm>
            <a:off x="2567735" y="4589359"/>
            <a:ext cx="1512887" cy="307777"/>
          </a:xfrm>
          <a:prstGeom prst="rect">
            <a:avLst/>
          </a:prstGeom>
          <a:noFill/>
          <a:ln w="12700">
            <a:noFill/>
            <a:miter lim="800000"/>
            <a:headEnd/>
            <a:tailEnd/>
          </a:ln>
        </p:spPr>
        <p:txBody>
          <a:bodyPr>
            <a:spAutoFit/>
          </a:bodyPr>
          <a:lstStyle/>
          <a:p>
            <a:pPr algn="ctr"/>
            <a:r>
              <a:rPr lang="en-GB" sz="1400" dirty="0">
                <a:solidFill>
                  <a:srgbClr val="990033"/>
                </a:solidFill>
              </a:rPr>
              <a:t>Change </a:t>
            </a:r>
            <a:r>
              <a:rPr lang="en-GB" sz="1400" dirty="0" smtClean="0">
                <a:solidFill>
                  <a:srgbClr val="990033"/>
                </a:solidFill>
              </a:rPr>
              <a:t>sensations</a:t>
            </a:r>
            <a:endParaRPr lang="en-US" sz="1400" dirty="0">
              <a:solidFill>
                <a:srgbClr val="990033"/>
              </a:solidFill>
            </a:endParaRPr>
          </a:p>
        </p:txBody>
      </p:sp>
      <p:sp>
        <p:nvSpPr>
          <p:cNvPr id="10247" name="Text Box 9"/>
          <p:cNvSpPr txBox="1">
            <a:spLocks noChangeArrowheads="1"/>
          </p:cNvSpPr>
          <p:nvPr/>
        </p:nvSpPr>
        <p:spPr bwMode="auto">
          <a:xfrm>
            <a:off x="3605277" y="1853825"/>
            <a:ext cx="2220480" cy="369332"/>
          </a:xfrm>
          <a:prstGeom prst="rect">
            <a:avLst/>
          </a:prstGeom>
          <a:noFill/>
          <a:ln w="12700">
            <a:noFill/>
            <a:miter lim="800000"/>
            <a:headEnd/>
            <a:tailEnd/>
          </a:ln>
        </p:spPr>
        <p:txBody>
          <a:bodyPr wrap="none">
            <a:spAutoFit/>
          </a:bodyPr>
          <a:lstStyle/>
          <a:p>
            <a:pPr algn="ctr"/>
            <a:r>
              <a:rPr lang="en-GB" dirty="0">
                <a:solidFill>
                  <a:srgbClr val="990033"/>
                </a:solidFill>
              </a:rPr>
              <a:t>sensations – predictions</a:t>
            </a:r>
            <a:endParaRPr lang="en-US" dirty="0">
              <a:solidFill>
                <a:srgbClr val="990033"/>
              </a:solidFill>
            </a:endParaRPr>
          </a:p>
        </p:txBody>
      </p:sp>
      <p:cxnSp>
        <p:nvCxnSpPr>
          <p:cNvPr id="10248" name="AutoShape 11"/>
          <p:cNvCxnSpPr>
            <a:cxnSpLocks noChangeShapeType="1"/>
            <a:stCxn id="205833" idx="0"/>
            <a:endCxn id="10247" idx="3"/>
          </p:cNvCxnSpPr>
          <p:nvPr/>
        </p:nvCxnSpPr>
        <p:spPr bwMode="auto">
          <a:xfrm rot="16200000" flipV="1">
            <a:off x="6332511" y="1531737"/>
            <a:ext cx="566508" cy="1580016"/>
          </a:xfrm>
          <a:prstGeom prst="curvedConnector2">
            <a:avLst/>
          </a:prstGeom>
          <a:noFill/>
          <a:ln w="9525">
            <a:solidFill>
              <a:srgbClr val="990033"/>
            </a:solidFill>
            <a:round/>
            <a:headEnd/>
            <a:tailEnd type="triangle" w="med" len="med"/>
          </a:ln>
        </p:spPr>
      </p:cxnSp>
      <p:cxnSp>
        <p:nvCxnSpPr>
          <p:cNvPr id="10250" name="AutoShape 13"/>
          <p:cNvCxnSpPr>
            <a:cxnSpLocks noChangeShapeType="1"/>
            <a:stCxn id="10244" idx="0"/>
            <a:endCxn id="10247" idx="1"/>
          </p:cNvCxnSpPr>
          <p:nvPr/>
        </p:nvCxnSpPr>
        <p:spPr bwMode="auto">
          <a:xfrm rot="5400000" flipH="1" flipV="1">
            <a:off x="2633941" y="1566391"/>
            <a:ext cx="499236" cy="1443436"/>
          </a:xfrm>
          <a:prstGeom prst="curvedConnector2">
            <a:avLst/>
          </a:prstGeom>
          <a:noFill/>
          <a:ln w="9525">
            <a:solidFill>
              <a:srgbClr val="990033"/>
            </a:solidFill>
            <a:round/>
            <a:headEnd/>
            <a:tailEnd type="triangle" w="med" len="med"/>
          </a:ln>
        </p:spPr>
      </p:cxnSp>
      <p:sp>
        <p:nvSpPr>
          <p:cNvPr id="10251" name="Text Box 15"/>
          <p:cNvSpPr txBox="1">
            <a:spLocks noChangeArrowheads="1"/>
          </p:cNvSpPr>
          <p:nvPr/>
        </p:nvSpPr>
        <p:spPr bwMode="auto">
          <a:xfrm>
            <a:off x="3981472" y="2528435"/>
            <a:ext cx="1479892" cy="369332"/>
          </a:xfrm>
          <a:prstGeom prst="rect">
            <a:avLst/>
          </a:prstGeom>
          <a:solidFill>
            <a:srgbClr val="FF33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a:solidFill>
                  <a:schemeClr val="bg1"/>
                </a:solidFill>
                <a:cs typeface="Arial" charset="0"/>
              </a:rPr>
              <a:t>Prediction error</a:t>
            </a:r>
            <a:endParaRPr lang="en-US">
              <a:solidFill>
                <a:schemeClr val="bg1"/>
              </a:solidFill>
              <a:cs typeface="Arial" charset="0"/>
            </a:endParaRPr>
          </a:p>
        </p:txBody>
      </p:sp>
      <p:sp>
        <p:nvSpPr>
          <p:cNvPr id="10254" name="Text Box 16"/>
          <p:cNvSpPr txBox="1">
            <a:spLocks noChangeArrowheads="1"/>
          </p:cNvSpPr>
          <p:nvPr/>
        </p:nvSpPr>
        <p:spPr bwMode="auto">
          <a:xfrm>
            <a:off x="5376627" y="4589359"/>
            <a:ext cx="1620900" cy="307777"/>
          </a:xfrm>
          <a:prstGeom prst="rect">
            <a:avLst/>
          </a:prstGeom>
          <a:noFill/>
          <a:ln w="12700">
            <a:noFill/>
            <a:miter lim="800000"/>
            <a:headEnd/>
            <a:tailEnd/>
          </a:ln>
        </p:spPr>
        <p:txBody>
          <a:bodyPr wrap="square">
            <a:spAutoFit/>
          </a:bodyPr>
          <a:lstStyle/>
          <a:p>
            <a:pPr algn="ctr"/>
            <a:r>
              <a:rPr lang="en-GB" sz="1400" dirty="0" smtClean="0">
                <a:solidFill>
                  <a:srgbClr val="990033"/>
                </a:solidFill>
              </a:rPr>
              <a:t>Change predictions</a:t>
            </a:r>
            <a:endParaRPr lang="en-US" sz="1400" dirty="0">
              <a:solidFill>
                <a:srgbClr val="990033"/>
              </a:solidFill>
            </a:endParaRPr>
          </a:p>
        </p:txBody>
      </p:sp>
      <p:sp>
        <p:nvSpPr>
          <p:cNvPr id="10253" name="Text Box 17"/>
          <p:cNvSpPr txBox="1">
            <a:spLocks noChangeArrowheads="1"/>
          </p:cNvSpPr>
          <p:nvPr/>
        </p:nvSpPr>
        <p:spPr bwMode="auto">
          <a:xfrm>
            <a:off x="2792760" y="4194085"/>
            <a:ext cx="1080120" cy="369332"/>
          </a:xfrm>
          <a:prstGeom prst="rect">
            <a:avLst/>
          </a:prstGeom>
          <a:solidFill>
            <a:schemeClr val="accent2">
              <a:lumMod val="50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dirty="0">
                <a:solidFill>
                  <a:schemeClr val="bg1"/>
                </a:solidFill>
                <a:cs typeface="Arial" charset="0"/>
              </a:rPr>
              <a:t>Action</a:t>
            </a:r>
            <a:endParaRPr lang="en-US" dirty="0">
              <a:solidFill>
                <a:schemeClr val="bg1"/>
              </a:solidFill>
              <a:cs typeface="Arial" charset="0"/>
            </a:endParaRPr>
          </a:p>
        </p:txBody>
      </p:sp>
      <p:sp>
        <p:nvSpPr>
          <p:cNvPr id="2" name="Text Box 18"/>
          <p:cNvSpPr txBox="1">
            <a:spLocks noChangeArrowheads="1"/>
          </p:cNvSpPr>
          <p:nvPr/>
        </p:nvSpPr>
        <p:spPr bwMode="auto">
          <a:xfrm>
            <a:off x="5610218" y="4202912"/>
            <a:ext cx="1091966" cy="369332"/>
          </a:xfrm>
          <a:prstGeom prst="rect">
            <a:avLst/>
          </a:prstGeom>
          <a:solidFill>
            <a:srgbClr val="99003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dirty="0">
                <a:solidFill>
                  <a:schemeClr val="bg1"/>
                </a:solidFill>
                <a:cs typeface="Arial" charset="0"/>
              </a:rPr>
              <a:t>Perception</a:t>
            </a:r>
            <a:endParaRPr lang="en-US" dirty="0">
              <a:solidFill>
                <a:schemeClr val="bg1"/>
              </a:solidFill>
              <a:cs typeface="Arial" charset="0"/>
            </a:endParaRPr>
          </a:p>
        </p:txBody>
      </p:sp>
      <p:cxnSp>
        <p:nvCxnSpPr>
          <p:cNvPr id="10261" name="AutoShape 19"/>
          <p:cNvCxnSpPr>
            <a:cxnSpLocks noChangeShapeType="1"/>
            <a:stCxn id="10251" idx="2"/>
            <a:endCxn id="10253" idx="3"/>
          </p:cNvCxnSpPr>
          <p:nvPr/>
        </p:nvCxnSpPr>
        <p:spPr bwMode="auto">
          <a:xfrm rot="5400000">
            <a:off x="3556657" y="3213990"/>
            <a:ext cx="1480984" cy="848538"/>
          </a:xfrm>
          <a:prstGeom prst="curvedConnector2">
            <a:avLst/>
          </a:prstGeom>
          <a:noFill/>
          <a:ln w="9525">
            <a:solidFill>
              <a:srgbClr val="FF3300"/>
            </a:solidFill>
            <a:round/>
            <a:headEnd/>
            <a:tailEnd type="triangle" w="med" len="med"/>
          </a:ln>
        </p:spPr>
      </p:cxnSp>
      <p:cxnSp>
        <p:nvCxnSpPr>
          <p:cNvPr id="10262" name="AutoShape 20"/>
          <p:cNvCxnSpPr>
            <a:cxnSpLocks noChangeShapeType="1"/>
            <a:stCxn id="10251" idx="2"/>
            <a:endCxn id="2" idx="1"/>
          </p:cNvCxnSpPr>
          <p:nvPr/>
        </p:nvCxnSpPr>
        <p:spPr bwMode="auto">
          <a:xfrm rot="16200000" flipH="1">
            <a:off x="4420913" y="3198272"/>
            <a:ext cx="1489811" cy="888800"/>
          </a:xfrm>
          <a:prstGeom prst="curvedConnector2">
            <a:avLst/>
          </a:prstGeom>
          <a:noFill/>
          <a:ln w="9525">
            <a:solidFill>
              <a:srgbClr val="FF3300"/>
            </a:solidFill>
            <a:round/>
            <a:headEnd/>
            <a:tailEnd type="triangle" w="med" len="med"/>
          </a:ln>
        </p:spPr>
      </p:cxnSp>
      <p:cxnSp>
        <p:nvCxnSpPr>
          <p:cNvPr id="10263" name="AutoShape 21"/>
          <p:cNvCxnSpPr>
            <a:cxnSpLocks noChangeShapeType="1"/>
            <a:stCxn id="10253" idx="1"/>
            <a:endCxn id="10244" idx="2"/>
          </p:cNvCxnSpPr>
          <p:nvPr/>
        </p:nvCxnSpPr>
        <p:spPr bwMode="auto">
          <a:xfrm rot="10800000">
            <a:off x="2161842" y="3757451"/>
            <a:ext cx="630919" cy="621301"/>
          </a:xfrm>
          <a:prstGeom prst="curvedConnector2">
            <a:avLst/>
          </a:prstGeom>
          <a:noFill/>
          <a:ln w="9525">
            <a:solidFill>
              <a:schemeClr val="tx1"/>
            </a:solidFill>
            <a:round/>
            <a:headEnd/>
            <a:tailEnd type="triangle" w="med" len="med"/>
          </a:ln>
        </p:spPr>
      </p:cxnSp>
      <p:cxnSp>
        <p:nvCxnSpPr>
          <p:cNvPr id="10264" name="AutoShape 22"/>
          <p:cNvCxnSpPr>
            <a:cxnSpLocks noChangeShapeType="1"/>
            <a:stCxn id="2" idx="3"/>
            <a:endCxn id="205833" idx="2"/>
          </p:cNvCxnSpPr>
          <p:nvPr/>
        </p:nvCxnSpPr>
        <p:spPr bwMode="auto">
          <a:xfrm flipV="1">
            <a:off x="6702184" y="3770725"/>
            <a:ext cx="703589" cy="616853"/>
          </a:xfrm>
          <a:prstGeom prst="curvedConnector2">
            <a:avLst/>
          </a:prstGeom>
          <a:noFill/>
          <a:ln w="9525">
            <a:solidFill>
              <a:srgbClr val="990033"/>
            </a:solidFill>
            <a:round/>
            <a:headEnd/>
            <a:tailEnd type="triangle" w="med" len="med"/>
          </a:ln>
        </p:spPr>
      </p:cxnSp>
    </p:spTree>
    <p:extLst>
      <p:ext uri="{BB962C8B-B14F-4D97-AF65-F5344CB8AC3E}">
        <p14:creationId xmlns:p14="http://schemas.microsoft.com/office/powerpoint/2010/main" xmlns="" val="24292478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7525" y="4149080"/>
            <a:ext cx="2205245" cy="942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43" name="Picture 3" descr="image010"/>
          <p:cNvPicPr>
            <a:picLocks noChangeAspect="1" noChangeArrowheads="1"/>
          </p:cNvPicPr>
          <p:nvPr/>
        </p:nvPicPr>
        <p:blipFill>
          <a:blip r:embed="rId3" cstate="print">
            <a:clrChange>
              <a:clrFrom>
                <a:srgbClr val="ECF5FC"/>
              </a:clrFrom>
              <a:clrTo>
                <a:srgbClr val="ECF5FC">
                  <a:alpha val="0"/>
                </a:srgbClr>
              </a:clrTo>
            </a:clrChange>
            <a:extLst>
              <a:ext uri="{28A0092B-C50C-407E-A947-70E740481C1C}">
                <a14:useLocalDpi xmlns:a14="http://schemas.microsoft.com/office/drawing/2010/main" xmlns="" val="0"/>
              </a:ext>
            </a:extLst>
          </a:blip>
          <a:srcRect/>
          <a:stretch>
            <a:fillRect/>
          </a:stretch>
        </p:blipFill>
        <p:spPr bwMode="auto">
          <a:xfrm>
            <a:off x="56948" y="53625"/>
            <a:ext cx="1025622" cy="1530169"/>
          </a:xfrm>
          <a:prstGeom prst="rect">
            <a:avLst/>
          </a:prstGeom>
          <a:noFill/>
          <a:extLst>
            <a:ext uri="{909E8E84-426E-40DD-AFC4-6F175D3DCCD1}">
              <a14:hiddenFill xmlns:a14="http://schemas.microsoft.com/office/drawing/2010/main" xmlns="">
                <a:solidFill>
                  <a:srgbClr val="FFFFFF"/>
                </a:solidFill>
              </a14:hiddenFill>
            </a:ext>
          </a:extLst>
        </p:spPr>
      </p:pic>
      <p:sp>
        <p:nvSpPr>
          <p:cNvPr id="61447" name="Text Box 7"/>
          <p:cNvSpPr txBox="1">
            <a:spLocks noChangeArrowheads="1"/>
          </p:cNvSpPr>
          <p:nvPr/>
        </p:nvSpPr>
        <p:spPr bwMode="auto">
          <a:xfrm>
            <a:off x="4737100" y="4005263"/>
            <a:ext cx="881063" cy="5175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altLang="en-US" sz="1400">
                <a:solidFill>
                  <a:srgbClr val="990033"/>
                </a:solidFill>
                <a:latin typeface="Arial Narrow" pitchFamily="34" charset="0"/>
              </a:rPr>
              <a:t>Backward</a:t>
            </a:r>
          </a:p>
          <a:p>
            <a:pPr algn="ctr" eaLnBrk="0" hangingPunct="0"/>
            <a:r>
              <a:rPr lang="en-GB" altLang="en-US" sz="1400">
                <a:solidFill>
                  <a:srgbClr val="990033"/>
                </a:solidFill>
                <a:latin typeface="Arial Narrow" pitchFamily="34" charset="0"/>
              </a:rPr>
              <a:t>(nonlinear)</a:t>
            </a:r>
          </a:p>
        </p:txBody>
      </p:sp>
      <p:sp>
        <p:nvSpPr>
          <p:cNvPr id="61449" name="Text Box 9"/>
          <p:cNvSpPr txBox="1">
            <a:spLocks noChangeArrowheads="1"/>
          </p:cNvSpPr>
          <p:nvPr/>
        </p:nvSpPr>
        <p:spPr bwMode="auto">
          <a:xfrm>
            <a:off x="7018338" y="2133600"/>
            <a:ext cx="581025" cy="3048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sz="1400">
                <a:solidFill>
                  <a:srgbClr val="990033"/>
                </a:solidFill>
                <a:latin typeface="Arial Narrow" pitchFamily="34" charset="0"/>
              </a:rPr>
              <a:t>lateral</a:t>
            </a:r>
          </a:p>
        </p:txBody>
      </p:sp>
      <p:sp>
        <p:nvSpPr>
          <p:cNvPr id="61450" name="Text Box 10"/>
          <p:cNvSpPr txBox="1">
            <a:spLocks noChangeArrowheads="1"/>
          </p:cNvSpPr>
          <p:nvPr/>
        </p:nvSpPr>
        <p:spPr bwMode="auto">
          <a:xfrm>
            <a:off x="2882770" y="413665"/>
            <a:ext cx="440697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en-US" sz="2000" dirty="0">
                <a:solidFill>
                  <a:srgbClr val="990033"/>
                </a:solidFill>
                <a:latin typeface="Arial Narrow" pitchFamily="34" charset="0"/>
              </a:rPr>
              <a:t>Neuronal hierarchies and hierarchical models</a:t>
            </a:r>
          </a:p>
        </p:txBody>
      </p:sp>
      <p:sp>
        <p:nvSpPr>
          <p:cNvPr id="61454" name="AutoShape 14"/>
          <p:cNvSpPr>
            <a:spLocks noChangeAspect="1" noChangeArrowheads="1" noTextEdit="1"/>
          </p:cNvSpPr>
          <p:nvPr/>
        </p:nvSpPr>
        <p:spPr bwMode="auto">
          <a:xfrm>
            <a:off x="-87313" y="2565400"/>
            <a:ext cx="1809751" cy="212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pic>
        <p:nvPicPr>
          <p:cNvPr id="61455" name="Picture 1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65559" y="1201936"/>
            <a:ext cx="2217311" cy="2597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5" descr="A1_bad"/>
          <p:cNvPicPr>
            <a:picLocks noChangeAspect="1" noChangeArrowheads="1"/>
          </p:cNvPicPr>
          <p:nvPr/>
        </p:nvPicPr>
        <p:blipFill>
          <a:blip r:embed="rId5" cstate="print"/>
          <a:stretch>
            <a:fillRect/>
          </a:stretch>
        </p:blipFill>
        <p:spPr bwMode="auto">
          <a:xfrm>
            <a:off x="4592960" y="1043735"/>
            <a:ext cx="3105345" cy="3888870"/>
          </a:xfrm>
          <a:prstGeom prst="rect">
            <a:avLst/>
          </a:prstGeom>
          <a:ln>
            <a:noFill/>
          </a:ln>
          <a:effectLst>
            <a:softEdge rad="112500"/>
          </a:effectLst>
        </p:spPr>
      </p:pic>
      <p:pic>
        <p:nvPicPr>
          <p:cNvPr id="18" name="Picture 2" descr="https://encrypted-tbn1.gstatic.com/images?q=tbn:ANd9GcTygFXhT8lUzlrCyorssorbmNww7cZfvsBcjycOqe0DgPXz75UKLyuumD4">
            <a:hlinkClick r:id="rId6"/>
          </p:cNvPr>
          <p:cNvPicPr>
            <a:picLocks noChangeAspect="1" noChangeArrowheads="1"/>
          </p:cNvPicPr>
          <p:nvPr/>
        </p:nvPicPr>
        <p:blipFill>
          <a:blip r:embed="rId7"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3107795" y="3969060"/>
            <a:ext cx="1104900" cy="1428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374786" name="Picture 2" descr="portrait of David Van Essen"/>
          <p:cNvPicPr>
            <a:picLocks noChangeAspect="1" noChangeArrowheads="1"/>
          </p:cNvPicPr>
          <p:nvPr/>
        </p:nvPicPr>
        <p:blipFill>
          <a:blip r:embed="rId8" cstate="print">
            <a:duotone>
              <a:prstClr val="black"/>
              <a:srgbClr val="D9C3A5">
                <a:tint val="50000"/>
                <a:satMod val="180000"/>
              </a:srgbClr>
            </a:duotone>
          </a:blip>
          <a:srcRect l="7875" r="13376" b="18101"/>
          <a:stretch>
            <a:fillRect/>
          </a:stretch>
        </p:blipFill>
        <p:spPr bwMode="auto">
          <a:xfrm>
            <a:off x="7563290" y="3924055"/>
            <a:ext cx="1107815" cy="14401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74109233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15"/>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565559" y="1201936"/>
            <a:ext cx="2217311" cy="2597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Arc 53"/>
          <p:cNvSpPr>
            <a:spLocks noChangeAspect="1"/>
          </p:cNvSpPr>
          <p:nvPr/>
        </p:nvSpPr>
        <p:spPr>
          <a:xfrm>
            <a:off x="227475" y="-441430"/>
            <a:ext cx="5220580" cy="5220000"/>
          </a:xfrm>
          <a:prstGeom prst="arc">
            <a:avLst>
              <a:gd name="adj1" fmla="val 19942991"/>
              <a:gd name="adj2" fmla="val 9301706"/>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 name="Group 260"/>
          <p:cNvGrpSpPr>
            <a:grpSpLocks/>
          </p:cNvGrpSpPr>
          <p:nvPr/>
        </p:nvGrpSpPr>
        <p:grpSpPr bwMode="auto">
          <a:xfrm>
            <a:off x="1928664" y="1846167"/>
            <a:ext cx="1295400" cy="2949575"/>
            <a:chOff x="1079" y="436"/>
            <a:chExt cx="816" cy="1858"/>
          </a:xfrm>
        </p:grpSpPr>
        <p:sp>
          <p:nvSpPr>
            <p:cNvPr id="3105" name="Oval 238"/>
            <p:cNvSpPr>
              <a:spLocks noChangeArrowheads="1"/>
            </p:cNvSpPr>
            <p:nvPr/>
          </p:nvSpPr>
          <p:spPr bwMode="auto">
            <a:xfrm>
              <a:off x="1396" y="2204"/>
              <a:ext cx="499" cy="9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3087" name="AutoShape 211"/>
            <p:cNvSpPr>
              <a:spLocks noChangeArrowheads="1"/>
            </p:cNvSpPr>
            <p:nvPr/>
          </p:nvSpPr>
          <p:spPr bwMode="auto">
            <a:xfrm>
              <a:off x="1396" y="525"/>
              <a:ext cx="499" cy="1724"/>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3088" name="Oval 213"/>
            <p:cNvSpPr>
              <a:spLocks noChangeArrowheads="1"/>
            </p:cNvSpPr>
            <p:nvPr/>
          </p:nvSpPr>
          <p:spPr bwMode="auto">
            <a:xfrm>
              <a:off x="1532" y="1661"/>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89" name="Object 214"/>
            <p:cNvGraphicFramePr>
              <a:graphicFrameLocks noChangeAspect="1"/>
            </p:cNvGraphicFramePr>
            <p:nvPr/>
          </p:nvGraphicFramePr>
          <p:xfrm>
            <a:off x="1577" y="1706"/>
            <a:ext cx="144" cy="128"/>
          </p:xfrm>
          <a:graphic>
            <a:graphicData uri="http://schemas.openxmlformats.org/presentationml/2006/ole">
              <p:oleObj spid="_x0000_s356404" name="Equation" r:id="rId6" imgW="228501" imgH="203112" progId="Equation.DSMT4">
                <p:embed/>
              </p:oleObj>
            </a:graphicData>
          </a:graphic>
        </p:graphicFrame>
        <p:sp>
          <p:nvSpPr>
            <p:cNvPr id="3090" name="Oval 216"/>
            <p:cNvSpPr>
              <a:spLocks noChangeArrowheads="1"/>
            </p:cNvSpPr>
            <p:nvPr/>
          </p:nvSpPr>
          <p:spPr bwMode="auto">
            <a:xfrm>
              <a:off x="1532" y="120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1" name="Object 217"/>
            <p:cNvGraphicFramePr>
              <a:graphicFrameLocks noChangeAspect="1"/>
            </p:cNvGraphicFramePr>
            <p:nvPr/>
          </p:nvGraphicFramePr>
          <p:xfrm>
            <a:off x="1577" y="1252"/>
            <a:ext cx="144" cy="128"/>
          </p:xfrm>
          <a:graphic>
            <a:graphicData uri="http://schemas.openxmlformats.org/presentationml/2006/ole">
              <p:oleObj spid="_x0000_s356405" name="Equation" r:id="rId7" imgW="228501" imgH="203112" progId="Equation.DSMT4">
                <p:embed/>
              </p:oleObj>
            </a:graphicData>
          </a:graphic>
        </p:graphicFrame>
        <p:sp>
          <p:nvSpPr>
            <p:cNvPr id="3092" name="Oval 219"/>
            <p:cNvSpPr>
              <a:spLocks noChangeArrowheads="1"/>
            </p:cNvSpPr>
            <p:nvPr/>
          </p:nvSpPr>
          <p:spPr bwMode="auto">
            <a:xfrm>
              <a:off x="1532" y="890"/>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93" name="Object 220"/>
            <p:cNvGraphicFramePr>
              <a:graphicFrameLocks noChangeAspect="1"/>
            </p:cNvGraphicFramePr>
            <p:nvPr/>
          </p:nvGraphicFramePr>
          <p:xfrm>
            <a:off x="1573" y="935"/>
            <a:ext cx="152" cy="128"/>
          </p:xfrm>
          <a:graphic>
            <a:graphicData uri="http://schemas.openxmlformats.org/presentationml/2006/ole">
              <p:oleObj spid="_x0000_s356406" name="Equation" r:id="rId8" imgW="241195" imgH="203112" progId="Equation.DSMT4">
                <p:embed/>
              </p:oleObj>
            </a:graphicData>
          </a:graphic>
        </p:graphicFrame>
        <p:sp>
          <p:nvSpPr>
            <p:cNvPr id="3094" name="Oval 222"/>
            <p:cNvSpPr>
              <a:spLocks noChangeArrowheads="1"/>
            </p:cNvSpPr>
            <p:nvPr/>
          </p:nvSpPr>
          <p:spPr bwMode="auto">
            <a:xfrm>
              <a:off x="1532" y="436"/>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5" name="Object 223"/>
            <p:cNvGraphicFramePr>
              <a:graphicFrameLocks noChangeAspect="1"/>
            </p:cNvGraphicFramePr>
            <p:nvPr/>
          </p:nvGraphicFramePr>
          <p:xfrm>
            <a:off x="1573" y="481"/>
            <a:ext cx="152" cy="128"/>
          </p:xfrm>
          <a:graphic>
            <a:graphicData uri="http://schemas.openxmlformats.org/presentationml/2006/ole">
              <p:oleObj spid="_x0000_s356407" name="Equation" r:id="rId9" imgW="241195" imgH="203112" progId="Equation.DSMT4">
                <p:embed/>
              </p:oleObj>
            </a:graphicData>
          </a:graphic>
        </p:graphicFrame>
        <p:sp>
          <p:nvSpPr>
            <p:cNvPr id="3096" name="Oval 225"/>
            <p:cNvSpPr>
              <a:spLocks noChangeArrowheads="1"/>
            </p:cNvSpPr>
            <p:nvPr/>
          </p:nvSpPr>
          <p:spPr bwMode="auto">
            <a:xfrm>
              <a:off x="1079" y="890"/>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097" name="Object 226"/>
            <p:cNvGraphicFramePr>
              <a:graphicFrameLocks noChangeAspect="1"/>
            </p:cNvGraphicFramePr>
            <p:nvPr/>
          </p:nvGraphicFramePr>
          <p:xfrm>
            <a:off x="1124" y="917"/>
            <a:ext cx="176" cy="152"/>
          </p:xfrm>
          <a:graphic>
            <a:graphicData uri="http://schemas.openxmlformats.org/presentationml/2006/ole">
              <p:oleObj spid="_x0000_s356408" name="Equation" r:id="rId10" imgW="279279" imgH="241195" progId="Equation.DSMT4">
                <p:embed/>
              </p:oleObj>
            </a:graphicData>
          </a:graphic>
        </p:graphicFrame>
        <p:cxnSp>
          <p:nvCxnSpPr>
            <p:cNvPr id="3098" name="AutoShape 228"/>
            <p:cNvCxnSpPr>
              <a:cxnSpLocks noChangeShapeType="1"/>
              <a:stCxn id="3094" idx="4"/>
              <a:endCxn id="3092" idx="0"/>
            </p:cNvCxnSpPr>
            <p:nvPr/>
          </p:nvCxnSpPr>
          <p:spPr bwMode="auto">
            <a:xfrm>
              <a:off x="1646" y="662"/>
              <a:ext cx="0" cy="228"/>
            </a:xfrm>
            <a:prstGeom prst="straightConnector1">
              <a:avLst/>
            </a:prstGeom>
            <a:noFill/>
            <a:ln w="9525">
              <a:solidFill>
                <a:schemeClr val="tx1"/>
              </a:solidFill>
              <a:round/>
              <a:headEnd/>
              <a:tailEnd type="triangle" w="med" len="med"/>
            </a:ln>
          </p:spPr>
        </p:cxnSp>
        <p:cxnSp>
          <p:nvCxnSpPr>
            <p:cNvPr id="3099" name="AutoShape 229"/>
            <p:cNvCxnSpPr>
              <a:cxnSpLocks noChangeShapeType="1"/>
              <a:stCxn id="3092" idx="4"/>
              <a:endCxn id="3090" idx="0"/>
            </p:cNvCxnSpPr>
            <p:nvPr/>
          </p:nvCxnSpPr>
          <p:spPr bwMode="auto">
            <a:xfrm>
              <a:off x="1646" y="1116"/>
              <a:ext cx="0" cy="91"/>
            </a:xfrm>
            <a:prstGeom prst="straightConnector1">
              <a:avLst/>
            </a:prstGeom>
            <a:noFill/>
            <a:ln w="9525">
              <a:solidFill>
                <a:schemeClr val="tx1"/>
              </a:solidFill>
              <a:round/>
              <a:headEnd/>
              <a:tailEnd type="triangle" w="med" len="med"/>
            </a:ln>
          </p:spPr>
        </p:cxnSp>
        <p:cxnSp>
          <p:nvCxnSpPr>
            <p:cNvPr id="3100" name="AutoShape 230"/>
            <p:cNvCxnSpPr>
              <a:cxnSpLocks noChangeShapeType="1"/>
              <a:stCxn id="3090" idx="4"/>
              <a:endCxn id="3088" idx="0"/>
            </p:cNvCxnSpPr>
            <p:nvPr/>
          </p:nvCxnSpPr>
          <p:spPr bwMode="auto">
            <a:xfrm>
              <a:off x="1646" y="1433"/>
              <a:ext cx="0" cy="228"/>
            </a:xfrm>
            <a:prstGeom prst="straightConnector1">
              <a:avLst/>
            </a:prstGeom>
            <a:noFill/>
            <a:ln w="9525">
              <a:solidFill>
                <a:schemeClr val="tx1"/>
              </a:solidFill>
              <a:round/>
              <a:headEnd/>
              <a:tailEnd type="triangle" w="med" len="med"/>
            </a:ln>
          </p:spPr>
        </p:cxnSp>
        <p:cxnSp>
          <p:nvCxnSpPr>
            <p:cNvPr id="3103" name="AutoShape 236"/>
            <p:cNvCxnSpPr>
              <a:cxnSpLocks noChangeShapeType="1"/>
              <a:stCxn id="3088" idx="4"/>
              <a:endCxn id="3101" idx="0"/>
            </p:cNvCxnSpPr>
            <p:nvPr/>
          </p:nvCxnSpPr>
          <p:spPr bwMode="auto">
            <a:xfrm>
              <a:off x="1646" y="1887"/>
              <a:ext cx="0" cy="90"/>
            </a:xfrm>
            <a:prstGeom prst="straightConnector1">
              <a:avLst/>
            </a:prstGeom>
            <a:noFill/>
            <a:ln w="9525">
              <a:solidFill>
                <a:schemeClr val="tx1"/>
              </a:solidFill>
              <a:round/>
              <a:headEnd/>
              <a:tailEnd type="triangle" w="med" len="med"/>
            </a:ln>
          </p:spPr>
        </p:cxnSp>
        <p:sp>
          <p:nvSpPr>
            <p:cNvPr id="3107" name="Oval 242"/>
            <p:cNvSpPr>
              <a:spLocks noChangeArrowheads="1"/>
            </p:cNvSpPr>
            <p:nvPr/>
          </p:nvSpPr>
          <p:spPr bwMode="auto">
            <a:xfrm>
              <a:off x="1079" y="436"/>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08" name="Object 243"/>
            <p:cNvGraphicFramePr>
              <a:graphicFrameLocks noChangeAspect="1"/>
            </p:cNvGraphicFramePr>
            <p:nvPr/>
          </p:nvGraphicFramePr>
          <p:xfrm>
            <a:off x="1127" y="463"/>
            <a:ext cx="168" cy="152"/>
          </p:xfrm>
          <a:graphic>
            <a:graphicData uri="http://schemas.openxmlformats.org/presentationml/2006/ole">
              <p:oleObj spid="_x0000_s356409" name="Equation" r:id="rId11" imgW="266469" imgH="241091" progId="Equation.DSMT4">
                <p:embed/>
              </p:oleObj>
            </a:graphicData>
          </a:graphic>
        </p:graphicFrame>
        <p:sp>
          <p:nvSpPr>
            <p:cNvPr id="3109" name="Oval 245"/>
            <p:cNvSpPr>
              <a:spLocks noChangeArrowheads="1"/>
            </p:cNvSpPr>
            <p:nvPr/>
          </p:nvSpPr>
          <p:spPr bwMode="auto">
            <a:xfrm>
              <a:off x="1079" y="1208"/>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0" name="Object 246"/>
            <p:cNvGraphicFramePr>
              <a:graphicFrameLocks noChangeAspect="1"/>
            </p:cNvGraphicFramePr>
            <p:nvPr/>
          </p:nvGraphicFramePr>
          <p:xfrm>
            <a:off x="1124" y="1236"/>
            <a:ext cx="176" cy="152"/>
          </p:xfrm>
          <a:graphic>
            <a:graphicData uri="http://schemas.openxmlformats.org/presentationml/2006/ole">
              <p:oleObj spid="_x0000_s356410" name="Equation" r:id="rId12" imgW="279279" imgH="241195" progId="Equation.DSMT4">
                <p:embed/>
              </p:oleObj>
            </a:graphicData>
          </a:graphic>
        </p:graphicFrame>
        <p:sp>
          <p:nvSpPr>
            <p:cNvPr id="3111" name="Oval 248"/>
            <p:cNvSpPr>
              <a:spLocks noChangeArrowheads="1"/>
            </p:cNvSpPr>
            <p:nvPr/>
          </p:nvSpPr>
          <p:spPr bwMode="auto">
            <a:xfrm>
              <a:off x="1079" y="1661"/>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2" name="Object 249"/>
            <p:cNvGraphicFramePr>
              <a:graphicFrameLocks noChangeAspect="1"/>
            </p:cNvGraphicFramePr>
            <p:nvPr/>
          </p:nvGraphicFramePr>
          <p:xfrm>
            <a:off x="1129" y="1688"/>
            <a:ext cx="160" cy="152"/>
          </p:xfrm>
          <a:graphic>
            <a:graphicData uri="http://schemas.openxmlformats.org/presentationml/2006/ole">
              <p:oleObj spid="_x0000_s356411" name="Equation" r:id="rId13" imgW="253890" imgH="241195" progId="Equation.DSMT4">
                <p:embed/>
              </p:oleObj>
            </a:graphicData>
          </a:graphic>
        </p:graphicFrame>
        <p:sp>
          <p:nvSpPr>
            <p:cNvPr id="3113" name="Oval 251"/>
            <p:cNvSpPr>
              <a:spLocks noChangeArrowheads="1"/>
            </p:cNvSpPr>
            <p:nvPr/>
          </p:nvSpPr>
          <p:spPr bwMode="auto">
            <a:xfrm>
              <a:off x="1079" y="1979"/>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4" name="Object 252"/>
            <p:cNvGraphicFramePr>
              <a:graphicFrameLocks noChangeAspect="1"/>
            </p:cNvGraphicFramePr>
            <p:nvPr/>
          </p:nvGraphicFramePr>
          <p:xfrm>
            <a:off x="1129" y="2007"/>
            <a:ext cx="160" cy="152"/>
          </p:xfrm>
          <a:graphic>
            <a:graphicData uri="http://schemas.openxmlformats.org/presentationml/2006/ole">
              <p:oleObj spid="_x0000_s356412" name="Equation" r:id="rId14" imgW="253890" imgH="241195" progId="Equation.DSMT4">
                <p:embed/>
              </p:oleObj>
            </a:graphicData>
          </a:graphic>
        </p:graphicFrame>
        <p:cxnSp>
          <p:nvCxnSpPr>
            <p:cNvPr id="3115" name="AutoShape 253"/>
            <p:cNvCxnSpPr>
              <a:cxnSpLocks noChangeShapeType="1"/>
              <a:stCxn id="3111" idx="6"/>
              <a:endCxn id="3088" idx="2"/>
            </p:cNvCxnSpPr>
            <p:nvPr/>
          </p:nvCxnSpPr>
          <p:spPr bwMode="auto">
            <a:xfrm>
              <a:off x="1306" y="1774"/>
              <a:ext cx="226" cy="0"/>
            </a:xfrm>
            <a:prstGeom prst="straightConnector1">
              <a:avLst/>
            </a:prstGeom>
            <a:noFill/>
            <a:ln w="9525">
              <a:solidFill>
                <a:schemeClr val="bg2"/>
              </a:solidFill>
              <a:round/>
              <a:headEnd/>
              <a:tailEnd type="triangle" w="med" len="med"/>
            </a:ln>
          </p:spPr>
        </p:cxnSp>
        <p:cxnSp>
          <p:nvCxnSpPr>
            <p:cNvPr id="3116" name="AutoShape 255"/>
            <p:cNvCxnSpPr>
              <a:cxnSpLocks noChangeShapeType="1"/>
              <a:stCxn id="3113" idx="6"/>
              <a:endCxn id="3101" idx="2"/>
            </p:cNvCxnSpPr>
            <p:nvPr/>
          </p:nvCxnSpPr>
          <p:spPr bwMode="auto">
            <a:xfrm flipV="1">
              <a:off x="1306" y="2090"/>
              <a:ext cx="226" cy="2"/>
            </a:xfrm>
            <a:prstGeom prst="straightConnector1">
              <a:avLst/>
            </a:prstGeom>
            <a:noFill/>
            <a:ln w="9525">
              <a:solidFill>
                <a:schemeClr val="bg2"/>
              </a:solidFill>
              <a:round/>
              <a:headEnd/>
              <a:tailEnd type="triangle" w="med" len="med"/>
            </a:ln>
          </p:spPr>
        </p:cxnSp>
        <p:cxnSp>
          <p:nvCxnSpPr>
            <p:cNvPr id="3117" name="AutoShape 256"/>
            <p:cNvCxnSpPr>
              <a:cxnSpLocks noChangeShapeType="1"/>
              <a:stCxn id="3109" idx="6"/>
              <a:endCxn id="3090" idx="2"/>
            </p:cNvCxnSpPr>
            <p:nvPr/>
          </p:nvCxnSpPr>
          <p:spPr bwMode="auto">
            <a:xfrm flipV="1">
              <a:off x="1306" y="1320"/>
              <a:ext cx="226" cy="1"/>
            </a:xfrm>
            <a:prstGeom prst="straightConnector1">
              <a:avLst/>
            </a:prstGeom>
            <a:noFill/>
            <a:ln w="9525">
              <a:solidFill>
                <a:schemeClr val="bg2"/>
              </a:solidFill>
              <a:round/>
              <a:headEnd/>
              <a:tailEnd type="triangle" w="med" len="med"/>
            </a:ln>
          </p:spPr>
        </p:cxnSp>
        <p:cxnSp>
          <p:nvCxnSpPr>
            <p:cNvPr id="3118" name="AutoShape 257"/>
            <p:cNvCxnSpPr>
              <a:cxnSpLocks noChangeShapeType="1"/>
              <a:stCxn id="3096" idx="6"/>
              <a:endCxn id="3092" idx="2"/>
            </p:cNvCxnSpPr>
            <p:nvPr/>
          </p:nvCxnSpPr>
          <p:spPr bwMode="auto">
            <a:xfrm>
              <a:off x="1306" y="1003"/>
              <a:ext cx="226" cy="0"/>
            </a:xfrm>
            <a:prstGeom prst="straightConnector1">
              <a:avLst/>
            </a:prstGeom>
            <a:noFill/>
            <a:ln w="9525">
              <a:solidFill>
                <a:schemeClr val="bg2"/>
              </a:solidFill>
              <a:round/>
              <a:headEnd/>
              <a:tailEnd type="triangle" w="med" len="med"/>
            </a:ln>
          </p:spPr>
        </p:cxnSp>
        <p:cxnSp>
          <p:nvCxnSpPr>
            <p:cNvPr id="3119" name="AutoShape 258"/>
            <p:cNvCxnSpPr>
              <a:cxnSpLocks noChangeShapeType="1"/>
              <a:stCxn id="3107" idx="6"/>
              <a:endCxn id="3094" idx="2"/>
            </p:cNvCxnSpPr>
            <p:nvPr/>
          </p:nvCxnSpPr>
          <p:spPr bwMode="auto">
            <a:xfrm>
              <a:off x="1306" y="549"/>
              <a:ext cx="226" cy="0"/>
            </a:xfrm>
            <a:prstGeom prst="straightConnector1">
              <a:avLst/>
            </a:prstGeom>
            <a:noFill/>
            <a:ln w="9525">
              <a:solidFill>
                <a:schemeClr val="bg2"/>
              </a:solidFill>
              <a:round/>
              <a:headEnd/>
              <a:tailEnd type="triangle" w="med" len="med"/>
            </a:ln>
          </p:spPr>
        </p:cxnSp>
        <p:sp>
          <p:nvSpPr>
            <p:cNvPr id="3101" name="Oval 234"/>
            <p:cNvSpPr>
              <a:spLocks noChangeArrowheads="1"/>
            </p:cNvSpPr>
            <p:nvPr/>
          </p:nvSpPr>
          <p:spPr bwMode="auto">
            <a:xfrm>
              <a:off x="1532" y="197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102" name="Object 235"/>
            <p:cNvGraphicFramePr>
              <a:graphicFrameLocks noChangeAspect="1"/>
            </p:cNvGraphicFramePr>
            <p:nvPr/>
          </p:nvGraphicFramePr>
          <p:xfrm>
            <a:off x="1573" y="2022"/>
            <a:ext cx="152" cy="128"/>
          </p:xfrm>
          <a:graphic>
            <a:graphicData uri="http://schemas.openxmlformats.org/presentationml/2006/ole">
              <p:oleObj spid="_x0000_s356413" name="Equation" r:id="rId15" imgW="241195" imgH="203112" progId="Equation.DSMT4">
                <p:embed/>
              </p:oleObj>
            </a:graphicData>
          </a:graphic>
        </p:graphicFrame>
      </p:grpSp>
      <p:pic>
        <p:nvPicPr>
          <p:cNvPr id="53" name="Picture 5" descr="A1_bad"/>
          <p:cNvPicPr>
            <a:picLocks noChangeAspect="1" noChangeArrowheads="1"/>
          </p:cNvPicPr>
          <p:nvPr/>
        </p:nvPicPr>
        <p:blipFill>
          <a:blip r:embed="rId16" cstate="print">
            <a:duotone>
              <a:schemeClr val="accent1">
                <a:shade val="45000"/>
                <a:satMod val="135000"/>
              </a:schemeClr>
              <a:prstClr val="white"/>
            </a:duotone>
          </a:blip>
          <a:stretch>
            <a:fillRect/>
          </a:stretch>
        </p:blipFill>
        <p:spPr bwMode="auto">
          <a:xfrm>
            <a:off x="4592960" y="1043735"/>
            <a:ext cx="3105345" cy="3888870"/>
          </a:xfrm>
          <a:prstGeom prst="rect">
            <a:avLst/>
          </a:prstGeom>
          <a:ln>
            <a:noFill/>
          </a:ln>
          <a:effectLst>
            <a:softEdge rad="112500"/>
          </a:effectLst>
        </p:spPr>
      </p:pic>
      <p:sp>
        <p:nvSpPr>
          <p:cNvPr id="3084" name="Text Box 267"/>
          <p:cNvSpPr txBox="1">
            <a:spLocks noChangeArrowheads="1"/>
          </p:cNvSpPr>
          <p:nvPr/>
        </p:nvSpPr>
        <p:spPr bwMode="auto">
          <a:xfrm>
            <a:off x="1784648" y="1269553"/>
            <a:ext cx="1728788" cy="307777"/>
          </a:xfrm>
          <a:prstGeom prst="rect">
            <a:avLst/>
          </a:prstGeom>
          <a:noFill/>
          <a:ln w="9525">
            <a:noFill/>
            <a:miter lim="800000"/>
            <a:headEnd/>
            <a:tailEnd/>
          </a:ln>
        </p:spPr>
        <p:txBody>
          <a:bodyPr>
            <a:spAutoFit/>
          </a:bodyPr>
          <a:lstStyle/>
          <a:p>
            <a:pPr algn="ctr"/>
            <a:r>
              <a:rPr lang="en-GB" sz="1400" dirty="0" smtClean="0">
                <a:solidFill>
                  <a:srgbClr val="990033"/>
                </a:solidFill>
              </a:rPr>
              <a:t>A s</a:t>
            </a:r>
            <a:r>
              <a:rPr lang="en-GB" sz="1400" dirty="0" smtClean="0">
                <a:solidFill>
                  <a:srgbClr val="990033"/>
                </a:solidFill>
                <a:latin typeface="Arial Narrow" pitchFamily="34" charset="0"/>
              </a:rPr>
              <a:t>imple hierarchy</a:t>
            </a:r>
            <a:endParaRPr lang="en-GB" sz="1400" dirty="0">
              <a:solidFill>
                <a:srgbClr val="990033"/>
              </a:solidFill>
              <a:latin typeface="Arial Narrow" pitchFamily="34" charset="0"/>
            </a:endParaRPr>
          </a:p>
        </p:txBody>
      </p:sp>
      <p:sp>
        <p:nvSpPr>
          <p:cNvPr id="153" name="Text Box 116"/>
          <p:cNvSpPr txBox="1">
            <a:spLocks noChangeArrowheads="1"/>
          </p:cNvSpPr>
          <p:nvPr/>
        </p:nvSpPr>
        <p:spPr bwMode="auto">
          <a:xfrm>
            <a:off x="3368827" y="498158"/>
            <a:ext cx="2807072" cy="400110"/>
          </a:xfrm>
          <a:prstGeom prst="rect">
            <a:avLst/>
          </a:prstGeom>
          <a:noFill/>
          <a:ln w="9525">
            <a:noFill/>
            <a:miter lim="800000"/>
            <a:headEnd/>
            <a:tailEnd/>
          </a:ln>
        </p:spPr>
        <p:txBody>
          <a:bodyPr wrap="square">
            <a:spAutoFit/>
          </a:bodyPr>
          <a:lstStyle/>
          <a:p>
            <a:pPr algn="ctr"/>
            <a:r>
              <a:rPr lang="en-GB" sz="2000" dirty="0" smtClean="0">
                <a:solidFill>
                  <a:srgbClr val="990033"/>
                </a:solidFill>
              </a:rPr>
              <a:t>Generative models</a:t>
            </a:r>
            <a:endParaRPr lang="en-GB" sz="2000" dirty="0">
              <a:solidFill>
                <a:srgbClr val="990033"/>
              </a:solidFill>
            </a:endParaRPr>
          </a:p>
        </p:txBody>
      </p:sp>
      <p:sp>
        <p:nvSpPr>
          <p:cNvPr id="98" name="Rectangle 5"/>
          <p:cNvSpPr>
            <a:spLocks noChangeArrowheads="1"/>
          </p:cNvSpPr>
          <p:nvPr/>
        </p:nvSpPr>
        <p:spPr bwMode="auto">
          <a:xfrm>
            <a:off x="6422156" y="764704"/>
            <a:ext cx="1627188"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99" name="Picture 6"/>
          <p:cNvPicPr>
            <a:picLocks noChangeAspect="1" noChangeArrowheads="1"/>
          </p:cNvPicPr>
          <p:nvPr/>
        </p:nvPicPr>
        <p:blipFill>
          <a:blip r:embed="rId17" cstate="print">
            <a:duotone>
              <a:schemeClr val="accent3">
                <a:shade val="45000"/>
                <a:satMod val="135000"/>
              </a:schemeClr>
              <a:prstClr val="white"/>
            </a:duotone>
          </a:blip>
          <a:srcRect/>
          <a:stretch>
            <a:fillRect/>
          </a:stretch>
        </p:blipFill>
        <p:spPr bwMode="auto">
          <a:xfrm>
            <a:off x="6422156" y="1538791"/>
            <a:ext cx="765237" cy="761504"/>
          </a:xfrm>
          <a:prstGeom prst="rect">
            <a:avLst/>
          </a:prstGeom>
          <a:noFill/>
          <a:ln w="9525">
            <a:noFill/>
            <a:miter lim="800000"/>
            <a:headEnd/>
            <a:tailEnd/>
          </a:ln>
        </p:spPr>
      </p:pic>
      <p:pic>
        <p:nvPicPr>
          <p:cNvPr id="124" name="sampling.wmv">
            <a:hlinkClick r:id="" action="ppaction://media"/>
          </p:cNvPr>
          <p:cNvPicPr>
            <a:picLocks noChangeAspect="1"/>
          </p:cNvPicPr>
          <p:nvPr>
            <a:videoFile r:link="rId2"/>
            <p:extLst>
              <p:ext uri="{DAA4B4D4-6D71-4841-9C94-3DE7FCFB9230}">
                <p14:media xmlns:p14="http://schemas.microsoft.com/office/powerpoint/2010/main" xmlns="" r:embed="rId18"/>
              </p:ext>
            </p:extLst>
          </p:nvPr>
        </p:nvPicPr>
        <p:blipFill>
          <a:blip r:embed="rId19" cstate="print"/>
          <a:stretch>
            <a:fillRect/>
          </a:stretch>
        </p:blipFill>
        <p:spPr>
          <a:xfrm>
            <a:off x="5988116" y="4212666"/>
            <a:ext cx="450050" cy="450050"/>
          </a:xfrm>
          <a:prstGeom prst="rect">
            <a:avLst/>
          </a:prstGeom>
          <a:ln>
            <a:noFill/>
          </a:ln>
          <a:effectLst>
            <a:outerShdw blurRad="190500" algn="tl" rotWithShape="0">
              <a:srgbClr val="000000">
                <a:alpha val="70000"/>
              </a:srgbClr>
            </a:outerShdw>
          </a:effectLst>
        </p:spPr>
      </p:pic>
      <p:sp>
        <p:nvSpPr>
          <p:cNvPr id="127" name="Rectangle 5"/>
          <p:cNvSpPr>
            <a:spLocks noChangeArrowheads="1"/>
          </p:cNvSpPr>
          <p:nvPr/>
        </p:nvSpPr>
        <p:spPr bwMode="auto">
          <a:xfrm>
            <a:off x="4765972" y="917104"/>
            <a:ext cx="1627188"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29" name="Picture 6"/>
          <p:cNvPicPr>
            <a:picLocks noChangeAspect="1" noChangeArrowheads="1"/>
          </p:cNvPicPr>
          <p:nvPr/>
        </p:nvPicPr>
        <p:blipFill>
          <a:blip r:embed="rId17" cstate="print"/>
          <a:srcRect/>
          <a:stretch>
            <a:fillRect/>
          </a:stretch>
        </p:blipFill>
        <p:spPr bwMode="auto">
          <a:xfrm>
            <a:off x="5223030" y="1538790"/>
            <a:ext cx="741965" cy="738345"/>
          </a:xfrm>
          <a:prstGeom prst="rect">
            <a:avLst/>
          </a:prstGeom>
          <a:noFill/>
          <a:ln w="9525">
            <a:noFill/>
            <a:miter lim="800000"/>
            <a:headEnd/>
            <a:tailEnd/>
          </a:ln>
        </p:spPr>
      </p:pic>
      <p:cxnSp>
        <p:nvCxnSpPr>
          <p:cNvPr id="155" name="Straight Connector 154"/>
          <p:cNvCxnSpPr/>
          <p:nvPr/>
        </p:nvCxnSpPr>
        <p:spPr>
          <a:xfrm>
            <a:off x="6422156" y="1898831"/>
            <a:ext cx="765237"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6978225" y="1538791"/>
            <a:ext cx="0" cy="765085"/>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1" name="Oval 22"/>
          <p:cNvSpPr>
            <a:spLocks noChangeArrowheads="1"/>
          </p:cNvSpPr>
          <p:nvPr/>
        </p:nvSpPr>
        <p:spPr bwMode="auto">
          <a:xfrm flipH="1">
            <a:off x="6933219" y="1853826"/>
            <a:ext cx="90010" cy="99997"/>
          </a:xfrm>
          <a:prstGeom prst="ellipse">
            <a:avLst/>
          </a:pr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23" name="saccades.wmv">
            <a:hlinkClick r:id="" action="ppaction://media"/>
          </p:cNvPr>
          <p:cNvPicPr>
            <a:picLocks noChangeAspect="1"/>
          </p:cNvPicPr>
          <p:nvPr>
            <a:videoFile r:link="rId3"/>
            <p:extLst>
              <p:ext uri="{DAA4B4D4-6D71-4841-9C94-3DE7FCFB9230}">
                <p14:media xmlns:p14="http://schemas.microsoft.com/office/powerpoint/2010/main" xmlns="" r:embed="rId20"/>
              </p:ext>
            </p:extLst>
          </p:nvPr>
        </p:nvPicPr>
        <p:blipFill>
          <a:blip r:embed="rId21" cstate="print"/>
          <a:stretch>
            <a:fillRect/>
          </a:stretch>
        </p:blipFill>
        <p:spPr>
          <a:xfrm>
            <a:off x="5718086" y="2669772"/>
            <a:ext cx="990110" cy="990110"/>
          </a:xfrm>
          <a:prstGeom prst="rect">
            <a:avLst/>
          </a:prstGeom>
          <a:ln>
            <a:noFill/>
          </a:ln>
          <a:effectLst>
            <a:outerShdw blurRad="190500" algn="tl" rotWithShape="0">
              <a:srgbClr val="000000">
                <a:alpha val="70000"/>
              </a:srgbClr>
            </a:outerShdw>
          </a:effectLst>
        </p:spPr>
      </p:pic>
      <p:cxnSp>
        <p:nvCxnSpPr>
          <p:cNvPr id="166" name="AutoShape 230"/>
          <p:cNvCxnSpPr>
            <a:cxnSpLocks noChangeShapeType="1"/>
            <a:stCxn id="123" idx="2"/>
            <a:endCxn id="124" idx="0"/>
          </p:cNvCxnSpPr>
          <p:nvPr/>
        </p:nvCxnSpPr>
        <p:spPr bwMode="auto">
          <a:xfrm>
            <a:off x="6213141" y="3659882"/>
            <a:ext cx="0" cy="552784"/>
          </a:xfrm>
          <a:prstGeom prst="straightConnector1">
            <a:avLst/>
          </a:prstGeom>
          <a:noFill/>
          <a:ln w="9525">
            <a:solidFill>
              <a:schemeClr val="tx1"/>
            </a:solidFill>
            <a:round/>
            <a:headEnd/>
            <a:tailEnd type="triangle" w="med" len="med"/>
          </a:ln>
        </p:spPr>
      </p:cxnSp>
      <p:cxnSp>
        <p:nvCxnSpPr>
          <p:cNvPr id="176" name="Curved Connector 175"/>
          <p:cNvCxnSpPr>
            <a:stCxn id="129" idx="3"/>
            <a:endCxn id="123" idx="0"/>
          </p:cNvCxnSpPr>
          <p:nvPr/>
        </p:nvCxnSpPr>
        <p:spPr>
          <a:xfrm>
            <a:off x="5964995" y="1907963"/>
            <a:ext cx="248146" cy="761809"/>
          </a:xfrm>
          <a:prstGeom prst="curvedConnector2">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Curved Connector 175"/>
          <p:cNvCxnSpPr>
            <a:stCxn id="99" idx="1"/>
            <a:endCxn id="123" idx="0"/>
          </p:cNvCxnSpPr>
          <p:nvPr/>
        </p:nvCxnSpPr>
        <p:spPr>
          <a:xfrm rot="10800000" flipV="1">
            <a:off x="6213142" y="1919542"/>
            <a:ext cx="209015" cy="750229"/>
          </a:xfrm>
          <a:prstGeom prst="curvedConnector2">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1" name="Text Box 267"/>
          <p:cNvSpPr txBox="1">
            <a:spLocks noChangeArrowheads="1"/>
          </p:cNvSpPr>
          <p:nvPr/>
        </p:nvSpPr>
        <p:spPr bwMode="auto">
          <a:xfrm>
            <a:off x="5133020" y="1133745"/>
            <a:ext cx="900717" cy="307777"/>
          </a:xfrm>
          <a:prstGeom prst="rect">
            <a:avLst/>
          </a:prstGeom>
          <a:noFill/>
          <a:ln w="9525">
            <a:noFill/>
            <a:miter lim="800000"/>
            <a:headEnd/>
            <a:tailEnd/>
          </a:ln>
        </p:spPr>
        <p:txBody>
          <a:bodyPr wrap="square">
            <a:spAutoFit/>
          </a:bodyPr>
          <a:lstStyle/>
          <a:p>
            <a:pPr algn="ctr"/>
            <a:r>
              <a:rPr lang="en-GB" sz="1400" dirty="0" smtClean="0">
                <a:solidFill>
                  <a:srgbClr val="990033"/>
                </a:solidFill>
              </a:rPr>
              <a:t>what</a:t>
            </a:r>
            <a:endParaRPr lang="en-GB" sz="1400" dirty="0">
              <a:solidFill>
                <a:srgbClr val="990033"/>
              </a:solidFill>
              <a:latin typeface="Arial Narrow" pitchFamily="34" charset="0"/>
            </a:endParaRPr>
          </a:p>
        </p:txBody>
      </p:sp>
      <p:sp>
        <p:nvSpPr>
          <p:cNvPr id="182" name="Text Box 267"/>
          <p:cNvSpPr txBox="1">
            <a:spLocks noChangeArrowheads="1"/>
          </p:cNvSpPr>
          <p:nvPr/>
        </p:nvSpPr>
        <p:spPr bwMode="auto">
          <a:xfrm>
            <a:off x="6392543" y="1133745"/>
            <a:ext cx="900717" cy="307777"/>
          </a:xfrm>
          <a:prstGeom prst="rect">
            <a:avLst/>
          </a:prstGeom>
          <a:noFill/>
          <a:ln w="9525">
            <a:noFill/>
            <a:miter lim="800000"/>
            <a:headEnd/>
            <a:tailEnd/>
          </a:ln>
        </p:spPr>
        <p:txBody>
          <a:bodyPr wrap="square">
            <a:spAutoFit/>
          </a:bodyPr>
          <a:lstStyle/>
          <a:p>
            <a:pPr algn="ctr"/>
            <a:r>
              <a:rPr lang="en-GB" sz="1400" dirty="0" smtClean="0">
                <a:solidFill>
                  <a:srgbClr val="990033"/>
                </a:solidFill>
              </a:rPr>
              <a:t>where</a:t>
            </a:r>
            <a:endParaRPr lang="en-GB" sz="1400" dirty="0">
              <a:solidFill>
                <a:srgbClr val="990033"/>
              </a:solidFill>
              <a:latin typeface="Arial Narrow" pitchFamily="34" charset="0"/>
            </a:endParaRPr>
          </a:p>
        </p:txBody>
      </p:sp>
      <p:sp>
        <p:nvSpPr>
          <p:cNvPr id="183" name="Text Box 267"/>
          <p:cNvSpPr txBox="1">
            <a:spLocks noChangeArrowheads="1"/>
          </p:cNvSpPr>
          <p:nvPr/>
        </p:nvSpPr>
        <p:spPr bwMode="auto">
          <a:xfrm>
            <a:off x="5583070" y="4914165"/>
            <a:ext cx="1260140" cy="523220"/>
          </a:xfrm>
          <a:prstGeom prst="rect">
            <a:avLst/>
          </a:prstGeom>
          <a:noFill/>
          <a:ln w="9525">
            <a:noFill/>
            <a:miter lim="800000"/>
            <a:headEnd/>
            <a:tailEnd/>
          </a:ln>
        </p:spPr>
        <p:txBody>
          <a:bodyPr wrap="square">
            <a:spAutoFit/>
          </a:bodyPr>
          <a:lstStyle/>
          <a:p>
            <a:pPr algn="ctr"/>
            <a:r>
              <a:rPr lang="en-GB" sz="1400" dirty="0" smtClean="0">
                <a:solidFill>
                  <a:srgbClr val="990033"/>
                </a:solidFill>
              </a:rPr>
              <a:t>Sensory fluctuations</a:t>
            </a:r>
            <a:endParaRPr lang="en-GB" sz="1400" dirty="0">
              <a:solidFill>
                <a:srgbClr val="990033"/>
              </a:solidFill>
              <a:latin typeface="Arial Narrow" pitchFamily="34" charset="0"/>
            </a:endParaRPr>
          </a:p>
        </p:txBody>
      </p:sp>
      <p:cxnSp>
        <p:nvCxnSpPr>
          <p:cNvPr id="191" name="Curved Connector 190"/>
          <p:cNvCxnSpPr/>
          <p:nvPr/>
        </p:nvCxnSpPr>
        <p:spPr>
          <a:xfrm rot="10800000" flipV="1">
            <a:off x="6708196" y="1898831"/>
            <a:ext cx="270031" cy="135014"/>
          </a:xfrm>
          <a:prstGeom prst="curvedConnector3">
            <a:avLst>
              <a:gd name="adj1" fmla="val 50000"/>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4131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566" fill="hold"/>
                                        <p:tgtEl>
                                          <p:spTgt spid="123"/>
                                        </p:tgtEl>
                                      </p:cBhvr>
                                    </p:cmd>
                                  </p:childTnLst>
                                </p:cTn>
                              </p:par>
                              <p:par>
                                <p:cTn id="7" presetID="1" presetClass="mediacall" presetSubtype="0" fill="hold" nodeType="withEffect">
                                  <p:stCondLst>
                                    <p:cond delay="0"/>
                                  </p:stCondLst>
                                  <p:childTnLst>
                                    <p:cmd type="call" cmd="playFrom(0.0)">
                                      <p:cBhvr>
                                        <p:cTn id="8" dur="8566" fill="hold"/>
                                        <p:tgtEl>
                                          <p:spTgt spid="1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showWhenStopped="0">
                <p:cTn id="9" repeatCount="indefinite" fill="remove" display="0">
                  <p:stCondLst>
                    <p:cond delay="indefinite"/>
                  </p:stCondLst>
                  <p:endCondLst>
                    <p:cond evt="onPrev" delay="0">
                      <p:tgtEl>
                        <p:sldTgt/>
                      </p:tgtEl>
                    </p:cond>
                  </p:endCondLst>
                </p:cTn>
                <p:tgtEl>
                  <p:spTgt spid="123"/>
                </p:tgtEl>
              </p:cMediaNode>
            </p:video>
            <p:video>
              <p:cMediaNode showWhenStopped="0">
                <p:cTn id="10" repeatCount="indefinite" fill="hold" display="0">
                  <p:stCondLst>
                    <p:cond delay="indefinite"/>
                  </p:stCondLst>
                  <p:endCondLst>
                    <p:cond evt="onPrev" delay="0">
                      <p:tgtEl>
                        <p:sldTgt/>
                      </p:tgtEl>
                    </p:cond>
                  </p:endCondLst>
                </p:cTn>
                <p:tgtEl>
                  <p:spTgt spid="12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15"/>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565559" y="1201936"/>
            <a:ext cx="2217311" cy="2597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260"/>
          <p:cNvGrpSpPr>
            <a:grpSpLocks/>
          </p:cNvGrpSpPr>
          <p:nvPr/>
        </p:nvGrpSpPr>
        <p:grpSpPr bwMode="auto">
          <a:xfrm>
            <a:off x="1928664" y="1846167"/>
            <a:ext cx="1295400" cy="2949575"/>
            <a:chOff x="1079" y="436"/>
            <a:chExt cx="816" cy="1858"/>
          </a:xfrm>
        </p:grpSpPr>
        <p:sp>
          <p:nvSpPr>
            <p:cNvPr id="3087" name="AutoShape 211"/>
            <p:cNvSpPr>
              <a:spLocks noChangeArrowheads="1"/>
            </p:cNvSpPr>
            <p:nvPr/>
          </p:nvSpPr>
          <p:spPr bwMode="auto">
            <a:xfrm>
              <a:off x="1396" y="525"/>
              <a:ext cx="499" cy="1724"/>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3088" name="Oval 213"/>
            <p:cNvSpPr>
              <a:spLocks noChangeArrowheads="1"/>
            </p:cNvSpPr>
            <p:nvPr/>
          </p:nvSpPr>
          <p:spPr bwMode="auto">
            <a:xfrm>
              <a:off x="1532" y="1661"/>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89" name="Object 214"/>
            <p:cNvGraphicFramePr>
              <a:graphicFrameLocks noChangeAspect="1"/>
            </p:cNvGraphicFramePr>
            <p:nvPr/>
          </p:nvGraphicFramePr>
          <p:xfrm>
            <a:off x="1577" y="1706"/>
            <a:ext cx="144" cy="128"/>
          </p:xfrm>
          <a:graphic>
            <a:graphicData uri="http://schemas.openxmlformats.org/presentationml/2006/ole">
              <p:oleObj spid="_x0000_s357493" name="Equation" r:id="rId4" imgW="228501" imgH="203112" progId="Equation.DSMT4">
                <p:embed/>
              </p:oleObj>
            </a:graphicData>
          </a:graphic>
        </p:graphicFrame>
        <p:sp>
          <p:nvSpPr>
            <p:cNvPr id="3090" name="Oval 216"/>
            <p:cNvSpPr>
              <a:spLocks noChangeArrowheads="1"/>
            </p:cNvSpPr>
            <p:nvPr/>
          </p:nvSpPr>
          <p:spPr bwMode="auto">
            <a:xfrm>
              <a:off x="1532" y="120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1" name="Object 217"/>
            <p:cNvGraphicFramePr>
              <a:graphicFrameLocks noChangeAspect="1"/>
            </p:cNvGraphicFramePr>
            <p:nvPr/>
          </p:nvGraphicFramePr>
          <p:xfrm>
            <a:off x="1577" y="1252"/>
            <a:ext cx="144" cy="128"/>
          </p:xfrm>
          <a:graphic>
            <a:graphicData uri="http://schemas.openxmlformats.org/presentationml/2006/ole">
              <p:oleObj spid="_x0000_s357494" name="Equation" r:id="rId5" imgW="228501" imgH="203112" progId="Equation.DSMT4">
                <p:embed/>
              </p:oleObj>
            </a:graphicData>
          </a:graphic>
        </p:graphicFrame>
        <p:sp>
          <p:nvSpPr>
            <p:cNvPr id="3092" name="Oval 219"/>
            <p:cNvSpPr>
              <a:spLocks noChangeArrowheads="1"/>
            </p:cNvSpPr>
            <p:nvPr/>
          </p:nvSpPr>
          <p:spPr bwMode="auto">
            <a:xfrm>
              <a:off x="1532" y="890"/>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93" name="Object 220"/>
            <p:cNvGraphicFramePr>
              <a:graphicFrameLocks noChangeAspect="1"/>
            </p:cNvGraphicFramePr>
            <p:nvPr/>
          </p:nvGraphicFramePr>
          <p:xfrm>
            <a:off x="1573" y="935"/>
            <a:ext cx="152" cy="128"/>
          </p:xfrm>
          <a:graphic>
            <a:graphicData uri="http://schemas.openxmlformats.org/presentationml/2006/ole">
              <p:oleObj spid="_x0000_s357495" name="Equation" r:id="rId6" imgW="241195" imgH="203112" progId="Equation.DSMT4">
                <p:embed/>
              </p:oleObj>
            </a:graphicData>
          </a:graphic>
        </p:graphicFrame>
        <p:sp>
          <p:nvSpPr>
            <p:cNvPr id="3094" name="Oval 222"/>
            <p:cNvSpPr>
              <a:spLocks noChangeArrowheads="1"/>
            </p:cNvSpPr>
            <p:nvPr/>
          </p:nvSpPr>
          <p:spPr bwMode="auto">
            <a:xfrm>
              <a:off x="1532" y="436"/>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5" name="Object 223"/>
            <p:cNvGraphicFramePr>
              <a:graphicFrameLocks noChangeAspect="1"/>
            </p:cNvGraphicFramePr>
            <p:nvPr/>
          </p:nvGraphicFramePr>
          <p:xfrm>
            <a:off x="1573" y="481"/>
            <a:ext cx="152" cy="128"/>
          </p:xfrm>
          <a:graphic>
            <a:graphicData uri="http://schemas.openxmlformats.org/presentationml/2006/ole">
              <p:oleObj spid="_x0000_s357496" name="Equation" r:id="rId7" imgW="241195" imgH="203112" progId="Equation.DSMT4">
                <p:embed/>
              </p:oleObj>
            </a:graphicData>
          </a:graphic>
        </p:graphicFrame>
        <p:sp>
          <p:nvSpPr>
            <p:cNvPr id="3096" name="Oval 225"/>
            <p:cNvSpPr>
              <a:spLocks noChangeArrowheads="1"/>
            </p:cNvSpPr>
            <p:nvPr/>
          </p:nvSpPr>
          <p:spPr bwMode="auto">
            <a:xfrm>
              <a:off x="1079" y="890"/>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097" name="Object 226"/>
            <p:cNvGraphicFramePr>
              <a:graphicFrameLocks noChangeAspect="1"/>
            </p:cNvGraphicFramePr>
            <p:nvPr/>
          </p:nvGraphicFramePr>
          <p:xfrm>
            <a:off x="1124" y="917"/>
            <a:ext cx="176" cy="152"/>
          </p:xfrm>
          <a:graphic>
            <a:graphicData uri="http://schemas.openxmlformats.org/presentationml/2006/ole">
              <p:oleObj spid="_x0000_s357497" name="Equation" r:id="rId8" imgW="279279" imgH="241195" progId="Equation.DSMT4">
                <p:embed/>
              </p:oleObj>
            </a:graphicData>
          </a:graphic>
        </p:graphicFrame>
        <p:cxnSp>
          <p:nvCxnSpPr>
            <p:cNvPr id="3098" name="AutoShape 228"/>
            <p:cNvCxnSpPr>
              <a:cxnSpLocks noChangeShapeType="1"/>
              <a:stCxn id="3094" idx="4"/>
              <a:endCxn id="3092" idx="0"/>
            </p:cNvCxnSpPr>
            <p:nvPr/>
          </p:nvCxnSpPr>
          <p:spPr bwMode="auto">
            <a:xfrm>
              <a:off x="1646" y="662"/>
              <a:ext cx="0" cy="228"/>
            </a:xfrm>
            <a:prstGeom prst="straightConnector1">
              <a:avLst/>
            </a:prstGeom>
            <a:noFill/>
            <a:ln w="9525">
              <a:solidFill>
                <a:schemeClr val="tx1"/>
              </a:solidFill>
              <a:round/>
              <a:headEnd/>
              <a:tailEnd type="triangle" w="med" len="med"/>
            </a:ln>
          </p:spPr>
        </p:cxnSp>
        <p:cxnSp>
          <p:nvCxnSpPr>
            <p:cNvPr id="3099" name="AutoShape 229"/>
            <p:cNvCxnSpPr>
              <a:cxnSpLocks noChangeShapeType="1"/>
              <a:stCxn id="3092" idx="4"/>
              <a:endCxn id="3090" idx="0"/>
            </p:cNvCxnSpPr>
            <p:nvPr/>
          </p:nvCxnSpPr>
          <p:spPr bwMode="auto">
            <a:xfrm>
              <a:off x="1646" y="1116"/>
              <a:ext cx="0" cy="91"/>
            </a:xfrm>
            <a:prstGeom prst="straightConnector1">
              <a:avLst/>
            </a:prstGeom>
            <a:noFill/>
            <a:ln w="9525">
              <a:solidFill>
                <a:schemeClr val="tx1"/>
              </a:solidFill>
              <a:round/>
              <a:headEnd/>
              <a:tailEnd type="triangle" w="med" len="med"/>
            </a:ln>
          </p:spPr>
        </p:cxnSp>
        <p:cxnSp>
          <p:nvCxnSpPr>
            <p:cNvPr id="3100" name="AutoShape 230"/>
            <p:cNvCxnSpPr>
              <a:cxnSpLocks noChangeShapeType="1"/>
              <a:stCxn id="3090" idx="4"/>
              <a:endCxn id="3088" idx="0"/>
            </p:cNvCxnSpPr>
            <p:nvPr/>
          </p:nvCxnSpPr>
          <p:spPr bwMode="auto">
            <a:xfrm>
              <a:off x="1646" y="1433"/>
              <a:ext cx="0" cy="228"/>
            </a:xfrm>
            <a:prstGeom prst="straightConnector1">
              <a:avLst/>
            </a:prstGeom>
            <a:noFill/>
            <a:ln w="9525">
              <a:solidFill>
                <a:schemeClr val="tx1"/>
              </a:solidFill>
              <a:round/>
              <a:headEnd/>
              <a:tailEnd type="triangle" w="med" len="med"/>
            </a:ln>
          </p:spPr>
        </p:cxnSp>
        <p:cxnSp>
          <p:nvCxnSpPr>
            <p:cNvPr id="3103" name="AutoShape 236"/>
            <p:cNvCxnSpPr>
              <a:cxnSpLocks noChangeShapeType="1"/>
              <a:stCxn id="3088" idx="4"/>
              <a:endCxn id="3101" idx="0"/>
            </p:cNvCxnSpPr>
            <p:nvPr/>
          </p:nvCxnSpPr>
          <p:spPr bwMode="auto">
            <a:xfrm>
              <a:off x="1646" y="1887"/>
              <a:ext cx="0" cy="90"/>
            </a:xfrm>
            <a:prstGeom prst="straightConnector1">
              <a:avLst/>
            </a:prstGeom>
            <a:noFill/>
            <a:ln w="9525">
              <a:solidFill>
                <a:schemeClr val="tx1"/>
              </a:solidFill>
              <a:round/>
              <a:headEnd/>
              <a:tailEnd type="triangle" w="med" len="med"/>
            </a:ln>
          </p:spPr>
        </p:cxnSp>
        <p:sp>
          <p:nvSpPr>
            <p:cNvPr id="3105" name="Oval 238"/>
            <p:cNvSpPr>
              <a:spLocks noChangeArrowheads="1"/>
            </p:cNvSpPr>
            <p:nvPr/>
          </p:nvSpPr>
          <p:spPr bwMode="auto">
            <a:xfrm>
              <a:off x="1396" y="2204"/>
              <a:ext cx="499" cy="9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3107" name="Oval 242"/>
            <p:cNvSpPr>
              <a:spLocks noChangeArrowheads="1"/>
            </p:cNvSpPr>
            <p:nvPr/>
          </p:nvSpPr>
          <p:spPr bwMode="auto">
            <a:xfrm>
              <a:off x="1079" y="436"/>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08" name="Object 243"/>
            <p:cNvGraphicFramePr>
              <a:graphicFrameLocks noChangeAspect="1"/>
            </p:cNvGraphicFramePr>
            <p:nvPr/>
          </p:nvGraphicFramePr>
          <p:xfrm>
            <a:off x="1127" y="463"/>
            <a:ext cx="168" cy="152"/>
          </p:xfrm>
          <a:graphic>
            <a:graphicData uri="http://schemas.openxmlformats.org/presentationml/2006/ole">
              <p:oleObj spid="_x0000_s357498" name="Equation" r:id="rId9" imgW="266469" imgH="241091" progId="Equation.DSMT4">
                <p:embed/>
              </p:oleObj>
            </a:graphicData>
          </a:graphic>
        </p:graphicFrame>
        <p:sp>
          <p:nvSpPr>
            <p:cNvPr id="3109" name="Oval 245"/>
            <p:cNvSpPr>
              <a:spLocks noChangeArrowheads="1"/>
            </p:cNvSpPr>
            <p:nvPr/>
          </p:nvSpPr>
          <p:spPr bwMode="auto">
            <a:xfrm>
              <a:off x="1079" y="1208"/>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0" name="Object 246"/>
            <p:cNvGraphicFramePr>
              <a:graphicFrameLocks noChangeAspect="1"/>
            </p:cNvGraphicFramePr>
            <p:nvPr/>
          </p:nvGraphicFramePr>
          <p:xfrm>
            <a:off x="1124" y="1236"/>
            <a:ext cx="176" cy="152"/>
          </p:xfrm>
          <a:graphic>
            <a:graphicData uri="http://schemas.openxmlformats.org/presentationml/2006/ole">
              <p:oleObj spid="_x0000_s357499" name="Equation" r:id="rId10" imgW="279279" imgH="241195" progId="Equation.DSMT4">
                <p:embed/>
              </p:oleObj>
            </a:graphicData>
          </a:graphic>
        </p:graphicFrame>
        <p:sp>
          <p:nvSpPr>
            <p:cNvPr id="3111" name="Oval 248"/>
            <p:cNvSpPr>
              <a:spLocks noChangeArrowheads="1"/>
            </p:cNvSpPr>
            <p:nvPr/>
          </p:nvSpPr>
          <p:spPr bwMode="auto">
            <a:xfrm>
              <a:off x="1079" y="1661"/>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2" name="Object 249"/>
            <p:cNvGraphicFramePr>
              <a:graphicFrameLocks noChangeAspect="1"/>
            </p:cNvGraphicFramePr>
            <p:nvPr/>
          </p:nvGraphicFramePr>
          <p:xfrm>
            <a:off x="1129" y="1688"/>
            <a:ext cx="160" cy="152"/>
          </p:xfrm>
          <a:graphic>
            <a:graphicData uri="http://schemas.openxmlformats.org/presentationml/2006/ole">
              <p:oleObj spid="_x0000_s357500" name="Equation" r:id="rId11" imgW="253890" imgH="241195" progId="Equation.DSMT4">
                <p:embed/>
              </p:oleObj>
            </a:graphicData>
          </a:graphic>
        </p:graphicFrame>
        <p:sp>
          <p:nvSpPr>
            <p:cNvPr id="3113" name="Oval 251"/>
            <p:cNvSpPr>
              <a:spLocks noChangeArrowheads="1"/>
            </p:cNvSpPr>
            <p:nvPr/>
          </p:nvSpPr>
          <p:spPr bwMode="auto">
            <a:xfrm>
              <a:off x="1079" y="1979"/>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4" name="Object 252"/>
            <p:cNvGraphicFramePr>
              <a:graphicFrameLocks noChangeAspect="1"/>
            </p:cNvGraphicFramePr>
            <p:nvPr/>
          </p:nvGraphicFramePr>
          <p:xfrm>
            <a:off x="1129" y="2007"/>
            <a:ext cx="160" cy="152"/>
          </p:xfrm>
          <a:graphic>
            <a:graphicData uri="http://schemas.openxmlformats.org/presentationml/2006/ole">
              <p:oleObj spid="_x0000_s357501" name="Equation" r:id="rId12" imgW="253890" imgH="241195" progId="Equation.DSMT4">
                <p:embed/>
              </p:oleObj>
            </a:graphicData>
          </a:graphic>
        </p:graphicFrame>
        <p:cxnSp>
          <p:nvCxnSpPr>
            <p:cNvPr id="3115" name="AutoShape 253"/>
            <p:cNvCxnSpPr>
              <a:cxnSpLocks noChangeShapeType="1"/>
              <a:stCxn id="3111" idx="6"/>
              <a:endCxn id="3088" idx="2"/>
            </p:cNvCxnSpPr>
            <p:nvPr/>
          </p:nvCxnSpPr>
          <p:spPr bwMode="auto">
            <a:xfrm>
              <a:off x="1306" y="1774"/>
              <a:ext cx="226" cy="0"/>
            </a:xfrm>
            <a:prstGeom prst="straightConnector1">
              <a:avLst/>
            </a:prstGeom>
            <a:noFill/>
            <a:ln w="9525">
              <a:solidFill>
                <a:schemeClr val="bg2"/>
              </a:solidFill>
              <a:round/>
              <a:headEnd/>
              <a:tailEnd type="triangle" w="med" len="med"/>
            </a:ln>
          </p:spPr>
        </p:cxnSp>
        <p:cxnSp>
          <p:nvCxnSpPr>
            <p:cNvPr id="3116" name="AutoShape 255"/>
            <p:cNvCxnSpPr>
              <a:cxnSpLocks noChangeShapeType="1"/>
              <a:stCxn id="3113" idx="6"/>
              <a:endCxn id="3101" idx="2"/>
            </p:cNvCxnSpPr>
            <p:nvPr/>
          </p:nvCxnSpPr>
          <p:spPr bwMode="auto">
            <a:xfrm flipV="1">
              <a:off x="1306" y="2090"/>
              <a:ext cx="226" cy="2"/>
            </a:xfrm>
            <a:prstGeom prst="straightConnector1">
              <a:avLst/>
            </a:prstGeom>
            <a:noFill/>
            <a:ln w="9525">
              <a:solidFill>
                <a:schemeClr val="bg2"/>
              </a:solidFill>
              <a:round/>
              <a:headEnd/>
              <a:tailEnd type="triangle" w="med" len="med"/>
            </a:ln>
          </p:spPr>
        </p:cxnSp>
        <p:cxnSp>
          <p:nvCxnSpPr>
            <p:cNvPr id="3117" name="AutoShape 256"/>
            <p:cNvCxnSpPr>
              <a:cxnSpLocks noChangeShapeType="1"/>
              <a:stCxn id="3109" idx="6"/>
              <a:endCxn id="3090" idx="2"/>
            </p:cNvCxnSpPr>
            <p:nvPr/>
          </p:nvCxnSpPr>
          <p:spPr bwMode="auto">
            <a:xfrm flipV="1">
              <a:off x="1306" y="1320"/>
              <a:ext cx="226" cy="1"/>
            </a:xfrm>
            <a:prstGeom prst="straightConnector1">
              <a:avLst/>
            </a:prstGeom>
            <a:noFill/>
            <a:ln w="9525">
              <a:solidFill>
                <a:schemeClr val="bg2"/>
              </a:solidFill>
              <a:round/>
              <a:headEnd/>
              <a:tailEnd type="triangle" w="med" len="med"/>
            </a:ln>
          </p:spPr>
        </p:cxnSp>
        <p:cxnSp>
          <p:nvCxnSpPr>
            <p:cNvPr id="3118" name="AutoShape 257"/>
            <p:cNvCxnSpPr>
              <a:cxnSpLocks noChangeShapeType="1"/>
              <a:stCxn id="3096" idx="6"/>
              <a:endCxn id="3092" idx="2"/>
            </p:cNvCxnSpPr>
            <p:nvPr/>
          </p:nvCxnSpPr>
          <p:spPr bwMode="auto">
            <a:xfrm>
              <a:off x="1306" y="1003"/>
              <a:ext cx="226" cy="0"/>
            </a:xfrm>
            <a:prstGeom prst="straightConnector1">
              <a:avLst/>
            </a:prstGeom>
            <a:noFill/>
            <a:ln w="9525">
              <a:solidFill>
                <a:schemeClr val="bg2"/>
              </a:solidFill>
              <a:round/>
              <a:headEnd/>
              <a:tailEnd type="triangle" w="med" len="med"/>
            </a:ln>
          </p:spPr>
        </p:cxnSp>
        <p:cxnSp>
          <p:nvCxnSpPr>
            <p:cNvPr id="3119" name="AutoShape 258"/>
            <p:cNvCxnSpPr>
              <a:cxnSpLocks noChangeShapeType="1"/>
              <a:stCxn id="3107" idx="6"/>
              <a:endCxn id="3094" idx="2"/>
            </p:cNvCxnSpPr>
            <p:nvPr/>
          </p:nvCxnSpPr>
          <p:spPr bwMode="auto">
            <a:xfrm>
              <a:off x="1306" y="549"/>
              <a:ext cx="226" cy="0"/>
            </a:xfrm>
            <a:prstGeom prst="straightConnector1">
              <a:avLst/>
            </a:prstGeom>
            <a:noFill/>
            <a:ln w="9525">
              <a:solidFill>
                <a:schemeClr val="bg2"/>
              </a:solidFill>
              <a:round/>
              <a:headEnd/>
              <a:tailEnd type="triangle" w="med" len="med"/>
            </a:ln>
          </p:spPr>
        </p:cxnSp>
        <p:sp>
          <p:nvSpPr>
            <p:cNvPr id="3101" name="Oval 234"/>
            <p:cNvSpPr>
              <a:spLocks noChangeArrowheads="1"/>
            </p:cNvSpPr>
            <p:nvPr/>
          </p:nvSpPr>
          <p:spPr bwMode="auto">
            <a:xfrm>
              <a:off x="1532" y="197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102" name="Object 235"/>
            <p:cNvGraphicFramePr>
              <a:graphicFrameLocks noChangeAspect="1"/>
            </p:cNvGraphicFramePr>
            <p:nvPr/>
          </p:nvGraphicFramePr>
          <p:xfrm>
            <a:off x="1573" y="2022"/>
            <a:ext cx="152" cy="128"/>
          </p:xfrm>
          <a:graphic>
            <a:graphicData uri="http://schemas.openxmlformats.org/presentationml/2006/ole">
              <p:oleObj spid="_x0000_s357502" name="Equation" r:id="rId13" imgW="241195" imgH="203112" progId="Equation.DSMT4">
                <p:embed/>
              </p:oleObj>
            </a:graphicData>
          </a:graphic>
        </p:graphicFrame>
      </p:grpSp>
      <p:grpSp>
        <p:nvGrpSpPr>
          <p:cNvPr id="3" name="Group 133"/>
          <p:cNvGrpSpPr/>
          <p:nvPr/>
        </p:nvGrpSpPr>
        <p:grpSpPr>
          <a:xfrm>
            <a:off x="1929410" y="1845621"/>
            <a:ext cx="1295401" cy="2949575"/>
            <a:chOff x="7378204" y="1556792"/>
            <a:chExt cx="1295401" cy="2949575"/>
          </a:xfrm>
        </p:grpSpPr>
        <p:sp>
          <p:nvSpPr>
            <p:cNvPr id="67" name="Oval 238"/>
            <p:cNvSpPr>
              <a:spLocks noChangeArrowheads="1"/>
            </p:cNvSpPr>
            <p:nvPr/>
          </p:nvSpPr>
          <p:spPr bwMode="auto">
            <a:xfrm>
              <a:off x="7881442" y="4363492"/>
              <a:ext cx="792163" cy="142875"/>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49" name="AutoShape 211"/>
            <p:cNvSpPr>
              <a:spLocks noChangeArrowheads="1"/>
            </p:cNvSpPr>
            <p:nvPr/>
          </p:nvSpPr>
          <p:spPr bwMode="auto">
            <a:xfrm>
              <a:off x="7881442" y="1698080"/>
              <a:ext cx="792163" cy="273685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00" name="Curved Connector 99"/>
            <p:cNvCxnSpPr>
              <a:stCxn id="58" idx="6"/>
              <a:endCxn id="56" idx="4"/>
            </p:cNvCxnSpPr>
            <p:nvPr/>
          </p:nvCxnSpPr>
          <p:spPr>
            <a:xfrm flipV="1">
              <a:off x="7738567" y="1915567"/>
              <a:ext cx="538957" cy="541338"/>
            </a:xfrm>
            <a:prstGeom prst="curvedConnector2">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Curved Connector 99"/>
            <p:cNvCxnSpPr>
              <a:stCxn id="71" idx="6"/>
              <a:endCxn id="54" idx="4"/>
            </p:cNvCxnSpPr>
            <p:nvPr/>
          </p:nvCxnSpPr>
          <p:spPr>
            <a:xfrm flipV="1">
              <a:off x="7738567" y="2636292"/>
              <a:ext cx="538957" cy="325438"/>
            </a:xfrm>
            <a:prstGeom prst="curvedConnector2">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Curved Connector 99"/>
            <p:cNvCxnSpPr>
              <a:stCxn id="73" idx="6"/>
              <a:endCxn id="52" idx="4"/>
            </p:cNvCxnSpPr>
            <p:nvPr/>
          </p:nvCxnSpPr>
          <p:spPr>
            <a:xfrm flipV="1">
              <a:off x="7738567" y="3139530"/>
              <a:ext cx="538957" cy="541338"/>
            </a:xfrm>
            <a:prstGeom prst="curvedConnector2">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Curved Connector 99"/>
            <p:cNvCxnSpPr>
              <a:stCxn id="75" idx="6"/>
              <a:endCxn id="50" idx="4"/>
            </p:cNvCxnSpPr>
            <p:nvPr/>
          </p:nvCxnSpPr>
          <p:spPr>
            <a:xfrm flipV="1">
              <a:off x="7738567" y="3860255"/>
              <a:ext cx="538957" cy="325438"/>
            </a:xfrm>
            <a:prstGeom prst="curvedConnector2">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Curved Connector 99"/>
            <p:cNvCxnSpPr>
              <a:stCxn id="75" idx="4"/>
              <a:endCxn id="63" idx="4"/>
            </p:cNvCxnSpPr>
            <p:nvPr/>
          </p:nvCxnSpPr>
          <p:spPr>
            <a:xfrm rot="5400000" flipH="1" flipV="1">
              <a:off x="7916367" y="4003924"/>
              <a:ext cx="3175" cy="719138"/>
            </a:xfrm>
            <a:prstGeom prst="curvedConnector3">
              <a:avLst>
                <a:gd name="adj1" fmla="val -7200000"/>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Curved Connector 99"/>
            <p:cNvCxnSpPr>
              <a:stCxn id="73" idx="4"/>
              <a:endCxn id="50" idx="4"/>
            </p:cNvCxnSpPr>
            <p:nvPr/>
          </p:nvCxnSpPr>
          <p:spPr>
            <a:xfrm rot="16200000" flipH="1">
              <a:off x="7917955" y="3500686"/>
              <a:ext cx="12700" cy="719138"/>
            </a:xfrm>
            <a:prstGeom prst="curvedConnector3">
              <a:avLst>
                <a:gd name="adj1" fmla="val 1800000"/>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Curved Connector 99"/>
            <p:cNvCxnSpPr>
              <a:stCxn id="71" idx="4"/>
              <a:endCxn id="52" idx="4"/>
            </p:cNvCxnSpPr>
            <p:nvPr/>
          </p:nvCxnSpPr>
          <p:spPr>
            <a:xfrm rot="5400000" flipH="1" flipV="1">
              <a:off x="7917161" y="2780755"/>
              <a:ext cx="1587" cy="719138"/>
            </a:xfrm>
            <a:prstGeom prst="curvedConnector3">
              <a:avLst>
                <a:gd name="adj1" fmla="val -14404537"/>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Curved Connector 99"/>
            <p:cNvCxnSpPr>
              <a:stCxn id="58" idx="4"/>
              <a:endCxn id="54" idx="4"/>
            </p:cNvCxnSpPr>
            <p:nvPr/>
          </p:nvCxnSpPr>
          <p:spPr>
            <a:xfrm rot="16200000" flipH="1">
              <a:off x="7917955" y="2276723"/>
              <a:ext cx="12700" cy="719138"/>
            </a:xfrm>
            <a:prstGeom prst="curvedConnector3">
              <a:avLst>
                <a:gd name="adj1" fmla="val 1800000"/>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Curved Connector 99"/>
            <p:cNvCxnSpPr>
              <a:stCxn id="69" idx="4"/>
              <a:endCxn id="56" idx="4"/>
            </p:cNvCxnSpPr>
            <p:nvPr/>
          </p:nvCxnSpPr>
          <p:spPr>
            <a:xfrm rot="16200000" flipH="1">
              <a:off x="7917955" y="1555998"/>
              <a:ext cx="12700" cy="719138"/>
            </a:xfrm>
            <a:prstGeom prst="curvedConnector3">
              <a:avLst>
                <a:gd name="adj1" fmla="val 1800000"/>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213"/>
            <p:cNvSpPr>
              <a:spLocks noChangeArrowheads="1"/>
            </p:cNvSpPr>
            <p:nvPr/>
          </p:nvSpPr>
          <p:spPr bwMode="auto">
            <a:xfrm>
              <a:off x="8097342" y="3501480"/>
              <a:ext cx="360363" cy="358775"/>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51" name="Object 214"/>
            <p:cNvGraphicFramePr>
              <a:graphicFrameLocks noChangeAspect="1"/>
            </p:cNvGraphicFramePr>
            <p:nvPr/>
          </p:nvGraphicFramePr>
          <p:xfrm>
            <a:off x="8157196" y="3554413"/>
            <a:ext cx="254000" cy="241300"/>
          </p:xfrm>
          <a:graphic>
            <a:graphicData uri="http://schemas.openxmlformats.org/presentationml/2006/ole">
              <p:oleObj spid="_x0000_s357503" name="Equation" r:id="rId14" imgW="253890" imgH="241195" progId="Equation.DSMT4">
                <p:embed/>
              </p:oleObj>
            </a:graphicData>
          </a:graphic>
        </p:graphicFrame>
        <p:sp>
          <p:nvSpPr>
            <p:cNvPr id="52" name="Oval 216"/>
            <p:cNvSpPr>
              <a:spLocks noChangeArrowheads="1"/>
            </p:cNvSpPr>
            <p:nvPr/>
          </p:nvSpPr>
          <p:spPr bwMode="auto">
            <a:xfrm>
              <a:off x="8097342" y="2780755"/>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53" name="Object 217"/>
            <p:cNvGraphicFramePr>
              <a:graphicFrameLocks noChangeAspect="1"/>
            </p:cNvGraphicFramePr>
            <p:nvPr/>
          </p:nvGraphicFramePr>
          <p:xfrm>
            <a:off x="8157196" y="2833688"/>
            <a:ext cx="254000" cy="241300"/>
          </p:xfrm>
          <a:graphic>
            <a:graphicData uri="http://schemas.openxmlformats.org/presentationml/2006/ole">
              <p:oleObj spid="_x0000_s357504" name="Equation" r:id="rId15" imgW="253890" imgH="241195" progId="Equation.DSMT4">
                <p:embed/>
              </p:oleObj>
            </a:graphicData>
          </a:graphic>
        </p:graphicFrame>
        <p:sp>
          <p:nvSpPr>
            <p:cNvPr id="54" name="Oval 219"/>
            <p:cNvSpPr>
              <a:spLocks noChangeArrowheads="1"/>
            </p:cNvSpPr>
            <p:nvPr/>
          </p:nvSpPr>
          <p:spPr bwMode="auto">
            <a:xfrm>
              <a:off x="8097342" y="2277517"/>
              <a:ext cx="360363" cy="358775"/>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55" name="Object 220"/>
            <p:cNvGraphicFramePr>
              <a:graphicFrameLocks noChangeAspect="1"/>
            </p:cNvGraphicFramePr>
            <p:nvPr/>
          </p:nvGraphicFramePr>
          <p:xfrm>
            <a:off x="8150846" y="2330450"/>
            <a:ext cx="266700" cy="241300"/>
          </p:xfrm>
          <a:graphic>
            <a:graphicData uri="http://schemas.openxmlformats.org/presentationml/2006/ole">
              <p:oleObj spid="_x0000_s357505" name="Equation" r:id="rId16" imgW="266469" imgH="241091" progId="Equation.DSMT4">
                <p:embed/>
              </p:oleObj>
            </a:graphicData>
          </a:graphic>
        </p:graphicFrame>
        <p:sp>
          <p:nvSpPr>
            <p:cNvPr id="56" name="Oval 222"/>
            <p:cNvSpPr>
              <a:spLocks noChangeArrowheads="1"/>
            </p:cNvSpPr>
            <p:nvPr/>
          </p:nvSpPr>
          <p:spPr bwMode="auto">
            <a:xfrm>
              <a:off x="8097342" y="1556792"/>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57" name="Object 223"/>
            <p:cNvGraphicFramePr>
              <a:graphicFrameLocks noChangeAspect="1"/>
            </p:cNvGraphicFramePr>
            <p:nvPr/>
          </p:nvGraphicFramePr>
          <p:xfrm>
            <a:off x="8150846" y="1609725"/>
            <a:ext cx="266700" cy="241300"/>
          </p:xfrm>
          <a:graphic>
            <a:graphicData uri="http://schemas.openxmlformats.org/presentationml/2006/ole">
              <p:oleObj spid="_x0000_s357506" name="Equation" r:id="rId17" imgW="266469" imgH="241091" progId="Equation.DSMT4">
                <p:embed/>
              </p:oleObj>
            </a:graphicData>
          </a:graphic>
        </p:graphicFrame>
        <p:sp>
          <p:nvSpPr>
            <p:cNvPr id="58" name="Oval 225"/>
            <p:cNvSpPr>
              <a:spLocks noChangeArrowheads="1"/>
            </p:cNvSpPr>
            <p:nvPr/>
          </p:nvSpPr>
          <p:spPr bwMode="auto">
            <a:xfrm>
              <a:off x="7378204" y="2277517"/>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59" name="Object 226"/>
            <p:cNvGraphicFramePr>
              <a:graphicFrameLocks noChangeAspect="1"/>
            </p:cNvGraphicFramePr>
            <p:nvPr/>
          </p:nvGraphicFramePr>
          <p:xfrm>
            <a:off x="7449469" y="2322215"/>
            <a:ext cx="254000" cy="241300"/>
          </p:xfrm>
          <a:graphic>
            <a:graphicData uri="http://schemas.openxmlformats.org/presentationml/2006/ole">
              <p:oleObj spid="_x0000_s357507" name="Equation" r:id="rId18" imgW="253890" imgH="241195" progId="Equation.DSMT4">
                <p:embed/>
              </p:oleObj>
            </a:graphicData>
          </a:graphic>
        </p:graphicFrame>
        <p:cxnSp>
          <p:nvCxnSpPr>
            <p:cNvPr id="60" name="AutoShape 228"/>
            <p:cNvCxnSpPr>
              <a:cxnSpLocks noChangeShapeType="1"/>
              <a:stCxn id="56" idx="3"/>
              <a:endCxn id="58" idx="6"/>
            </p:cNvCxnSpPr>
            <p:nvPr/>
          </p:nvCxnSpPr>
          <p:spPr bwMode="auto">
            <a:xfrm flipH="1">
              <a:off x="7738567" y="1863026"/>
              <a:ext cx="411549" cy="593879"/>
            </a:xfrm>
            <a:prstGeom prst="straightConnector1">
              <a:avLst/>
            </a:prstGeom>
            <a:noFill/>
            <a:ln w="9525">
              <a:solidFill>
                <a:srgbClr val="99CC00"/>
              </a:solidFill>
              <a:round/>
              <a:headEnd/>
              <a:tailEnd type="triangle" w="med" len="med"/>
            </a:ln>
          </p:spPr>
        </p:cxnSp>
        <p:cxnSp>
          <p:nvCxnSpPr>
            <p:cNvPr id="61" name="AutoShape 229"/>
            <p:cNvCxnSpPr>
              <a:cxnSpLocks noChangeShapeType="1"/>
              <a:stCxn id="54" idx="3"/>
              <a:endCxn id="71" idx="6"/>
            </p:cNvCxnSpPr>
            <p:nvPr/>
          </p:nvCxnSpPr>
          <p:spPr bwMode="auto">
            <a:xfrm flipH="1">
              <a:off x="7738567" y="2583751"/>
              <a:ext cx="411549" cy="377979"/>
            </a:xfrm>
            <a:prstGeom prst="straightConnector1">
              <a:avLst/>
            </a:prstGeom>
            <a:noFill/>
            <a:ln w="9525">
              <a:solidFill>
                <a:srgbClr val="99CC00"/>
              </a:solidFill>
              <a:round/>
              <a:headEnd/>
              <a:tailEnd type="triangle" w="med" len="med"/>
            </a:ln>
          </p:spPr>
        </p:cxnSp>
        <p:cxnSp>
          <p:nvCxnSpPr>
            <p:cNvPr id="62" name="AutoShape 230"/>
            <p:cNvCxnSpPr>
              <a:cxnSpLocks noChangeShapeType="1"/>
              <a:stCxn id="52" idx="3"/>
              <a:endCxn id="73" idx="6"/>
            </p:cNvCxnSpPr>
            <p:nvPr/>
          </p:nvCxnSpPr>
          <p:spPr bwMode="auto">
            <a:xfrm flipH="1">
              <a:off x="7738567" y="3086989"/>
              <a:ext cx="411549" cy="593879"/>
            </a:xfrm>
            <a:prstGeom prst="straightConnector1">
              <a:avLst/>
            </a:prstGeom>
            <a:noFill/>
            <a:ln w="9525">
              <a:solidFill>
                <a:srgbClr val="99CC00"/>
              </a:solidFill>
              <a:round/>
              <a:headEnd/>
              <a:tailEnd type="triangle" w="med" len="med"/>
            </a:ln>
          </p:spPr>
        </p:cxnSp>
        <p:cxnSp>
          <p:nvCxnSpPr>
            <p:cNvPr id="65" name="AutoShape 236"/>
            <p:cNvCxnSpPr>
              <a:cxnSpLocks noChangeShapeType="1"/>
              <a:stCxn id="50" idx="3"/>
              <a:endCxn id="75" idx="6"/>
            </p:cNvCxnSpPr>
            <p:nvPr/>
          </p:nvCxnSpPr>
          <p:spPr bwMode="auto">
            <a:xfrm flipH="1">
              <a:off x="7738567" y="3807714"/>
              <a:ext cx="411549" cy="377979"/>
            </a:xfrm>
            <a:prstGeom prst="straightConnector1">
              <a:avLst/>
            </a:prstGeom>
            <a:noFill/>
            <a:ln w="9525">
              <a:solidFill>
                <a:srgbClr val="99CC00"/>
              </a:solidFill>
              <a:round/>
              <a:headEnd/>
              <a:tailEnd type="triangle" w="med" len="med"/>
            </a:ln>
          </p:spPr>
        </p:cxnSp>
        <p:sp>
          <p:nvSpPr>
            <p:cNvPr id="69" name="Oval 242"/>
            <p:cNvSpPr>
              <a:spLocks noChangeArrowheads="1"/>
            </p:cNvSpPr>
            <p:nvPr/>
          </p:nvSpPr>
          <p:spPr bwMode="auto">
            <a:xfrm>
              <a:off x="7378204" y="1556792"/>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0" name="Object 243"/>
            <p:cNvGraphicFramePr>
              <a:graphicFrameLocks noChangeAspect="1"/>
            </p:cNvGraphicFramePr>
            <p:nvPr/>
          </p:nvGraphicFramePr>
          <p:xfrm>
            <a:off x="7449469" y="1601490"/>
            <a:ext cx="254000" cy="241300"/>
          </p:xfrm>
          <a:graphic>
            <a:graphicData uri="http://schemas.openxmlformats.org/presentationml/2006/ole">
              <p:oleObj spid="_x0000_s357508" name="Equation" r:id="rId19" imgW="253890" imgH="241195" progId="Equation.DSMT4">
                <p:embed/>
              </p:oleObj>
            </a:graphicData>
          </a:graphic>
        </p:graphicFrame>
        <p:sp>
          <p:nvSpPr>
            <p:cNvPr id="71" name="Oval 245"/>
            <p:cNvSpPr>
              <a:spLocks noChangeArrowheads="1"/>
            </p:cNvSpPr>
            <p:nvPr/>
          </p:nvSpPr>
          <p:spPr bwMode="auto">
            <a:xfrm>
              <a:off x="7378204" y="2782342"/>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2" name="Object 246"/>
            <p:cNvGraphicFramePr>
              <a:graphicFrameLocks noChangeAspect="1"/>
            </p:cNvGraphicFramePr>
            <p:nvPr/>
          </p:nvGraphicFramePr>
          <p:xfrm>
            <a:off x="7449469" y="2827040"/>
            <a:ext cx="254000" cy="241300"/>
          </p:xfrm>
          <a:graphic>
            <a:graphicData uri="http://schemas.openxmlformats.org/presentationml/2006/ole">
              <p:oleObj spid="_x0000_s357509" name="Equation" r:id="rId20" imgW="253890" imgH="241195" progId="Equation.DSMT4">
                <p:embed/>
              </p:oleObj>
            </a:graphicData>
          </a:graphic>
        </p:graphicFrame>
        <p:sp>
          <p:nvSpPr>
            <p:cNvPr id="73" name="Oval 248"/>
            <p:cNvSpPr>
              <a:spLocks noChangeArrowheads="1"/>
            </p:cNvSpPr>
            <p:nvPr/>
          </p:nvSpPr>
          <p:spPr bwMode="auto">
            <a:xfrm>
              <a:off x="7378204" y="3501480"/>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4" name="Object 249"/>
            <p:cNvGraphicFramePr>
              <a:graphicFrameLocks noChangeAspect="1"/>
            </p:cNvGraphicFramePr>
            <p:nvPr/>
          </p:nvGraphicFramePr>
          <p:xfrm>
            <a:off x="7452644" y="3547765"/>
            <a:ext cx="241300" cy="241300"/>
          </p:xfrm>
          <a:graphic>
            <a:graphicData uri="http://schemas.openxmlformats.org/presentationml/2006/ole">
              <p:oleObj spid="_x0000_s357510" name="Equation" r:id="rId21" imgW="241195" imgH="241195" progId="Equation.DSMT4">
                <p:embed/>
              </p:oleObj>
            </a:graphicData>
          </a:graphic>
        </p:graphicFrame>
        <p:sp>
          <p:nvSpPr>
            <p:cNvPr id="75" name="Oval 251"/>
            <p:cNvSpPr>
              <a:spLocks noChangeArrowheads="1"/>
            </p:cNvSpPr>
            <p:nvPr/>
          </p:nvSpPr>
          <p:spPr bwMode="auto">
            <a:xfrm>
              <a:off x="7378204" y="4006305"/>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6" name="Object 252"/>
            <p:cNvGraphicFramePr>
              <a:graphicFrameLocks noChangeAspect="1"/>
            </p:cNvGraphicFramePr>
            <p:nvPr/>
          </p:nvGraphicFramePr>
          <p:xfrm>
            <a:off x="7452644" y="4051003"/>
            <a:ext cx="241300" cy="241300"/>
          </p:xfrm>
          <a:graphic>
            <a:graphicData uri="http://schemas.openxmlformats.org/presentationml/2006/ole">
              <p:oleObj spid="_x0000_s357511" name="Equation" r:id="rId22" imgW="241195" imgH="241195" progId="Equation.DSMT4">
                <p:embed/>
              </p:oleObj>
            </a:graphicData>
          </a:graphic>
        </p:graphicFrame>
        <p:cxnSp>
          <p:nvCxnSpPr>
            <p:cNvPr id="77" name="AutoShape 253"/>
            <p:cNvCxnSpPr>
              <a:cxnSpLocks noChangeShapeType="1"/>
              <a:stCxn id="73" idx="6"/>
              <a:endCxn id="50" idx="2"/>
            </p:cNvCxnSpPr>
            <p:nvPr/>
          </p:nvCxnSpPr>
          <p:spPr bwMode="auto">
            <a:xfrm>
              <a:off x="7738567" y="3680867"/>
              <a:ext cx="358775" cy="0"/>
            </a:xfrm>
            <a:prstGeom prst="straightConnector1">
              <a:avLst/>
            </a:prstGeom>
            <a:noFill/>
            <a:ln w="9525">
              <a:solidFill>
                <a:schemeClr val="bg2"/>
              </a:solidFill>
              <a:round/>
              <a:headEnd type="triangle" w="med" len="med"/>
              <a:tailEnd type="none" w="med" len="med"/>
            </a:ln>
          </p:spPr>
        </p:cxnSp>
        <p:cxnSp>
          <p:nvCxnSpPr>
            <p:cNvPr id="78" name="AutoShape 255"/>
            <p:cNvCxnSpPr>
              <a:cxnSpLocks noChangeShapeType="1"/>
              <a:stCxn id="75" idx="6"/>
              <a:endCxn id="63" idx="2"/>
            </p:cNvCxnSpPr>
            <p:nvPr/>
          </p:nvCxnSpPr>
          <p:spPr bwMode="auto">
            <a:xfrm flipV="1">
              <a:off x="7738567" y="4182517"/>
              <a:ext cx="358775" cy="3175"/>
            </a:xfrm>
            <a:prstGeom prst="straightConnector1">
              <a:avLst/>
            </a:prstGeom>
            <a:noFill/>
            <a:ln w="9525">
              <a:solidFill>
                <a:schemeClr val="bg2"/>
              </a:solidFill>
              <a:round/>
              <a:headEnd type="triangle" w="med" len="med"/>
              <a:tailEnd type="none" w="med" len="med"/>
            </a:ln>
          </p:spPr>
        </p:cxnSp>
        <p:cxnSp>
          <p:nvCxnSpPr>
            <p:cNvPr id="79" name="AutoShape 256"/>
            <p:cNvCxnSpPr>
              <a:cxnSpLocks noChangeShapeType="1"/>
              <a:stCxn id="71" idx="6"/>
              <a:endCxn id="52" idx="2"/>
            </p:cNvCxnSpPr>
            <p:nvPr/>
          </p:nvCxnSpPr>
          <p:spPr bwMode="auto">
            <a:xfrm flipV="1">
              <a:off x="7738567" y="2960142"/>
              <a:ext cx="358775" cy="1588"/>
            </a:xfrm>
            <a:prstGeom prst="straightConnector1">
              <a:avLst/>
            </a:prstGeom>
            <a:noFill/>
            <a:ln w="9525">
              <a:solidFill>
                <a:schemeClr val="bg2"/>
              </a:solidFill>
              <a:round/>
              <a:headEnd type="triangle" w="med" len="med"/>
              <a:tailEnd type="none" w="med" len="med"/>
            </a:ln>
          </p:spPr>
        </p:cxnSp>
        <p:cxnSp>
          <p:nvCxnSpPr>
            <p:cNvPr id="80" name="AutoShape 257"/>
            <p:cNvCxnSpPr>
              <a:cxnSpLocks noChangeShapeType="1"/>
              <a:stCxn id="54" idx="2"/>
              <a:endCxn id="58" idx="6"/>
            </p:cNvCxnSpPr>
            <p:nvPr/>
          </p:nvCxnSpPr>
          <p:spPr bwMode="auto">
            <a:xfrm flipH="1">
              <a:off x="7738567" y="2456905"/>
              <a:ext cx="358775" cy="0"/>
            </a:xfrm>
            <a:prstGeom prst="straightConnector1">
              <a:avLst/>
            </a:prstGeom>
            <a:noFill/>
            <a:ln w="9525">
              <a:solidFill>
                <a:schemeClr val="bg2"/>
              </a:solidFill>
              <a:round/>
              <a:headEnd/>
              <a:tailEnd type="triangle" w="med" len="med"/>
            </a:ln>
          </p:spPr>
        </p:cxnSp>
        <p:cxnSp>
          <p:nvCxnSpPr>
            <p:cNvPr id="81" name="AutoShape 258"/>
            <p:cNvCxnSpPr>
              <a:cxnSpLocks noChangeShapeType="1"/>
              <a:stCxn id="69" idx="6"/>
              <a:endCxn id="56" idx="2"/>
            </p:cNvCxnSpPr>
            <p:nvPr/>
          </p:nvCxnSpPr>
          <p:spPr bwMode="auto">
            <a:xfrm>
              <a:off x="7738567" y="1736180"/>
              <a:ext cx="358775" cy="0"/>
            </a:xfrm>
            <a:prstGeom prst="straightConnector1">
              <a:avLst/>
            </a:prstGeom>
            <a:noFill/>
            <a:ln w="9525">
              <a:solidFill>
                <a:schemeClr val="bg2"/>
              </a:solidFill>
              <a:round/>
              <a:headEnd type="triangle" w="med" len="med"/>
              <a:tailEnd type="none" w="med" len="med"/>
            </a:ln>
          </p:spPr>
        </p:cxnSp>
        <p:sp>
          <p:nvSpPr>
            <p:cNvPr id="63" name="Oval 234"/>
            <p:cNvSpPr>
              <a:spLocks noChangeArrowheads="1"/>
            </p:cNvSpPr>
            <p:nvPr/>
          </p:nvSpPr>
          <p:spPr bwMode="auto">
            <a:xfrm>
              <a:off x="8097342" y="4003130"/>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64" name="Object 235"/>
            <p:cNvGraphicFramePr>
              <a:graphicFrameLocks noChangeAspect="1"/>
            </p:cNvGraphicFramePr>
            <p:nvPr/>
          </p:nvGraphicFramePr>
          <p:xfrm>
            <a:off x="8150846" y="4056063"/>
            <a:ext cx="266700" cy="241300"/>
          </p:xfrm>
          <a:graphic>
            <a:graphicData uri="http://schemas.openxmlformats.org/presentationml/2006/ole">
              <p:oleObj spid="_x0000_s357512" name="Equation" r:id="rId23" imgW="266469" imgH="241091" progId="Equation.DSMT4">
                <p:embed/>
              </p:oleObj>
            </a:graphicData>
          </a:graphic>
        </p:graphicFrame>
      </p:grpSp>
      <p:sp>
        <p:nvSpPr>
          <p:cNvPr id="3075" name="AutoShape 261"/>
          <p:cNvSpPr>
            <a:spLocks noChangeArrowheads="1"/>
          </p:cNvSpPr>
          <p:nvPr/>
        </p:nvSpPr>
        <p:spPr bwMode="auto">
          <a:xfrm>
            <a:off x="5312866" y="3068538"/>
            <a:ext cx="3384550" cy="2952750"/>
          </a:xfrm>
          <a:prstGeom prst="roundRect">
            <a:avLst>
              <a:gd name="adj" fmla="val 16667"/>
            </a:avLst>
          </a:prstGeom>
          <a:solidFill>
            <a:schemeClr val="bg1"/>
          </a:solidFill>
          <a:ln w="9525">
            <a:solidFill>
              <a:srgbClr val="C0C0C0"/>
            </a:solidFill>
            <a:round/>
            <a:headEnd/>
            <a:tailEnd/>
          </a:ln>
          <a:effectLst>
            <a:outerShdw dist="107763" dir="2700000" algn="ctr" rotWithShape="0">
              <a:schemeClr val="bg2">
                <a:alpha val="50000"/>
              </a:schemeClr>
            </a:outerShdw>
          </a:effectLst>
        </p:spPr>
        <p:txBody>
          <a:bodyPr wrap="none" anchor="ctr"/>
          <a:lstStyle/>
          <a:p>
            <a:endParaRPr lang="en-US">
              <a:solidFill>
                <a:srgbClr val="990033"/>
              </a:solidFill>
            </a:endParaRPr>
          </a:p>
        </p:txBody>
      </p:sp>
      <p:sp>
        <p:nvSpPr>
          <p:cNvPr id="3080" name="AutoShape 262"/>
          <p:cNvSpPr>
            <a:spLocks noChangeArrowheads="1"/>
          </p:cNvSpPr>
          <p:nvPr/>
        </p:nvSpPr>
        <p:spPr bwMode="auto">
          <a:xfrm>
            <a:off x="5270003" y="1341338"/>
            <a:ext cx="3384550" cy="1439862"/>
          </a:xfrm>
          <a:prstGeom prst="roundRect">
            <a:avLst>
              <a:gd name="adj" fmla="val 16667"/>
            </a:avLst>
          </a:prstGeom>
          <a:solidFill>
            <a:schemeClr val="bg1"/>
          </a:solidFill>
          <a:ln w="9525">
            <a:solidFill>
              <a:srgbClr val="C0C0C0"/>
            </a:solidFill>
            <a:round/>
            <a:headEnd/>
            <a:tailEnd/>
          </a:ln>
          <a:effectLst>
            <a:outerShdw dist="107763" dir="2700000" algn="ctr" rotWithShape="0">
              <a:schemeClr val="bg2">
                <a:alpha val="50000"/>
              </a:schemeClr>
            </a:outerShdw>
          </a:effectLst>
        </p:spPr>
        <p:txBody>
          <a:bodyPr wrap="none" anchor="ctr"/>
          <a:lstStyle/>
          <a:p>
            <a:endParaRPr lang="en-US">
              <a:solidFill>
                <a:srgbClr val="990033"/>
              </a:solidFill>
            </a:endParaRPr>
          </a:p>
        </p:txBody>
      </p:sp>
      <p:graphicFrame>
        <p:nvGraphicFramePr>
          <p:cNvPr id="3081" name="Object 263"/>
          <p:cNvGraphicFramePr>
            <a:graphicFrameLocks noChangeAspect="1"/>
          </p:cNvGraphicFramePr>
          <p:nvPr/>
        </p:nvGraphicFramePr>
        <p:xfrm>
          <a:off x="5943725" y="1846164"/>
          <a:ext cx="1938338" cy="581025"/>
        </p:xfrm>
        <a:graphic>
          <a:graphicData uri="http://schemas.openxmlformats.org/presentationml/2006/ole">
            <p:oleObj spid="_x0000_s357513" name="Equation" r:id="rId24" imgW="1612900" imgH="482600" progId="Equation.DSMT4">
              <p:embed/>
            </p:oleObj>
          </a:graphicData>
        </a:graphic>
      </p:graphicFrame>
      <p:sp>
        <p:nvSpPr>
          <p:cNvPr id="3082" name="Text Box 264"/>
          <p:cNvSpPr txBox="1">
            <a:spLocks noChangeArrowheads="1"/>
          </p:cNvSpPr>
          <p:nvPr/>
        </p:nvSpPr>
        <p:spPr bwMode="auto">
          <a:xfrm>
            <a:off x="6247857" y="1413572"/>
            <a:ext cx="1441450" cy="307777"/>
          </a:xfrm>
          <a:prstGeom prst="rect">
            <a:avLst/>
          </a:prstGeom>
          <a:noFill/>
          <a:ln w="9525">
            <a:noFill/>
            <a:miter lim="800000"/>
            <a:headEnd/>
            <a:tailEnd/>
          </a:ln>
        </p:spPr>
        <p:txBody>
          <a:bodyPr>
            <a:spAutoFit/>
          </a:bodyPr>
          <a:lstStyle/>
          <a:p>
            <a:pPr algn="ctr"/>
            <a:r>
              <a:rPr lang="en-GB" sz="1400" dirty="0" smtClean="0">
                <a:solidFill>
                  <a:srgbClr val="990033"/>
                </a:solidFill>
              </a:rPr>
              <a:t>Generative model</a:t>
            </a:r>
            <a:endParaRPr lang="en-GB" sz="1400" dirty="0">
              <a:solidFill>
                <a:srgbClr val="990033"/>
              </a:solidFill>
            </a:endParaRPr>
          </a:p>
        </p:txBody>
      </p:sp>
      <p:sp>
        <p:nvSpPr>
          <p:cNvPr id="3083" name="Text Box 266"/>
          <p:cNvSpPr txBox="1">
            <a:spLocks noChangeArrowheads="1"/>
          </p:cNvSpPr>
          <p:nvPr/>
        </p:nvSpPr>
        <p:spPr bwMode="auto">
          <a:xfrm>
            <a:off x="5961112" y="3194027"/>
            <a:ext cx="1944886" cy="307777"/>
          </a:xfrm>
          <a:prstGeom prst="rect">
            <a:avLst/>
          </a:prstGeom>
          <a:noFill/>
          <a:ln w="9525">
            <a:noFill/>
            <a:miter lim="800000"/>
            <a:headEnd/>
            <a:tailEnd/>
          </a:ln>
        </p:spPr>
        <p:txBody>
          <a:bodyPr wrap="square">
            <a:spAutoFit/>
          </a:bodyPr>
          <a:lstStyle/>
          <a:p>
            <a:pPr algn="ctr"/>
            <a:r>
              <a:rPr lang="en-GB" sz="1400" dirty="0" smtClean="0">
                <a:solidFill>
                  <a:srgbClr val="990033"/>
                </a:solidFill>
                <a:latin typeface="Arial Narrow" pitchFamily="34" charset="0"/>
              </a:rPr>
              <a:t>Model inversion (inference)</a:t>
            </a:r>
            <a:endParaRPr lang="en-GB" sz="1400" dirty="0">
              <a:solidFill>
                <a:srgbClr val="990033"/>
              </a:solidFill>
              <a:latin typeface="Arial Narrow" pitchFamily="34" charset="0"/>
            </a:endParaRPr>
          </a:p>
        </p:txBody>
      </p:sp>
      <p:sp>
        <p:nvSpPr>
          <p:cNvPr id="3084" name="Text Box 267"/>
          <p:cNvSpPr txBox="1">
            <a:spLocks noChangeArrowheads="1"/>
          </p:cNvSpPr>
          <p:nvPr/>
        </p:nvSpPr>
        <p:spPr bwMode="auto">
          <a:xfrm>
            <a:off x="1784648" y="1269553"/>
            <a:ext cx="1728788" cy="307777"/>
          </a:xfrm>
          <a:prstGeom prst="rect">
            <a:avLst/>
          </a:prstGeom>
          <a:noFill/>
          <a:ln w="9525">
            <a:noFill/>
            <a:miter lim="800000"/>
            <a:headEnd/>
            <a:tailEnd/>
          </a:ln>
        </p:spPr>
        <p:txBody>
          <a:bodyPr>
            <a:spAutoFit/>
          </a:bodyPr>
          <a:lstStyle/>
          <a:p>
            <a:pPr algn="ctr"/>
            <a:r>
              <a:rPr lang="en-GB" sz="1400" dirty="0" smtClean="0">
                <a:solidFill>
                  <a:srgbClr val="990033"/>
                </a:solidFill>
              </a:rPr>
              <a:t>A s</a:t>
            </a:r>
            <a:r>
              <a:rPr lang="en-GB" sz="1400" dirty="0" smtClean="0">
                <a:solidFill>
                  <a:srgbClr val="990033"/>
                </a:solidFill>
                <a:latin typeface="Arial Narrow" pitchFamily="34" charset="0"/>
              </a:rPr>
              <a:t>imple hierarchy</a:t>
            </a:r>
            <a:endParaRPr lang="en-GB" sz="1400" dirty="0">
              <a:solidFill>
                <a:srgbClr val="990033"/>
              </a:solidFill>
              <a:latin typeface="Arial Narrow" pitchFamily="34" charset="0"/>
            </a:endParaRPr>
          </a:p>
        </p:txBody>
      </p:sp>
      <p:grpSp>
        <p:nvGrpSpPr>
          <p:cNvPr id="5" name="Group 151"/>
          <p:cNvGrpSpPr/>
          <p:nvPr/>
        </p:nvGrpSpPr>
        <p:grpSpPr>
          <a:xfrm>
            <a:off x="488507" y="2277671"/>
            <a:ext cx="3960440" cy="2333873"/>
            <a:chOff x="272480" y="1988840"/>
            <a:chExt cx="3960440" cy="2333873"/>
          </a:xfrm>
        </p:grpSpPr>
        <p:cxnSp>
          <p:nvCxnSpPr>
            <p:cNvPr id="139" name="Straight Arrow Connector 138"/>
            <p:cNvCxnSpPr/>
            <p:nvPr/>
          </p:nvCxnSpPr>
          <p:spPr>
            <a:xfrm>
              <a:off x="3584848" y="2420888"/>
              <a:ext cx="0" cy="1368152"/>
            </a:xfrm>
            <a:prstGeom prst="straightConnector1">
              <a:avLst/>
            </a:prstGeom>
            <a:ln w="57150">
              <a:solidFill>
                <a:srgbClr val="99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920552" y="2492896"/>
              <a:ext cx="0" cy="1368152"/>
            </a:xfrm>
            <a:prstGeom prst="straightConnector1">
              <a:avLst/>
            </a:prstGeom>
            <a:ln w="57150">
              <a:solidFill>
                <a:schemeClr val="accent2">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0" name="Text Box 266"/>
            <p:cNvSpPr txBox="1">
              <a:spLocks noChangeArrowheads="1"/>
            </p:cNvSpPr>
            <p:nvPr/>
          </p:nvSpPr>
          <p:spPr bwMode="auto">
            <a:xfrm>
              <a:off x="2936776" y="1988840"/>
              <a:ext cx="1296144" cy="461665"/>
            </a:xfrm>
            <a:prstGeom prst="rect">
              <a:avLst/>
            </a:prstGeom>
            <a:solidFill>
              <a:srgbClr val="99CC00"/>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sz="1200" b="1" dirty="0" smtClean="0">
                  <a:solidFill>
                    <a:schemeClr val="bg1"/>
                  </a:solidFill>
                  <a:latin typeface="Arial Narrow" pitchFamily="34" charset="0"/>
                </a:rPr>
                <a:t>Descending</a:t>
              </a:r>
            </a:p>
            <a:p>
              <a:pPr algn="ctr"/>
              <a:r>
                <a:rPr lang="en-GB" sz="1200" b="1" dirty="0" smtClean="0">
                  <a:solidFill>
                    <a:schemeClr val="bg1"/>
                  </a:solidFill>
                  <a:latin typeface="Arial Narrow" pitchFamily="34" charset="0"/>
                </a:rPr>
                <a:t>predictions</a:t>
              </a:r>
              <a:endParaRPr lang="en-GB" sz="1200" b="1" dirty="0">
                <a:solidFill>
                  <a:schemeClr val="bg1"/>
                </a:solidFill>
                <a:latin typeface="Arial Narrow" pitchFamily="34" charset="0"/>
              </a:endParaRPr>
            </a:p>
          </p:txBody>
        </p:sp>
        <p:sp>
          <p:nvSpPr>
            <p:cNvPr id="151" name="Text Box 266"/>
            <p:cNvSpPr txBox="1">
              <a:spLocks noChangeArrowheads="1"/>
            </p:cNvSpPr>
            <p:nvPr/>
          </p:nvSpPr>
          <p:spPr bwMode="auto">
            <a:xfrm>
              <a:off x="272480" y="3861048"/>
              <a:ext cx="1296144" cy="461665"/>
            </a:xfrm>
            <a:prstGeom prst="rect">
              <a:avLst/>
            </a:prstGeom>
            <a:solidFill>
              <a:schemeClr val="accent6">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sz="1200" b="1" dirty="0" smtClean="0">
                  <a:solidFill>
                    <a:schemeClr val="bg1"/>
                  </a:solidFill>
                  <a:latin typeface="Arial Narrow" pitchFamily="34" charset="0"/>
                </a:rPr>
                <a:t>Ascending prediction errors</a:t>
              </a:r>
              <a:endParaRPr lang="en-GB" sz="1200" b="1" dirty="0">
                <a:solidFill>
                  <a:schemeClr val="bg1"/>
                </a:solidFill>
                <a:latin typeface="Arial Narrow" pitchFamily="34" charset="0"/>
              </a:endParaRPr>
            </a:p>
          </p:txBody>
        </p:sp>
      </p:grpSp>
      <p:sp>
        <p:nvSpPr>
          <p:cNvPr id="153" name="Text Box 116"/>
          <p:cNvSpPr txBox="1">
            <a:spLocks noChangeArrowheads="1"/>
          </p:cNvSpPr>
          <p:nvPr/>
        </p:nvSpPr>
        <p:spPr bwMode="auto">
          <a:xfrm>
            <a:off x="3368827" y="498158"/>
            <a:ext cx="2807072" cy="400110"/>
          </a:xfrm>
          <a:prstGeom prst="rect">
            <a:avLst/>
          </a:prstGeom>
          <a:noFill/>
          <a:ln w="9525">
            <a:noFill/>
            <a:miter lim="800000"/>
            <a:headEnd/>
            <a:tailEnd/>
          </a:ln>
        </p:spPr>
        <p:txBody>
          <a:bodyPr wrap="square">
            <a:spAutoFit/>
          </a:bodyPr>
          <a:lstStyle/>
          <a:p>
            <a:pPr algn="ctr"/>
            <a:r>
              <a:rPr lang="en-GB" sz="2000" dirty="0" smtClean="0">
                <a:solidFill>
                  <a:srgbClr val="990033"/>
                </a:solidFill>
              </a:rPr>
              <a:t>From models to perception</a:t>
            </a:r>
            <a:endParaRPr lang="en-GB" sz="2000" dirty="0">
              <a:solidFill>
                <a:srgbClr val="990033"/>
              </a:solidFill>
            </a:endParaRPr>
          </a:p>
        </p:txBody>
      </p:sp>
      <p:graphicFrame>
        <p:nvGraphicFramePr>
          <p:cNvPr id="95" name="Object 78"/>
          <p:cNvGraphicFramePr>
            <a:graphicFrameLocks noChangeAspect="1"/>
          </p:cNvGraphicFramePr>
          <p:nvPr/>
        </p:nvGraphicFramePr>
        <p:xfrm>
          <a:off x="6081166" y="3642668"/>
          <a:ext cx="1608138" cy="506412"/>
        </p:xfrm>
        <a:graphic>
          <a:graphicData uri="http://schemas.openxmlformats.org/presentationml/2006/ole">
            <p:oleObj spid="_x0000_s357514" name="Equation" r:id="rId25" imgW="1612900" imgH="508000" progId="Equation.DSMT4">
              <p:embed/>
            </p:oleObj>
          </a:graphicData>
        </a:graphic>
      </p:graphicFrame>
      <p:pic>
        <p:nvPicPr>
          <p:cNvPr id="94" name="Picture 5" descr="A1_bad"/>
          <p:cNvPicPr>
            <a:picLocks noChangeAspect="1" noChangeArrowheads="1"/>
          </p:cNvPicPr>
          <p:nvPr/>
        </p:nvPicPr>
        <p:blipFill>
          <a:blip r:embed="rId26" cstate="print"/>
          <a:stretch>
            <a:fillRect/>
          </a:stretch>
        </p:blipFill>
        <p:spPr bwMode="auto">
          <a:xfrm>
            <a:off x="0" y="44624"/>
            <a:ext cx="1264998" cy="1584176"/>
          </a:xfrm>
          <a:prstGeom prst="rect">
            <a:avLst/>
          </a:prstGeom>
          <a:ln>
            <a:noFill/>
          </a:ln>
          <a:effectLst>
            <a:softEdge rad="112500"/>
          </a:effectLst>
        </p:spPr>
      </p:pic>
      <p:grpSp>
        <p:nvGrpSpPr>
          <p:cNvPr id="99" name="Group 98"/>
          <p:cNvGrpSpPr/>
          <p:nvPr/>
        </p:nvGrpSpPr>
        <p:grpSpPr>
          <a:xfrm>
            <a:off x="4115481" y="3194973"/>
            <a:ext cx="3987869" cy="2403269"/>
            <a:chOff x="4160911" y="3906051"/>
            <a:chExt cx="3987869" cy="2403269"/>
          </a:xfrm>
        </p:grpSpPr>
        <p:sp>
          <p:nvSpPr>
            <p:cNvPr id="3076" name="Text Box 8"/>
            <p:cNvSpPr txBox="1">
              <a:spLocks noChangeArrowheads="1"/>
            </p:cNvSpPr>
            <p:nvPr/>
          </p:nvSpPr>
          <p:spPr bwMode="auto">
            <a:xfrm>
              <a:off x="4306392" y="4495109"/>
              <a:ext cx="1006475" cy="276999"/>
            </a:xfrm>
            <a:prstGeom prst="rect">
              <a:avLst/>
            </a:prstGeom>
            <a:noFill/>
            <a:ln w="9525">
              <a:noFill/>
              <a:miter lim="800000"/>
              <a:headEnd/>
              <a:tailEnd/>
            </a:ln>
          </p:spPr>
          <p:txBody>
            <a:bodyPr>
              <a:spAutoFit/>
            </a:bodyPr>
            <a:lstStyle/>
            <a:p>
              <a:pPr algn="r"/>
              <a:r>
                <a:rPr lang="en-GB" sz="1200" dirty="0">
                  <a:solidFill>
                    <a:srgbClr val="990033"/>
                  </a:solidFill>
                  <a:latin typeface="Arial Narrow" pitchFamily="34" charset="0"/>
                </a:rPr>
                <a:t>Expectations:</a:t>
              </a:r>
            </a:p>
          </p:txBody>
        </p:sp>
        <p:sp>
          <p:nvSpPr>
            <p:cNvPr id="3077" name="Text Box 9"/>
            <p:cNvSpPr txBox="1">
              <a:spLocks noChangeArrowheads="1"/>
            </p:cNvSpPr>
            <p:nvPr/>
          </p:nvSpPr>
          <p:spPr bwMode="auto">
            <a:xfrm>
              <a:off x="4306394" y="5198370"/>
              <a:ext cx="1008062" cy="274638"/>
            </a:xfrm>
            <a:prstGeom prst="rect">
              <a:avLst/>
            </a:prstGeom>
            <a:noFill/>
            <a:ln w="9525">
              <a:noFill/>
              <a:miter lim="800000"/>
              <a:headEnd/>
              <a:tailEnd/>
            </a:ln>
          </p:spPr>
          <p:txBody>
            <a:bodyPr>
              <a:spAutoFit/>
            </a:bodyPr>
            <a:lstStyle/>
            <a:p>
              <a:pPr algn="r"/>
              <a:r>
                <a:rPr lang="en-GB" sz="1200" dirty="0">
                  <a:solidFill>
                    <a:srgbClr val="990033"/>
                  </a:solidFill>
                  <a:latin typeface="Arial Narrow" pitchFamily="34" charset="0"/>
                </a:rPr>
                <a:t>Predictions:</a:t>
              </a:r>
            </a:p>
          </p:txBody>
        </p:sp>
        <p:sp>
          <p:nvSpPr>
            <p:cNvPr id="3078" name="Text Box 10"/>
            <p:cNvSpPr txBox="1">
              <a:spLocks noChangeArrowheads="1"/>
            </p:cNvSpPr>
            <p:nvPr/>
          </p:nvSpPr>
          <p:spPr bwMode="auto">
            <a:xfrm>
              <a:off x="4160911" y="5863830"/>
              <a:ext cx="1152129" cy="274638"/>
            </a:xfrm>
            <a:prstGeom prst="rect">
              <a:avLst/>
            </a:prstGeom>
            <a:noFill/>
            <a:ln w="9525">
              <a:noFill/>
              <a:miter lim="800000"/>
              <a:headEnd/>
              <a:tailEnd/>
            </a:ln>
          </p:spPr>
          <p:txBody>
            <a:bodyPr wrap="square">
              <a:spAutoFit/>
            </a:bodyPr>
            <a:lstStyle/>
            <a:p>
              <a:pPr algn="r"/>
              <a:r>
                <a:rPr lang="en-GB" sz="1200" dirty="0">
                  <a:solidFill>
                    <a:srgbClr val="990033"/>
                  </a:solidFill>
                  <a:latin typeface="Arial Narrow" pitchFamily="34" charset="0"/>
                </a:rPr>
                <a:t>Prediction errors:</a:t>
              </a:r>
            </a:p>
          </p:txBody>
        </p:sp>
        <p:sp>
          <p:nvSpPr>
            <p:cNvPr id="98" name="Text Box 266"/>
            <p:cNvSpPr txBox="1">
              <a:spLocks noChangeArrowheads="1"/>
            </p:cNvSpPr>
            <p:nvPr/>
          </p:nvSpPr>
          <p:spPr bwMode="auto">
            <a:xfrm>
              <a:off x="5943482" y="3906051"/>
              <a:ext cx="2205298" cy="954107"/>
            </a:xfrm>
            <a:prstGeom prst="rect">
              <a:avLst/>
            </a:prstGeom>
            <a:solidFill>
              <a:schemeClr val="bg1"/>
            </a:solidFill>
            <a:ln w="9525">
              <a:noFill/>
              <a:miter lim="800000"/>
              <a:headEnd/>
              <a:tailEnd/>
            </a:ln>
          </p:spPr>
          <p:txBody>
            <a:bodyPr wrap="square">
              <a:spAutoFit/>
            </a:bodyPr>
            <a:lstStyle/>
            <a:p>
              <a:pPr algn="ctr"/>
              <a:r>
                <a:rPr lang="en-GB" sz="1400" dirty="0" smtClean="0">
                  <a:solidFill>
                    <a:srgbClr val="990033"/>
                  </a:solidFill>
                  <a:latin typeface="Arial Narrow" pitchFamily="34" charset="0"/>
                </a:rPr>
                <a:t>Predictive coding</a:t>
              </a:r>
            </a:p>
            <a:p>
              <a:pPr algn="ctr"/>
              <a:endParaRPr lang="en-GB" sz="1400" dirty="0" smtClean="0">
                <a:solidFill>
                  <a:srgbClr val="990033"/>
                </a:solidFill>
              </a:endParaRPr>
            </a:p>
            <a:p>
              <a:pPr algn="ctr"/>
              <a:endParaRPr lang="en-GB" sz="1400" dirty="0" smtClean="0">
                <a:solidFill>
                  <a:srgbClr val="990033"/>
                </a:solidFill>
              </a:endParaRPr>
            </a:p>
            <a:p>
              <a:pPr algn="ctr"/>
              <a:endParaRPr lang="en-GB" sz="1400" dirty="0" smtClean="0">
                <a:solidFill>
                  <a:srgbClr val="990033"/>
                </a:solidFill>
                <a:latin typeface="Arial Narrow" pitchFamily="34" charset="0"/>
              </a:endParaRPr>
            </a:p>
          </p:txBody>
        </p:sp>
        <p:graphicFrame>
          <p:nvGraphicFramePr>
            <p:cNvPr id="3086" name="Object 78"/>
            <p:cNvGraphicFramePr>
              <a:graphicFrameLocks noChangeAspect="1"/>
            </p:cNvGraphicFramePr>
            <p:nvPr/>
          </p:nvGraphicFramePr>
          <p:xfrm>
            <a:off x="6078125" y="4359870"/>
            <a:ext cx="2025650" cy="1949450"/>
          </p:xfrm>
          <a:graphic>
            <a:graphicData uri="http://schemas.openxmlformats.org/presentationml/2006/ole">
              <p:oleObj spid="_x0000_s357515" name="Equation" r:id="rId27" imgW="2032000" imgH="1955800" progId="Equation.DSMT4">
                <p:embed/>
              </p:oleObj>
            </a:graphicData>
          </a:graphic>
        </p:graphicFrame>
      </p:grpSp>
    </p:spTree>
    <p:extLst>
      <p:ext uri="{BB962C8B-B14F-4D97-AF65-F5344CB8AC3E}">
        <p14:creationId xmlns:p14="http://schemas.microsoft.com/office/powerpoint/2010/main" xmlns="" val="1459401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12981</TotalTime>
  <Words>1008</Words>
  <Application>Microsoft Office PowerPoint</Application>
  <PresentationFormat>A4 Paper (210x297 mm)</PresentationFormat>
  <Paragraphs>284</Paragraphs>
  <Slides>25</Slides>
  <Notes>1</Notes>
  <HiddenSlides>0</HiddenSlides>
  <MMClips>10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Default Design</vt:lpstr>
      <vt:lpstr>Equation</vt:lpstr>
      <vt:lpstr>PHOTO-PAINT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Functional Imaging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 Friston</dc:creator>
  <cp:lastModifiedBy>Karl Friston</cp:lastModifiedBy>
  <cp:revision>689</cp:revision>
  <dcterms:created xsi:type="dcterms:W3CDTF">2007-09-22T16:30:34Z</dcterms:created>
  <dcterms:modified xsi:type="dcterms:W3CDTF">2014-11-01T18:53:51Z</dcterms:modified>
</cp:coreProperties>
</file>